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7" r:id="rId2"/>
    <p:sldId id="260" r:id="rId3"/>
  </p:sldIdLst>
  <p:sldSz cx="12192000" cy="6858000"/>
  <p:notesSz cx="6858000" cy="9144000"/>
  <p:embeddedFontLst>
    <p:embeddedFont>
      <p:font typeface="Calibri" panose="020F0502020204030204" pitchFamily="34" charset="0"/>
      <p:regular r:id="rId5"/>
      <p:bold r:id="rId6"/>
      <p:italic r:id="rId7"/>
      <p:boldItalic r:id="rId8"/>
    </p:embeddedFont>
    <p:embeddedFont>
      <p:font typeface="Helvetica" pitchFamily="2"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ieDtOfvnBqG7WyaOvJq/tAtc4uv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8"/>
    <p:restoredTop sz="94725"/>
  </p:normalViewPr>
  <p:slideViewPr>
    <p:cSldViewPr snapToGrid="0" snapToObjects="1">
      <p:cViewPr varScale="1">
        <p:scale>
          <a:sx n="110" d="100"/>
          <a:sy n="110" d="100"/>
        </p:scale>
        <p:origin x="864"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customschemas.google.com/relationships/presentationmetadata" Target="metadata"/><Relationship Id="rId10" Type="http://schemas.openxmlformats.org/officeDocument/2006/relationships/font" Target="fonts/font6.fntdata"/><Relationship Id="rId19"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0193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248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
        <p:cNvGrpSpPr/>
        <p:nvPr/>
      </p:nvGrpSpPr>
      <p:grpSpPr>
        <a:xfrm>
          <a:off x="0" y="0"/>
          <a:ext cx="0" cy="0"/>
          <a:chOff x="0" y="0"/>
          <a:chExt cx="0" cy="0"/>
        </a:xfrm>
      </p:grpSpPr>
      <p:sp>
        <p:nvSpPr>
          <p:cNvPr id="85" name="Google Shape;85;p1"/>
          <p:cNvSpPr txBox="1"/>
          <p:nvPr/>
        </p:nvSpPr>
        <p:spPr>
          <a:xfrm>
            <a:off x="197708" y="331242"/>
            <a:ext cx="8136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bg1"/>
                </a:solidFill>
                <a:latin typeface="Helvetica" pitchFamily="2" charset="0"/>
              </a:rPr>
              <a:t>ACCLIP: Asian Summer Monsoon Chemical and Climate Impact Project</a:t>
            </a:r>
            <a:endParaRPr sz="2400" dirty="0">
              <a:solidFill>
                <a:schemeClr val="bg1"/>
              </a:solidFill>
              <a:latin typeface="Helvetica" pitchFamily="2" charset="0"/>
            </a:endParaRPr>
          </a:p>
        </p:txBody>
      </p:sp>
      <p:pic>
        <p:nvPicPr>
          <p:cNvPr id="15" name="Picture 14">
            <a:extLst>
              <a:ext uri="{FF2B5EF4-FFF2-40B4-BE49-F238E27FC236}">
                <a16:creationId xmlns:a16="http://schemas.microsoft.com/office/drawing/2014/main" id="{06A88D64-CDA3-C242-96AC-DB47C7AACEEC}"/>
              </a:ext>
            </a:extLst>
          </p:cNvPr>
          <p:cNvPicPr>
            <a:picLocks noChangeAspect="1"/>
          </p:cNvPicPr>
          <p:nvPr/>
        </p:nvPicPr>
        <p:blipFill>
          <a:blip r:embed="rId3"/>
          <a:stretch>
            <a:fillRect/>
          </a:stretch>
        </p:blipFill>
        <p:spPr>
          <a:xfrm>
            <a:off x="9686059" y="92861"/>
            <a:ext cx="2308233" cy="996185"/>
          </a:xfrm>
          <a:prstGeom prst="rect">
            <a:avLst/>
          </a:prstGeom>
          <a:solidFill>
            <a:schemeClr val="dk1">
              <a:alpha val="79892"/>
            </a:schemeClr>
          </a:solidFill>
        </p:spPr>
      </p:pic>
      <p:sp>
        <p:nvSpPr>
          <p:cNvPr id="87" name="Google Shape;87;p1"/>
          <p:cNvSpPr txBox="1"/>
          <p:nvPr/>
        </p:nvSpPr>
        <p:spPr>
          <a:xfrm>
            <a:off x="192362" y="1318468"/>
            <a:ext cx="6656113" cy="5139848"/>
          </a:xfrm>
          <a:custGeom>
            <a:avLst/>
            <a:gdLst>
              <a:gd name="connsiteX0" fmla="*/ 0 w 6536259"/>
              <a:gd name="connsiteY0" fmla="*/ 0 h 5370661"/>
              <a:gd name="connsiteX1" fmla="*/ 6536259 w 6536259"/>
              <a:gd name="connsiteY1" fmla="*/ 0 h 5370661"/>
              <a:gd name="connsiteX2" fmla="*/ 6536259 w 6536259"/>
              <a:gd name="connsiteY2" fmla="*/ 5370661 h 5370661"/>
              <a:gd name="connsiteX3" fmla="*/ 0 w 6536259"/>
              <a:gd name="connsiteY3" fmla="*/ 5370661 h 5370661"/>
              <a:gd name="connsiteX4" fmla="*/ 0 w 6536259"/>
              <a:gd name="connsiteY4" fmla="*/ 0 h 5370661"/>
              <a:gd name="connsiteX0" fmla="*/ 0 w 6536259"/>
              <a:gd name="connsiteY0" fmla="*/ 0 h 5370661"/>
              <a:gd name="connsiteX1" fmla="*/ 6536259 w 6536259"/>
              <a:gd name="connsiteY1" fmla="*/ 0 h 5370661"/>
              <a:gd name="connsiteX2" fmla="*/ 6532034 w 6536259"/>
              <a:gd name="connsiteY2" fmla="*/ 797533 h 5370661"/>
              <a:gd name="connsiteX3" fmla="*/ 6536259 w 6536259"/>
              <a:gd name="connsiteY3" fmla="*/ 5370661 h 5370661"/>
              <a:gd name="connsiteX4" fmla="*/ 0 w 6536259"/>
              <a:gd name="connsiteY4" fmla="*/ 5370661 h 5370661"/>
              <a:gd name="connsiteX5" fmla="*/ 0 w 6536259"/>
              <a:gd name="connsiteY5" fmla="*/ 0 h 5370661"/>
              <a:gd name="connsiteX0" fmla="*/ 0 w 6536259"/>
              <a:gd name="connsiteY0" fmla="*/ 2567 h 5373228"/>
              <a:gd name="connsiteX1" fmla="*/ 4817534 w 6536259"/>
              <a:gd name="connsiteY1" fmla="*/ 0 h 5373228"/>
              <a:gd name="connsiteX2" fmla="*/ 6536259 w 6536259"/>
              <a:gd name="connsiteY2" fmla="*/ 2567 h 5373228"/>
              <a:gd name="connsiteX3" fmla="*/ 6532034 w 6536259"/>
              <a:gd name="connsiteY3" fmla="*/ 800100 h 5373228"/>
              <a:gd name="connsiteX4" fmla="*/ 6536259 w 6536259"/>
              <a:gd name="connsiteY4" fmla="*/ 5373228 h 5373228"/>
              <a:gd name="connsiteX5" fmla="*/ 0 w 6536259"/>
              <a:gd name="connsiteY5" fmla="*/ 5373228 h 5373228"/>
              <a:gd name="connsiteX6" fmla="*/ 0 w 6536259"/>
              <a:gd name="connsiteY6" fmla="*/ 2567 h 537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6259" h="5373228">
                <a:moveTo>
                  <a:pt x="0" y="2567"/>
                </a:moveTo>
                <a:lnTo>
                  <a:pt x="4817534" y="0"/>
                </a:lnTo>
                <a:lnTo>
                  <a:pt x="6536259" y="2567"/>
                </a:lnTo>
                <a:cubicBezTo>
                  <a:pt x="6534851" y="268411"/>
                  <a:pt x="6533442" y="534256"/>
                  <a:pt x="6532034" y="800100"/>
                </a:cubicBezTo>
                <a:cubicBezTo>
                  <a:pt x="6533442" y="2324476"/>
                  <a:pt x="6534851" y="3848852"/>
                  <a:pt x="6536259" y="5373228"/>
                </a:cubicBezTo>
                <a:lnTo>
                  <a:pt x="0" y="5373228"/>
                </a:lnTo>
                <a:lnTo>
                  <a:pt x="0" y="2567"/>
                </a:lnTo>
                <a:close/>
              </a:path>
            </a:pathLst>
          </a:custGeom>
          <a:solidFill>
            <a:schemeClr val="accent1">
              <a:lumMod val="75000"/>
            </a:schemeClr>
          </a:solidFill>
          <a:ln>
            <a:noFill/>
          </a:ln>
        </p:spPr>
        <p:txBody>
          <a:bodyPr spcFirstLastPara="1" wrap="square" lIns="91425" tIns="45700" rIns="91425" bIns="0" anchor="t" anchorCtr="0">
            <a:spAutoFit/>
          </a:bodyPr>
          <a:lstStyle/>
          <a:p>
            <a:pPr>
              <a:spcBef>
                <a:spcPts val="600"/>
              </a:spcBef>
            </a:pPr>
            <a:r>
              <a:rPr lang="en-US" dirty="0">
                <a:solidFill>
                  <a:schemeClr val="bg1"/>
                </a:solidFill>
                <a:latin typeface="Helvetica" pitchFamily="2" charset="0"/>
                <a:ea typeface="Helvetica Neue"/>
                <a:cs typeface="Helvetica Neue"/>
                <a:sym typeface="Helvetica Neue"/>
              </a:rPr>
              <a:t>ACCLIP is an interagency effort to investigate the transport of pollutants and other gases from the Asian Summer Monsoon (ASM) region to the global atmosphere. Two aircraft (NASA WB-57 and NCAR G-V) were deployed together in South Korea from late July through early September 2022 to obtain a comprehensive suite of dynamical, chemical and microphysical measurements in the ASM outflow. A key objective was to determine the impact of ASM uplifted air on stratospheric ozone chemistry and global climate.</a:t>
            </a:r>
          </a:p>
          <a:p>
            <a:pPr>
              <a:spcBef>
                <a:spcPts val="600"/>
              </a:spcBef>
            </a:pPr>
            <a:r>
              <a:rPr lang="en-US" dirty="0">
                <a:solidFill>
                  <a:schemeClr val="bg1"/>
                </a:solidFill>
                <a:latin typeface="Helvetica" pitchFamily="2" charset="0"/>
              </a:rPr>
              <a:t>Ames played leadership roles in forecasting and flight planning, operation of two major instrument payloads, and project management.</a:t>
            </a:r>
          </a:p>
          <a:p>
            <a:endParaRPr lang="en-US" sz="900" dirty="0">
              <a:solidFill>
                <a:schemeClr val="bg1"/>
              </a:solidFill>
              <a:latin typeface="Helvetica" pitchFamily="2" charset="0"/>
            </a:endParaRPr>
          </a:p>
          <a:p>
            <a:r>
              <a:rPr lang="en-US" b="1" dirty="0">
                <a:solidFill>
                  <a:schemeClr val="accent2"/>
                </a:solidFill>
                <a:latin typeface="Helvetica" pitchFamily="2" charset="0"/>
                <a:ea typeface="Helvetica Neue"/>
                <a:cs typeface="Helvetica Neue"/>
                <a:sym typeface="Helvetica Neue"/>
              </a:rPr>
              <a:t>Early Findings.</a:t>
            </a:r>
            <a:r>
              <a:rPr lang="en-US" b="1" dirty="0">
                <a:solidFill>
                  <a:schemeClr val="bg1"/>
                </a:solidFill>
                <a:latin typeface="Helvetica" pitchFamily="2" charset="0"/>
                <a:ea typeface="Helvetica Neue"/>
                <a:cs typeface="Helvetica Neue"/>
                <a:sym typeface="Helvetica Neue"/>
              </a:rPr>
              <a:t> </a:t>
            </a:r>
            <a:r>
              <a:rPr lang="en-US" dirty="0">
                <a:solidFill>
                  <a:schemeClr val="bg1"/>
                </a:solidFill>
                <a:latin typeface="Helvetica" pitchFamily="2" charset="0"/>
                <a:ea typeface="Helvetica Neue"/>
                <a:cs typeface="Helvetica Neue"/>
                <a:sym typeface="Helvetica Neue"/>
              </a:rPr>
              <a:t>NASA WB-57 successfully completed 15 science flights to sample ASM air that was transported eastward into the Korean and Japanese airspace.  The outflow from strong monsoon convection over the most polluted boundary layer on Earth appears to have distinct chemical signatures in the upper troposphere and lower stratosphere that reflects the combination of surface sources, convective pumping, and subsequent photochemical processing. These measurements will be critical for determining the radiative impact of ASM air and for improving chemistry-climate interactions in global climate models.</a:t>
            </a:r>
          </a:p>
          <a:p>
            <a:endParaRPr lang="en-US" sz="900" dirty="0">
              <a:solidFill>
                <a:schemeClr val="bg1"/>
              </a:solidFill>
              <a:latin typeface="Helvetica" pitchFamily="2" charset="0"/>
              <a:ea typeface="Helvetica Neue"/>
              <a:cs typeface="Helvetica Neue"/>
              <a:sym typeface="Helvetica Neue"/>
            </a:endParaRPr>
          </a:p>
          <a:p>
            <a:r>
              <a:rPr lang="en-US" b="1" dirty="0">
                <a:solidFill>
                  <a:schemeClr val="accent2"/>
                </a:solidFill>
                <a:latin typeface="Helvetica" pitchFamily="2" charset="0"/>
                <a:ea typeface="Helvetica Neue"/>
                <a:cs typeface="Helvetica Neue"/>
                <a:sym typeface="Helvetica Neue"/>
              </a:rPr>
              <a:t>Next Steps.</a:t>
            </a:r>
            <a:r>
              <a:rPr lang="en-US" b="1" dirty="0">
                <a:solidFill>
                  <a:schemeClr val="bg1"/>
                </a:solidFill>
                <a:latin typeface="Helvetica" pitchFamily="2" charset="0"/>
                <a:ea typeface="Helvetica Neue"/>
                <a:cs typeface="Helvetica Neue"/>
                <a:sym typeface="Helvetica Neue"/>
              </a:rPr>
              <a:t> </a:t>
            </a:r>
            <a:r>
              <a:rPr lang="en-US" dirty="0">
                <a:solidFill>
                  <a:schemeClr val="bg1"/>
                </a:solidFill>
                <a:latin typeface="Helvetica" pitchFamily="2" charset="0"/>
                <a:ea typeface="Helvetica Neue"/>
                <a:cs typeface="Helvetica Neue"/>
                <a:sym typeface="Helvetica Neue"/>
              </a:rPr>
              <a:t>Data from this summer’s deployment is currently being calibrated and quality controlled for public archival. Science team meeting is scheduled this November to discuss preliminary findings and analysis ideas.</a:t>
            </a:r>
          </a:p>
          <a:p>
            <a:endParaRPr lang="en-US" sz="900" b="1" dirty="0">
              <a:solidFill>
                <a:schemeClr val="bg1"/>
              </a:solidFill>
              <a:latin typeface="Helvetica" pitchFamily="2" charset="0"/>
              <a:ea typeface="Helvetica Neue"/>
              <a:cs typeface="Helvetica Neue"/>
              <a:sym typeface="Helvetica Neue"/>
            </a:endParaRPr>
          </a:p>
          <a:p>
            <a:r>
              <a:rPr lang="en-US" b="1" dirty="0">
                <a:solidFill>
                  <a:schemeClr val="accent2"/>
                </a:solidFill>
                <a:latin typeface="Helvetica" pitchFamily="2" charset="0"/>
                <a:ea typeface="Helvetica Neue"/>
                <a:cs typeface="Helvetica Neue"/>
                <a:sym typeface="Helvetica Neue"/>
              </a:rPr>
              <a:t>For more info:</a:t>
            </a:r>
            <a:r>
              <a:rPr lang="en-US" dirty="0">
                <a:solidFill>
                  <a:schemeClr val="bg1"/>
                </a:solidFill>
                <a:latin typeface="Helvetica" pitchFamily="2" charset="0"/>
                <a:ea typeface="Helvetica Neue"/>
                <a:cs typeface="Helvetica Neue"/>
                <a:sym typeface="Helvetica Neue"/>
              </a:rPr>
              <a:t> https://</a:t>
            </a:r>
            <a:r>
              <a:rPr lang="en-US" dirty="0" err="1">
                <a:solidFill>
                  <a:schemeClr val="bg1"/>
                </a:solidFill>
                <a:latin typeface="Helvetica" pitchFamily="2" charset="0"/>
                <a:ea typeface="Helvetica Neue"/>
                <a:cs typeface="Helvetica Neue"/>
                <a:sym typeface="Helvetica Neue"/>
              </a:rPr>
              <a:t>espo.nasa.gov</a:t>
            </a:r>
            <a:r>
              <a:rPr lang="en-US" dirty="0">
                <a:solidFill>
                  <a:schemeClr val="bg1"/>
                </a:solidFill>
                <a:latin typeface="Helvetica" pitchFamily="2" charset="0"/>
                <a:ea typeface="Helvetica Neue"/>
                <a:cs typeface="Helvetica Neue"/>
                <a:sym typeface="Helvetica Neue"/>
              </a:rPr>
              <a:t>/</a:t>
            </a:r>
            <a:r>
              <a:rPr lang="en-US" dirty="0" err="1">
                <a:solidFill>
                  <a:schemeClr val="bg1"/>
                </a:solidFill>
                <a:latin typeface="Helvetica" pitchFamily="2" charset="0"/>
                <a:ea typeface="Helvetica Neue"/>
                <a:cs typeface="Helvetica Neue"/>
                <a:sym typeface="Helvetica Neue"/>
              </a:rPr>
              <a:t>acclip</a:t>
            </a:r>
            <a:endParaRPr lang="en-US" dirty="0">
              <a:solidFill>
                <a:schemeClr val="accent2"/>
              </a:solidFill>
              <a:latin typeface="Helvetica" pitchFamily="2" charset="0"/>
              <a:ea typeface="Helvetica Neue"/>
              <a:cs typeface="Helvetica Neue"/>
              <a:sym typeface="Helvetica Neue"/>
            </a:endParaRPr>
          </a:p>
        </p:txBody>
      </p:sp>
      <p:cxnSp>
        <p:nvCxnSpPr>
          <p:cNvPr id="89" name="Google Shape;89;p1"/>
          <p:cNvCxnSpPr/>
          <p:nvPr/>
        </p:nvCxnSpPr>
        <p:spPr>
          <a:xfrm>
            <a:off x="197708" y="1157201"/>
            <a:ext cx="11788346" cy="0"/>
          </a:xfrm>
          <a:prstGeom prst="straightConnector1">
            <a:avLst/>
          </a:prstGeom>
          <a:noFill/>
          <a:ln w="19050" cap="flat" cmpd="sng">
            <a:solidFill>
              <a:schemeClr val="accent5"/>
            </a:solidFill>
            <a:prstDash val="solid"/>
            <a:miter lim="800000"/>
            <a:headEnd type="none" w="sm" len="sm"/>
            <a:tailEnd type="none" w="sm" len="sm"/>
          </a:ln>
        </p:spPr>
      </p:cxnSp>
      <p:sp>
        <p:nvSpPr>
          <p:cNvPr id="86" name="Google Shape;86;p1"/>
          <p:cNvSpPr txBox="1"/>
          <p:nvPr/>
        </p:nvSpPr>
        <p:spPr>
          <a:xfrm>
            <a:off x="6957229" y="5805674"/>
            <a:ext cx="5158571" cy="1015622"/>
          </a:xfrm>
          <a:prstGeom prst="rect">
            <a:avLst/>
          </a:prstGeom>
          <a:solidFill>
            <a:schemeClr val="accent1">
              <a:lumMod val="75000"/>
            </a:schemeClr>
          </a:solidFill>
          <a:ln>
            <a:noFill/>
          </a:ln>
        </p:spPr>
        <p:txBody>
          <a:bodyPr spcFirstLastPara="1" wrap="square" lIns="91425" tIns="45700" rIns="0" bIns="45700" anchor="t" anchorCtr="0">
            <a:spAutoFit/>
          </a:bodyPr>
          <a:lstStyle/>
          <a:p>
            <a:r>
              <a:rPr lang="en-US" sz="1200" b="1" dirty="0">
                <a:solidFill>
                  <a:schemeClr val="accent2"/>
                </a:solidFill>
                <a:latin typeface="Helvetica" pitchFamily="2" charset="0"/>
                <a:ea typeface="Helvetica Neue"/>
                <a:cs typeface="Helvetica Neue"/>
                <a:sym typeface="Helvetica Neue"/>
              </a:rPr>
              <a:t>Top: </a:t>
            </a:r>
            <a:r>
              <a:rPr lang="en-US" sz="1200" dirty="0">
                <a:solidFill>
                  <a:schemeClr val="bg1"/>
                </a:solidFill>
                <a:latin typeface="Helvetica" pitchFamily="2" charset="0"/>
                <a:ea typeface="Helvetica Neue"/>
                <a:cs typeface="Helvetica Neue"/>
                <a:sym typeface="Helvetica Neue"/>
              </a:rPr>
              <a:t>Team photo in front of NASA WB-57 (right) and NCAR G-V </a:t>
            </a:r>
            <a:r>
              <a:rPr lang="en-US" sz="1200">
                <a:solidFill>
                  <a:schemeClr val="bg1"/>
                </a:solidFill>
                <a:latin typeface="Helvetica" pitchFamily="2" charset="0"/>
                <a:ea typeface="Helvetica Neue"/>
                <a:cs typeface="Helvetica Neue"/>
                <a:sym typeface="Helvetica Neue"/>
              </a:rPr>
              <a:t>(left) </a:t>
            </a:r>
            <a:r>
              <a:rPr lang="en-US" sz="1200" dirty="0">
                <a:solidFill>
                  <a:schemeClr val="bg1"/>
                </a:solidFill>
                <a:latin typeface="Helvetica" pitchFamily="2" charset="0"/>
                <a:ea typeface="Helvetica Neue"/>
                <a:cs typeface="Helvetica Neue"/>
                <a:sym typeface="Helvetica Neue"/>
              </a:rPr>
              <a:t>at Osan Air Base, South Korea</a:t>
            </a:r>
            <a:r>
              <a:rPr lang="en-US" sz="1200" dirty="0">
                <a:solidFill>
                  <a:schemeClr val="bg1"/>
                </a:solidFill>
                <a:latin typeface="Helvetica" pitchFamily="2" charset="0"/>
              </a:rPr>
              <a:t>.</a:t>
            </a:r>
            <a:endParaRPr lang="en-US" sz="1200" dirty="0">
              <a:solidFill>
                <a:schemeClr val="bg1"/>
              </a:solidFill>
              <a:latin typeface="Helvetica" pitchFamily="2" charset="0"/>
              <a:ea typeface="Helvetica Neue"/>
              <a:cs typeface="Helvetica Neue"/>
              <a:sym typeface="Helvetica Neue"/>
            </a:endParaRPr>
          </a:p>
          <a:p>
            <a:r>
              <a:rPr lang="en-US" sz="1200" b="1" dirty="0">
                <a:solidFill>
                  <a:schemeClr val="accent2"/>
                </a:solidFill>
                <a:latin typeface="Helvetica" pitchFamily="2" charset="0"/>
                <a:ea typeface="Helvetica Neue"/>
                <a:cs typeface="Helvetica Neue"/>
                <a:sym typeface="Helvetica Neue"/>
              </a:rPr>
              <a:t>Bottom: </a:t>
            </a:r>
            <a:r>
              <a:rPr lang="en-US" sz="1200" dirty="0">
                <a:solidFill>
                  <a:schemeClr val="bg1"/>
                </a:solidFill>
                <a:latin typeface="Helvetica" pitchFamily="2" charset="0"/>
              </a:rPr>
              <a:t>3-D depiction of a cloud of carbon monoxide, a key pollutant measured by Ames instrument, being uplifted by Asian monsoon convection and transported eastward over our flight domain. (NCAR/CISL)</a:t>
            </a:r>
          </a:p>
        </p:txBody>
      </p:sp>
      <p:pic>
        <p:nvPicPr>
          <p:cNvPr id="5" name="Picture 4">
            <a:extLst>
              <a:ext uri="{FF2B5EF4-FFF2-40B4-BE49-F238E27FC236}">
                <a16:creationId xmlns:a16="http://schemas.microsoft.com/office/drawing/2014/main" id="{AD1E20A7-3EAB-011E-5D43-5BBC9455B73D}"/>
              </a:ext>
            </a:extLst>
          </p:cNvPr>
          <p:cNvPicPr>
            <a:picLocks noChangeAspect="1"/>
          </p:cNvPicPr>
          <p:nvPr/>
        </p:nvPicPr>
        <p:blipFill rotWithShape="1">
          <a:blip r:embed="rId4"/>
          <a:srcRect l="28977" b="24099"/>
          <a:stretch/>
        </p:blipFill>
        <p:spPr>
          <a:xfrm>
            <a:off x="6957229" y="1366091"/>
            <a:ext cx="5234771" cy="2062906"/>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70101B97-8083-189B-7D94-B0EAAC336070}"/>
              </a:ext>
            </a:extLst>
          </p:cNvPr>
          <p:cNvPicPr>
            <a:picLocks noChangeAspect="1"/>
          </p:cNvPicPr>
          <p:nvPr/>
        </p:nvPicPr>
        <p:blipFill>
          <a:blip r:embed="rId5"/>
          <a:stretch>
            <a:fillRect/>
          </a:stretch>
        </p:blipFill>
        <p:spPr>
          <a:xfrm>
            <a:off x="6957229" y="3462333"/>
            <a:ext cx="4145196" cy="2310004"/>
          </a:xfrm>
          <a:prstGeom prst="rect">
            <a:avLst/>
          </a:prstGeom>
        </p:spPr>
      </p:pic>
      <p:pic>
        <p:nvPicPr>
          <p:cNvPr id="12" name="Picture 11">
            <a:extLst>
              <a:ext uri="{FF2B5EF4-FFF2-40B4-BE49-F238E27FC236}">
                <a16:creationId xmlns:a16="http://schemas.microsoft.com/office/drawing/2014/main" id="{FC2C0CFB-65B6-0DE5-EF73-60686AFCEA22}"/>
              </a:ext>
            </a:extLst>
          </p:cNvPr>
          <p:cNvPicPr>
            <a:picLocks noChangeAspect="1"/>
          </p:cNvPicPr>
          <p:nvPr/>
        </p:nvPicPr>
        <p:blipFill>
          <a:blip r:embed="rId6"/>
          <a:stretch>
            <a:fillRect/>
          </a:stretch>
        </p:blipFill>
        <p:spPr>
          <a:xfrm>
            <a:off x="8440965" y="39342"/>
            <a:ext cx="1070236" cy="1070236"/>
          </a:xfrm>
          <a:prstGeom prst="rect">
            <a:avLst/>
          </a:prstGeom>
        </p:spPr>
      </p:pic>
      <p:sp>
        <p:nvSpPr>
          <p:cNvPr id="3" name="TextBox 2">
            <a:extLst>
              <a:ext uri="{FF2B5EF4-FFF2-40B4-BE49-F238E27FC236}">
                <a16:creationId xmlns:a16="http://schemas.microsoft.com/office/drawing/2014/main" id="{69B03EF9-14FF-BEAE-4095-34CD5B7E5E72}"/>
              </a:ext>
            </a:extLst>
          </p:cNvPr>
          <p:cNvSpPr txBox="1"/>
          <p:nvPr/>
        </p:nvSpPr>
        <p:spPr>
          <a:xfrm>
            <a:off x="11102425" y="4261335"/>
            <a:ext cx="1089575" cy="646331"/>
          </a:xfrm>
          <a:prstGeom prst="rect">
            <a:avLst/>
          </a:prstGeom>
          <a:noFill/>
        </p:spPr>
        <p:txBody>
          <a:bodyPr wrap="square" rtlCol="0">
            <a:spAutoFit/>
          </a:bodyPr>
          <a:lstStyle/>
          <a:p>
            <a:r>
              <a:rPr lang="en-US" sz="1200" dirty="0">
                <a:solidFill>
                  <a:schemeClr val="accent2"/>
                </a:solidFill>
              </a:rPr>
              <a:t>ACCLIP operations at South Korea</a:t>
            </a:r>
          </a:p>
        </p:txBody>
      </p:sp>
      <p:cxnSp>
        <p:nvCxnSpPr>
          <p:cNvPr id="6" name="Straight Arrow Connector 5">
            <a:extLst>
              <a:ext uri="{FF2B5EF4-FFF2-40B4-BE49-F238E27FC236}">
                <a16:creationId xmlns:a16="http://schemas.microsoft.com/office/drawing/2014/main" id="{B76FC5F5-EAEA-007A-1FFF-E1A7653AEAB0}"/>
              </a:ext>
            </a:extLst>
          </p:cNvPr>
          <p:cNvCxnSpPr>
            <a:cxnSpLocks/>
            <a:stCxn id="11" idx="3"/>
          </p:cNvCxnSpPr>
          <p:nvPr/>
        </p:nvCxnSpPr>
        <p:spPr>
          <a:xfrm flipH="1">
            <a:off x="9317620" y="4617335"/>
            <a:ext cx="1784805" cy="44080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29776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A4BB66-130E-C8C4-003B-6B60D142BB25}"/>
              </a:ext>
            </a:extLst>
          </p:cNvPr>
          <p:cNvPicPr>
            <a:picLocks noChangeAspect="1"/>
          </p:cNvPicPr>
          <p:nvPr/>
        </p:nvPicPr>
        <p:blipFill>
          <a:blip r:embed="rId2"/>
          <a:stretch>
            <a:fillRect/>
          </a:stretch>
        </p:blipFill>
        <p:spPr>
          <a:xfrm>
            <a:off x="203200" y="1798427"/>
            <a:ext cx="5892800" cy="3327400"/>
          </a:xfrm>
          <a:prstGeom prst="rect">
            <a:avLst/>
          </a:prstGeom>
        </p:spPr>
      </p:pic>
      <p:pic>
        <p:nvPicPr>
          <p:cNvPr id="6" name="Picture 5">
            <a:extLst>
              <a:ext uri="{FF2B5EF4-FFF2-40B4-BE49-F238E27FC236}">
                <a16:creationId xmlns:a16="http://schemas.microsoft.com/office/drawing/2014/main" id="{2D70DA13-DC1B-6779-8DB7-FD38CD27B020}"/>
              </a:ext>
            </a:extLst>
          </p:cNvPr>
          <p:cNvPicPr>
            <a:picLocks noChangeAspect="1"/>
          </p:cNvPicPr>
          <p:nvPr/>
        </p:nvPicPr>
        <p:blipFill>
          <a:blip r:embed="rId3"/>
          <a:stretch>
            <a:fillRect/>
          </a:stretch>
        </p:blipFill>
        <p:spPr>
          <a:xfrm>
            <a:off x="6669476" y="2132312"/>
            <a:ext cx="5132589" cy="2283130"/>
          </a:xfrm>
          <a:prstGeom prst="rect">
            <a:avLst/>
          </a:prstGeom>
        </p:spPr>
      </p:pic>
    </p:spTree>
    <p:extLst>
      <p:ext uri="{BB962C8B-B14F-4D97-AF65-F5344CB8AC3E}">
        <p14:creationId xmlns:p14="http://schemas.microsoft.com/office/powerpoint/2010/main" val="413263393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1968</TotalTime>
  <Words>325</Words>
  <Application>Microsoft Macintosh PowerPoint</Application>
  <PresentationFormat>Widescreen</PresentationFormat>
  <Paragraphs>12</Paragraphs>
  <Slides>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Calibri</vt:lpstr>
      <vt:lpstr>Arial</vt:lpstr>
      <vt:lpstr>Helvetica</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Perlongo, Kassandra M. (ARC-SG)[Bay Area Environmental Research Institute]</dc:creator>
  <cp:lastModifiedBy>Ueyama, Rei (ARC-SGG)</cp:lastModifiedBy>
  <cp:revision>67</cp:revision>
  <cp:lastPrinted>2022-08-16T15:53:45Z</cp:lastPrinted>
  <dcterms:created xsi:type="dcterms:W3CDTF">2021-05-19T16:24:40Z</dcterms:created>
  <dcterms:modified xsi:type="dcterms:W3CDTF">2022-09-02T04:05:03Z</dcterms:modified>
</cp:coreProperties>
</file>