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53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50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slides/slide47.xml" ContentType="application/vnd.openxmlformats-officedocument.presentationml.slide+xml"/>
  <Override PartName="/ppt/slides/slide43.xml" ContentType="application/vnd.openxmlformats-officedocument.presentationml.slide+xml"/>
  <Override PartName="/ppt/slides/slide51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48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52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9.xml" ContentType="application/vnd.openxmlformats-officedocument.presentationml.slide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78" r:id="rId2"/>
    <p:sldId id="279" r:id="rId3"/>
    <p:sldId id="283" r:id="rId4"/>
    <p:sldId id="308" r:id="rId5"/>
    <p:sldId id="291" r:id="rId6"/>
    <p:sldId id="282" r:id="rId7"/>
    <p:sldId id="285" r:id="rId8"/>
    <p:sldId id="284" r:id="rId9"/>
    <p:sldId id="286" r:id="rId10"/>
    <p:sldId id="287" r:id="rId11"/>
    <p:sldId id="288" r:id="rId12"/>
    <p:sldId id="290" r:id="rId13"/>
    <p:sldId id="292" r:id="rId14"/>
    <p:sldId id="293" r:id="rId15"/>
    <p:sldId id="295" r:id="rId16"/>
    <p:sldId id="294" r:id="rId17"/>
    <p:sldId id="296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281" r:id="rId26"/>
    <p:sldId id="280" r:id="rId27"/>
    <p:sldId id="256" r:id="rId28"/>
    <p:sldId id="265" r:id="rId29"/>
    <p:sldId id="258" r:id="rId30"/>
    <p:sldId id="257" r:id="rId31"/>
    <p:sldId id="266" r:id="rId32"/>
    <p:sldId id="259" r:id="rId33"/>
    <p:sldId id="267" r:id="rId34"/>
    <p:sldId id="263" r:id="rId35"/>
    <p:sldId id="269" r:id="rId36"/>
    <p:sldId id="272" r:id="rId37"/>
    <p:sldId id="270" r:id="rId38"/>
    <p:sldId id="271" r:id="rId39"/>
    <p:sldId id="273" r:id="rId40"/>
    <p:sldId id="274" r:id="rId41"/>
    <p:sldId id="297" r:id="rId42"/>
    <p:sldId id="298" r:id="rId43"/>
    <p:sldId id="275" r:id="rId44"/>
    <p:sldId id="276" r:id="rId45"/>
    <p:sldId id="277" r:id="rId46"/>
    <p:sldId id="306" r:id="rId47"/>
    <p:sldId id="309" r:id="rId48"/>
    <p:sldId id="268" r:id="rId49"/>
    <p:sldId id="260" r:id="rId50"/>
    <p:sldId id="261" r:id="rId51"/>
    <p:sldId id="262" r:id="rId52"/>
    <p:sldId id="264" r:id="rId53"/>
    <p:sldId id="289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-11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81754-FE08-6946-A345-6B38A50991F9}" type="datetimeFigureOut">
              <a:rPr lang="en-US" smtClean="0"/>
              <a:pPr/>
              <a:t>4/15/14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6A8A5-BFB9-354C-9C26-05D95A417F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81754-FE08-6946-A345-6B38A50991F9}" type="datetimeFigureOut">
              <a:rPr lang="en-US" smtClean="0"/>
              <a:pPr/>
              <a:t>4/15/14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6A8A5-BFB9-354C-9C26-05D95A417F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81754-FE08-6946-A345-6B38A50991F9}" type="datetimeFigureOut">
              <a:rPr lang="en-US" smtClean="0"/>
              <a:pPr/>
              <a:t>4/15/14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6A8A5-BFB9-354C-9C26-05D95A417F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81754-FE08-6946-A345-6B38A50991F9}" type="datetimeFigureOut">
              <a:rPr lang="en-US" smtClean="0"/>
              <a:pPr/>
              <a:t>4/15/14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6A8A5-BFB9-354C-9C26-05D95A417F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81754-FE08-6946-A345-6B38A50991F9}" type="datetimeFigureOut">
              <a:rPr lang="en-US" smtClean="0"/>
              <a:pPr/>
              <a:t>4/15/14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6A8A5-BFB9-354C-9C26-05D95A417F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81754-FE08-6946-A345-6B38A50991F9}" type="datetimeFigureOut">
              <a:rPr lang="en-US" smtClean="0"/>
              <a:pPr/>
              <a:t>4/15/14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6A8A5-BFB9-354C-9C26-05D95A417F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81754-FE08-6946-A345-6B38A50991F9}" type="datetimeFigureOut">
              <a:rPr lang="en-US" smtClean="0"/>
              <a:pPr/>
              <a:t>4/15/14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6A8A5-BFB9-354C-9C26-05D95A417F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81754-FE08-6946-A345-6B38A50991F9}" type="datetimeFigureOut">
              <a:rPr lang="en-US" smtClean="0"/>
              <a:pPr/>
              <a:t>4/15/14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6A8A5-BFB9-354C-9C26-05D95A417F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81754-FE08-6946-A345-6B38A50991F9}" type="datetimeFigureOut">
              <a:rPr lang="en-US" smtClean="0"/>
              <a:pPr/>
              <a:t>4/15/14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6A8A5-BFB9-354C-9C26-05D95A417F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81754-FE08-6946-A345-6B38A50991F9}" type="datetimeFigureOut">
              <a:rPr lang="en-US" smtClean="0"/>
              <a:pPr/>
              <a:t>4/15/14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6A8A5-BFB9-354C-9C26-05D95A417F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81754-FE08-6946-A345-6B38A50991F9}" type="datetimeFigureOut">
              <a:rPr lang="en-US" smtClean="0"/>
              <a:pPr/>
              <a:t>4/15/14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6A8A5-BFB9-354C-9C26-05D95A417F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81754-FE08-6946-A345-6B38A50991F9}" type="datetimeFigureOut">
              <a:rPr lang="en-US" smtClean="0"/>
              <a:pPr/>
              <a:t>4/15/14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6A8A5-BFB9-354C-9C26-05D95A417FE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df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df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df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df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df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df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df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df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df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df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df"/><Relationship Id="rId3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df"/><Relationship Id="rId3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df"/><Relationship Id="rId3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4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df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df"/><Relationship Id="rId3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df"/><Relationship Id="rId3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fister/SEAC4RS/movgen/500pngs/movie_500.mov" TargetMode="Externa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df"/><Relationship Id="rId3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df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df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df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df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69900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SEAC4RS Met Overview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4500" y="1663700"/>
            <a:ext cx="86995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Lenny Pfister (NASA), Karen </a:t>
            </a:r>
            <a:r>
              <a:rPr lang="en-US" dirty="0" err="1" smtClean="0">
                <a:solidFill>
                  <a:schemeClr val="tx1"/>
                </a:solidFill>
              </a:rPr>
              <a:t>Rosenlof</a:t>
            </a:r>
            <a:r>
              <a:rPr lang="en-US" dirty="0" smtClean="0">
                <a:solidFill>
                  <a:schemeClr val="tx1"/>
                </a:solidFill>
              </a:rPr>
              <a:t> (NOAA), </a:t>
            </a:r>
            <a:r>
              <a:rPr lang="en-US" dirty="0" err="1" smtClean="0">
                <a:solidFill>
                  <a:schemeClr val="tx1"/>
                </a:solidFill>
              </a:rPr>
              <a:t>Rei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Ueyama</a:t>
            </a:r>
            <a:r>
              <a:rPr lang="en-US" dirty="0" smtClean="0">
                <a:solidFill>
                  <a:schemeClr val="tx1"/>
                </a:solidFill>
              </a:rPr>
              <a:t> (NASA), and Nick </a:t>
            </a:r>
            <a:r>
              <a:rPr lang="en-US" dirty="0" err="1" smtClean="0">
                <a:solidFill>
                  <a:schemeClr val="tx1"/>
                </a:solidFill>
              </a:rPr>
              <a:t>Heath(FSU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v_100_0822-0906_2013_3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5314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29100" y="5657671"/>
            <a:ext cx="48305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Climo</a:t>
            </a:r>
            <a:r>
              <a:rPr lang="en-US" dirty="0" smtClean="0">
                <a:solidFill>
                  <a:srgbClr val="0000FF"/>
                </a:solidFill>
              </a:rPr>
              <a:t> penetrative convection weakens (except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Gulf) relative to earlier period.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Enhancement in west and Gulf relative to </a:t>
            </a:r>
            <a:r>
              <a:rPr lang="en-US" dirty="0" err="1" smtClean="0">
                <a:solidFill>
                  <a:srgbClr val="0000FF"/>
                </a:solidFill>
              </a:rPr>
              <a:t>climo</a:t>
            </a:r>
            <a:r>
              <a:rPr lang="en-US" dirty="0" smtClean="0">
                <a:solidFill>
                  <a:srgbClr val="0000FF"/>
                </a:solidFill>
              </a:rPr>
              <a:t>,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suppression in SE and MCC region.  Note Pac </a:t>
            </a:r>
            <a:r>
              <a:rPr lang="en-US" dirty="0" err="1" smtClean="0">
                <a:solidFill>
                  <a:srgbClr val="0000FF"/>
                </a:solidFill>
              </a:rPr>
              <a:t>TCs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v_100_0907-0923_2013_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-1"/>
            <a:ext cx="9144000" cy="65314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03700" y="5568434"/>
            <a:ext cx="48654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Residual ridge in 2013.  Note strong enhancement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associated with two </a:t>
            </a:r>
            <a:r>
              <a:rPr lang="en-US" dirty="0" err="1" smtClean="0">
                <a:solidFill>
                  <a:srgbClr val="0000FF"/>
                </a:solidFill>
              </a:rPr>
              <a:t>TCs</a:t>
            </a:r>
            <a:r>
              <a:rPr lang="en-US" dirty="0" smtClean="0">
                <a:solidFill>
                  <a:srgbClr val="0000FF"/>
                </a:solidFill>
              </a:rPr>
              <a:t>.  Not much over NE CO,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floods were not a deep convective event.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v_100_0907-0923_2013_3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-1"/>
            <a:ext cx="9144000" cy="65314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18666" y="5715000"/>
            <a:ext cx="52253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Climo</a:t>
            </a:r>
            <a:r>
              <a:rPr lang="en-US" dirty="0" smtClean="0">
                <a:solidFill>
                  <a:srgbClr val="0000FF"/>
                </a:solidFill>
              </a:rPr>
              <a:t> convection decreases everywhere (even slightly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in Gulf).  Gulf and Mexico enhanced in 2013, due to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two </a:t>
            </a:r>
            <a:r>
              <a:rPr lang="en-US" dirty="0" err="1" smtClean="0">
                <a:solidFill>
                  <a:srgbClr val="0000FF"/>
                </a:solidFill>
              </a:rPr>
              <a:t>TCs</a:t>
            </a:r>
            <a:r>
              <a:rPr lang="en-US" dirty="0" smtClean="0">
                <a:solidFill>
                  <a:srgbClr val="0000FF"/>
                </a:solidFill>
              </a:rPr>
              <a:t> (Ingrid and Manuel) 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500mb, use BT &lt; 220K (measure of convection reaching the UT)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v_500_0806-0821_2013_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-1"/>
            <a:ext cx="9144000" cy="6531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76134" y="5670034"/>
            <a:ext cx="54329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Strong Pacific and east central US trough more apparent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in these first two weeks (relative to </a:t>
            </a:r>
            <a:r>
              <a:rPr lang="en-US" dirty="0" err="1" smtClean="0">
                <a:solidFill>
                  <a:srgbClr val="0000FF"/>
                </a:solidFill>
              </a:rPr>
              <a:t>climo</a:t>
            </a:r>
            <a:r>
              <a:rPr lang="en-US" dirty="0" smtClean="0">
                <a:solidFill>
                  <a:srgbClr val="0000FF"/>
                </a:solidFill>
              </a:rPr>
              <a:t>).  Clearly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period of enhanced convection getting to upper </a:t>
            </a:r>
            <a:r>
              <a:rPr lang="en-US" dirty="0" err="1" smtClean="0">
                <a:solidFill>
                  <a:srgbClr val="0000FF"/>
                </a:solidFill>
              </a:rPr>
              <a:t>trop</a:t>
            </a:r>
            <a:r>
              <a:rPr lang="en-US" dirty="0" smtClean="0">
                <a:solidFill>
                  <a:srgbClr val="0000FF"/>
                </a:solidFill>
              </a:rPr>
              <a:t> in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SE, and Gulf, suppressed in Mexico and American West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v_500_0822-0906_2013_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0320" y="0"/>
            <a:ext cx="9123680" cy="65169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3567" y="5727700"/>
            <a:ext cx="50608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Pacific trough (enhanced) still present, but eastern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trough is pushed eastward, suppressing convection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in SE US.  Can see enhancement in convection in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Gulf, Mexico, Western US.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v_500_0907-0923_2013_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21140" cy="6515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48100" y="5765800"/>
            <a:ext cx="5252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Zonal flow in </a:t>
            </a:r>
            <a:r>
              <a:rPr lang="en-US" dirty="0" err="1" smtClean="0">
                <a:solidFill>
                  <a:srgbClr val="0000FF"/>
                </a:solidFill>
              </a:rPr>
              <a:t>climo</a:t>
            </a:r>
            <a:r>
              <a:rPr lang="en-US" dirty="0" smtClean="0">
                <a:solidFill>
                  <a:srgbClr val="0000FF"/>
                </a:solidFill>
              </a:rPr>
              <a:t>, with anomalous ridge over central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US in 2013.  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v_500_0907-0923_2013_3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540" y="0"/>
            <a:ext cx="9141460" cy="652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52900" y="5880100"/>
            <a:ext cx="49240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Notably, enhanced UT convection in all sectors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except SE, which is under the lee side of the mean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enhanced ridge.  Note two </a:t>
            </a:r>
            <a:r>
              <a:rPr lang="en-US" dirty="0" err="1" smtClean="0">
                <a:solidFill>
                  <a:srgbClr val="0000FF"/>
                </a:solidFill>
              </a:rPr>
              <a:t>TCs</a:t>
            </a:r>
            <a:r>
              <a:rPr lang="en-US" dirty="0" smtClean="0">
                <a:solidFill>
                  <a:srgbClr val="0000FF"/>
                </a:solidFill>
              </a:rPr>
              <a:t> in Gulf and Pacific.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925mb (Use rainfall from CMORPH)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in_925_0806-0821_2013_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-1"/>
            <a:ext cx="9144000" cy="6531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40200" y="5608098"/>
            <a:ext cx="51205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Rain clearly enhanced in SE US relative to </a:t>
            </a:r>
            <a:r>
              <a:rPr lang="en-US" dirty="0" err="1" smtClean="0">
                <a:solidFill>
                  <a:srgbClr val="0000FF"/>
                </a:solidFill>
              </a:rPr>
              <a:t>climo</a:t>
            </a:r>
            <a:r>
              <a:rPr lang="en-US" dirty="0" smtClean="0">
                <a:solidFill>
                  <a:srgbClr val="0000FF"/>
                </a:solidFill>
              </a:rPr>
              <a:t>,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temperatures at low levels suppressed, associated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with anomalous eastern trough (see 500mb). 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Enhanced northward flow into SEUS relative to </a:t>
            </a:r>
            <a:r>
              <a:rPr lang="en-US" dirty="0" err="1" smtClean="0">
                <a:solidFill>
                  <a:srgbClr val="0000FF"/>
                </a:solidFill>
              </a:rPr>
              <a:t>climo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Circulation, rainfall and convective statistics during the experiment, and comparison with </a:t>
            </a:r>
            <a:r>
              <a:rPr lang="en-US" dirty="0" err="1" smtClean="0"/>
              <a:t>climo</a:t>
            </a:r>
            <a:r>
              <a:rPr lang="en-US" dirty="0" smtClean="0"/>
              <a:t>.</a:t>
            </a:r>
          </a:p>
          <a:p>
            <a:r>
              <a:rPr lang="en-US" dirty="0" smtClean="0"/>
              <a:t>Some remarks about SEUS air quality</a:t>
            </a:r>
            <a:endParaRPr lang="en-US" dirty="0" smtClean="0"/>
          </a:p>
          <a:p>
            <a:r>
              <a:rPr lang="en-US" dirty="0" smtClean="0"/>
              <a:t>SEUS surface temperatures</a:t>
            </a:r>
          </a:p>
          <a:p>
            <a:r>
              <a:rPr lang="en-US" dirty="0" smtClean="0"/>
              <a:t>Air origins (back trajectories) in the UT and UTLS during SEAC4RS.</a:t>
            </a:r>
          </a:p>
          <a:p>
            <a:r>
              <a:rPr lang="en-US" dirty="0" smtClean="0"/>
              <a:t>Satellite movie of the experimental period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in_925_0806-0821_2013_3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-1"/>
            <a:ext cx="9144000" cy="65314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13200" y="5702300"/>
            <a:ext cx="5095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All sectors suppressed (in rainfall), except SEUS, with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</a:t>
            </a:r>
            <a:r>
              <a:rPr lang="en-US" dirty="0" err="1" smtClean="0">
                <a:solidFill>
                  <a:srgbClr val="0000FF"/>
                </a:solidFill>
              </a:rPr>
              <a:t>precip</a:t>
            </a:r>
            <a:r>
              <a:rPr lang="en-US" dirty="0" smtClean="0">
                <a:solidFill>
                  <a:srgbClr val="0000FF"/>
                </a:solidFill>
              </a:rPr>
              <a:t> almost 2 SD above mean.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in_925_0822-0906_2013_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-1"/>
            <a:ext cx="9144000" cy="65314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7966" y="5644634"/>
            <a:ext cx="5299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Note stronger northward flow – more rainfall in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northern tier.  Ridge suppresses rainfall in SEUS, and T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is warmer than normal.  Rainfall enhancement in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west and Mexico consistent with </a:t>
            </a:r>
            <a:r>
              <a:rPr lang="en-US" dirty="0" err="1" smtClean="0">
                <a:solidFill>
                  <a:srgbClr val="0000FF"/>
                </a:solidFill>
              </a:rPr>
              <a:t>conv</a:t>
            </a:r>
            <a:r>
              <a:rPr lang="en-US" dirty="0" smtClean="0">
                <a:solidFill>
                  <a:srgbClr val="0000FF"/>
                </a:solidFill>
              </a:rPr>
              <a:t> stats. 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in_925_0822-0906_2013_3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0320" y="0"/>
            <a:ext cx="9123680" cy="65169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4000" y="5765800"/>
            <a:ext cx="5316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MCC and SEUS region have much weaker rainfall,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NAM convective driver regions substantially enhanced.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in_925_0907-0923_2013_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-1"/>
            <a:ext cx="9144000" cy="65314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0377" y="5568434"/>
            <a:ext cx="5613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 cools relative to previous period, but warmer than </a:t>
            </a:r>
            <a:r>
              <a:rPr lang="en-US" dirty="0" err="1" smtClean="0">
                <a:solidFill>
                  <a:srgbClr val="0000FF"/>
                </a:solidFill>
              </a:rPr>
              <a:t>climo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  in 2013. More moisture flow off the Gulf at the lowest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levels.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in_925_0907-0923_2013_3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5314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9500" y="5608099"/>
            <a:ext cx="53353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Rain suppressed in SEUS due to ridge, but note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3 SD above mean enhancement in western US,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including NE CO </a:t>
            </a:r>
            <a:r>
              <a:rPr lang="en-US" dirty="0" err="1" smtClean="0">
                <a:solidFill>
                  <a:srgbClr val="0000FF"/>
                </a:solidFill>
              </a:rPr>
              <a:t>bullseye</a:t>
            </a:r>
            <a:r>
              <a:rPr lang="en-US" dirty="0" smtClean="0">
                <a:solidFill>
                  <a:srgbClr val="0000FF"/>
                </a:solidFill>
              </a:rPr>
              <a:t>.  Manuel and Ingrid enhance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rain in Gulf </a:t>
            </a:r>
            <a:r>
              <a:rPr lang="en-US" smtClean="0">
                <a:solidFill>
                  <a:srgbClr val="0000FF"/>
                </a:solidFill>
              </a:rPr>
              <a:t>and Mexico.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ok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442200" cy="560713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76339" cy="3443338"/>
          </a:xfrm>
          <a:prstGeom prst="rect">
            <a:avLst/>
          </a:prstGeom>
        </p:spPr>
      </p:pic>
      <p:pic>
        <p:nvPicPr>
          <p:cNvPr id="3" name="Picture 2" descr="atlant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660" y="0"/>
            <a:ext cx="4476340" cy="3443338"/>
          </a:xfrm>
          <a:prstGeom prst="rect">
            <a:avLst/>
          </a:prstGeom>
        </p:spPr>
      </p:pic>
      <p:pic>
        <p:nvPicPr>
          <p:cNvPr id="5" name="Picture 4" descr="cinci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339" y="3267491"/>
            <a:ext cx="4667661" cy="35905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2825" y="3875435"/>
            <a:ext cx="400151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Birmingham (above), Atlanta (</a:t>
            </a:r>
            <a:r>
              <a:rPr lang="en-US" dirty="0" err="1" smtClean="0"/>
              <a:t>abv</a:t>
            </a:r>
            <a:r>
              <a:rPr lang="en-US" dirty="0" smtClean="0"/>
              <a:t> right)</a:t>
            </a:r>
          </a:p>
          <a:p>
            <a:r>
              <a:rPr lang="en-US" dirty="0" smtClean="0"/>
              <a:t>  and Ohio Valley (right) all show lower</a:t>
            </a:r>
          </a:p>
          <a:p>
            <a:r>
              <a:rPr lang="en-US" dirty="0" smtClean="0"/>
              <a:t>  than average pollution levels.</a:t>
            </a:r>
          </a:p>
          <a:p>
            <a:endParaRPr lang="en-US" dirty="0" smtClean="0"/>
          </a:p>
          <a:p>
            <a:r>
              <a:rPr lang="en-US" dirty="0" smtClean="0"/>
              <a:t>(This is probably not just meteorological)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SEUS Surface temperature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0851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255503" cy="647914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Circulation statistics – discussion structure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Divided SEAC4RS into 3  ~2 week periods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Examine how the summer-fall transition transpired in 2013 </a:t>
            </a:r>
            <a:r>
              <a:rPr lang="en-US" dirty="0" err="1" smtClean="0">
                <a:solidFill>
                  <a:srgbClr val="0000FF"/>
                </a:solidFill>
              </a:rPr>
              <a:t>vs</a:t>
            </a:r>
            <a:r>
              <a:rPr lang="en-US" dirty="0" smtClean="0">
                <a:solidFill>
                  <a:srgbClr val="0000FF"/>
                </a:solidFill>
              </a:rPr>
              <a:t> a 15 year average.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Upper (100mb), middle (500mb), and lower (925 – top of BL) levels.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Compare both circulation and regional (sector) rainfall/convection.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NCEP Reanalysis data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CMORPH 3-hourly quarter degree </a:t>
            </a:r>
            <a:r>
              <a:rPr lang="en-US" dirty="0" err="1" smtClean="0">
                <a:solidFill>
                  <a:srgbClr val="008000"/>
                </a:solidFill>
              </a:rPr>
              <a:t>precip</a:t>
            </a: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GSFC global 4 km 3-hourly geostationary IR brightness temperature</a:t>
            </a:r>
            <a:endParaRPr lang="en-US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06953" cy="655026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6545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8626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42992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50810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Air Origins SEUS UT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algn="l"/>
            <a:r>
              <a:rPr lang="en-US" dirty="0" smtClean="0">
                <a:solidFill>
                  <a:schemeClr val="tx2"/>
                </a:solidFill>
              </a:rPr>
              <a:t>Look at 10 day Kinematic Back Trajectories from 300mb in the SEUS.  Ask where (and how much) of the air can be traced to the Boundary Layer 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DAS_SE_US_10day_btraj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03800" cy="40030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3800" y="419100"/>
            <a:ext cx="39805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day kinematic Back trajectories from</a:t>
            </a:r>
          </a:p>
          <a:p>
            <a:r>
              <a:rPr lang="en-US" dirty="0" smtClean="0"/>
              <a:t>  315mb in the US (dotted points)</a:t>
            </a:r>
          </a:p>
          <a:p>
            <a:endParaRPr lang="en-US" dirty="0" smtClean="0"/>
          </a:p>
          <a:p>
            <a:r>
              <a:rPr lang="en-US" dirty="0" smtClean="0"/>
              <a:t>Vertical velocity (upward) concentrated</a:t>
            </a:r>
          </a:p>
          <a:p>
            <a:r>
              <a:rPr lang="en-US" dirty="0" smtClean="0"/>
              <a:t> in western US, with SEUS downstream</a:t>
            </a:r>
            <a:endParaRPr lang="en-US" dirty="0"/>
          </a:p>
        </p:txBody>
      </p:sp>
      <p:pic>
        <p:nvPicPr>
          <p:cNvPr id="7" name="Content Placeholder 3" descr="rain_500_0810-0823_new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5444" r="5985"/>
              <a:stretch>
                <a:fillRect/>
              </a:stretch>
            </p:blipFill>
          </mc:Choice>
          <mc:Fallback>
            <p:blipFill>
              <a:blip r:embed="rId4"/>
              <a:srcRect l="5444" r="5985"/>
              <a:stretch>
                <a:fillRect/>
              </a:stretch>
            </p:blipFill>
          </mc:Fallback>
        </mc:AlternateContent>
        <p:spPr>
          <a:xfrm>
            <a:off x="4114800" y="2781510"/>
            <a:ext cx="5029200" cy="405585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DAS_SE_US_10day_btraj_20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600" y="2875281"/>
            <a:ext cx="4978399" cy="3982719"/>
          </a:xfrm>
          <a:prstGeom prst="rect">
            <a:avLst/>
          </a:prstGeom>
        </p:spPr>
      </p:pic>
      <p:pic>
        <p:nvPicPr>
          <p:cNvPr id="4" name="Picture 3" descr="GDAS_SE_US_10day_btraj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03800" cy="40030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3800" y="419100"/>
            <a:ext cx="39432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day kinematic Back trajectories from</a:t>
            </a:r>
          </a:p>
          <a:p>
            <a:r>
              <a:rPr lang="en-US" dirty="0" smtClean="0"/>
              <a:t>  315mb in the US (dotted points)</a:t>
            </a:r>
          </a:p>
          <a:p>
            <a:endParaRPr lang="en-US" dirty="0" smtClean="0"/>
          </a:p>
          <a:p>
            <a:r>
              <a:rPr lang="en-US" dirty="0" smtClean="0"/>
              <a:t>Pacific </a:t>
            </a:r>
            <a:r>
              <a:rPr lang="en-US" dirty="0" err="1" smtClean="0"/>
              <a:t>TCs</a:t>
            </a:r>
            <a:r>
              <a:rPr lang="en-US" dirty="0" smtClean="0"/>
              <a:t> play a more important role in</a:t>
            </a:r>
          </a:p>
          <a:p>
            <a:r>
              <a:rPr lang="en-US" dirty="0" smtClean="0"/>
              <a:t> August, 2013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DAS_SE_US_10day_btraj_T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800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80000" y="457200"/>
            <a:ext cx="37520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Three </a:t>
            </a:r>
            <a:r>
              <a:rPr lang="en-US" dirty="0" err="1" smtClean="0"/>
              <a:t>TCs</a:t>
            </a:r>
            <a:r>
              <a:rPr lang="en-US" dirty="0" smtClean="0"/>
              <a:t> (</a:t>
            </a:r>
            <a:r>
              <a:rPr lang="en-US" dirty="0" err="1" smtClean="0"/>
              <a:t>Ivo</a:t>
            </a:r>
            <a:r>
              <a:rPr lang="en-US" dirty="0" smtClean="0"/>
              <a:t>, Juliette, </a:t>
            </a:r>
            <a:r>
              <a:rPr lang="en-US" dirty="0" err="1" smtClean="0"/>
              <a:t>Kiko</a:t>
            </a:r>
            <a:r>
              <a:rPr lang="en-US" dirty="0" smtClean="0"/>
              <a:t>) in</a:t>
            </a:r>
          </a:p>
          <a:p>
            <a:r>
              <a:rPr lang="en-US" dirty="0" smtClean="0"/>
              <a:t>  late August responsible for August</a:t>
            </a:r>
          </a:p>
          <a:p>
            <a:r>
              <a:rPr lang="en-US" dirty="0" smtClean="0"/>
              <a:t>  tropical eastern Pacific enhancement</a:t>
            </a:r>
          </a:p>
          <a:p>
            <a:endParaRPr lang="en-US" dirty="0"/>
          </a:p>
        </p:txBody>
      </p:sp>
      <p:pic>
        <p:nvPicPr>
          <p:cNvPr id="6" name="Picture 5" descr="GDAS_SE_US_10day_btraj_nonT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00" y="2946400"/>
            <a:ext cx="4889500" cy="39116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UTLS Air Origins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algn="l"/>
            <a:r>
              <a:rPr lang="en-US" dirty="0" smtClean="0"/>
              <a:t>Examine air origins over entire US at 150mb (45kft) and 100mb (53kft) using back trajectories to 3 hourly satellite imagery.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085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76879" y="3321801"/>
            <a:ext cx="320904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 basic point:  transition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to fall is retarded to mid-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September this year, as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shown by the shelf in max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T.  Can actually see this in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other aspects of </a:t>
            </a:r>
            <a:r>
              <a:rPr lang="en-US" smtClean="0">
                <a:solidFill>
                  <a:srgbClr val="FF0000"/>
                </a:solidFill>
              </a:rPr>
              <a:t>the circulation.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305800" cy="67564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v_100_0806-0821_2013_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-1"/>
            <a:ext cx="9144000" cy="65314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97400" y="5791200"/>
            <a:ext cx="4138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Shorter wave pattern, weaker anticyclone,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displaced eastward.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v_100_0822-0906_2013_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-1"/>
            <a:ext cx="9144000" cy="65314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77191" y="5708134"/>
            <a:ext cx="47613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Climo</a:t>
            </a:r>
            <a:r>
              <a:rPr lang="en-US" dirty="0" smtClean="0">
                <a:solidFill>
                  <a:srgbClr val="0000FF"/>
                </a:solidFill>
              </a:rPr>
              <a:t> (left) shows the weakened anticyclone and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reduced convection in the west for the second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2 wk period of SEAC4RS.  Strongly amplified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pattern, displaced eastward is apparent in 2013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280400" cy="67945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50800"/>
            <a:ext cx="8331200" cy="67564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50" y="12700"/>
            <a:ext cx="8293100" cy="68326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_500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63285"/>
            <a:ext cx="9144000" cy="6531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7500"/>
            <a:ext cx="7772400" cy="1470025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787524"/>
            <a:ext cx="7772400" cy="4537075"/>
          </a:xfrm>
        </p:spPr>
        <p:txBody>
          <a:bodyPr>
            <a:normAutofit fontScale="85000" lnSpcReduction="10000"/>
          </a:bodyPr>
          <a:lstStyle/>
          <a:p>
            <a:pPr algn="l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2013 a year where summer to fall transition was “delayed”, and fairly abrupt in  mid to late September.</a:t>
            </a:r>
          </a:p>
          <a:p>
            <a:pPr algn="l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Late August/early September “surge” in strong ridge development, in contrast to weaker ridge and bracketing troughs in most of August.</a:t>
            </a:r>
          </a:p>
          <a:p>
            <a:pPr algn="l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Probable role of Pacific tropical cyclones in Upper </a:t>
            </a:r>
            <a:r>
              <a:rPr lang="en-US" dirty="0" err="1" smtClean="0">
                <a:solidFill>
                  <a:srgbClr val="0000FF"/>
                </a:solidFill>
              </a:rPr>
              <a:t>Tropospheric</a:t>
            </a:r>
            <a:r>
              <a:rPr lang="en-US" dirty="0" smtClean="0">
                <a:solidFill>
                  <a:srgbClr val="0000FF"/>
                </a:solidFill>
              </a:rPr>
              <a:t> venting.</a:t>
            </a:r>
          </a:p>
          <a:p>
            <a:pPr algn="l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Convective venting at high levels (100) dominated by </a:t>
            </a:r>
            <a:r>
              <a:rPr lang="en-US" dirty="0" err="1" smtClean="0">
                <a:solidFill>
                  <a:srgbClr val="0000FF"/>
                </a:solidFill>
              </a:rPr>
              <a:t>MCS’s</a:t>
            </a:r>
            <a:r>
              <a:rPr lang="en-US" dirty="0" smtClean="0">
                <a:solidFill>
                  <a:srgbClr val="0000FF"/>
                </a:solidFill>
              </a:rPr>
              <a:t> and Mexican convection.</a:t>
            </a:r>
          </a:p>
          <a:p>
            <a:pPr algn="l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At 150mb,  Gulf and SEUS convection is important in convective venting.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0" y="2130425"/>
            <a:ext cx="7772400" cy="1470025"/>
          </a:xfrm>
        </p:spPr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43943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100mb</a:t>
            </a:r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484356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56705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528062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v_200_0907-0923_2013_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-1"/>
            <a:ext cx="9144000" cy="653142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v_100_0806-0821_2013_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-1"/>
            <a:ext cx="9144000" cy="65314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97400" y="5791200"/>
            <a:ext cx="4138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Shorter wave pattern, weaker anticyclone,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displaced eastward.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v_100_0806-0821_2013_3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-1"/>
            <a:ext cx="9192262" cy="65659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64000" y="5651500"/>
            <a:ext cx="51338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Statistic is crude indicator of convective injection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into stratosphere.  Except in Gulf, deepest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convection is suppressed relative to </a:t>
            </a:r>
            <a:r>
              <a:rPr lang="en-US" dirty="0" err="1" smtClean="0">
                <a:solidFill>
                  <a:srgbClr val="0000FF"/>
                </a:solidFill>
              </a:rPr>
              <a:t>climo</a:t>
            </a:r>
            <a:r>
              <a:rPr lang="en-US" dirty="0" smtClean="0">
                <a:solidFill>
                  <a:srgbClr val="0000FF"/>
                </a:solidFill>
              </a:rPr>
              <a:t> (red </a:t>
            </a:r>
            <a:r>
              <a:rPr lang="en-US" dirty="0" err="1" smtClean="0">
                <a:solidFill>
                  <a:srgbClr val="0000FF"/>
                </a:solidFill>
              </a:rPr>
              <a:t>nos</a:t>
            </a:r>
            <a:r>
              <a:rPr lang="en-US" dirty="0" smtClean="0">
                <a:solidFill>
                  <a:srgbClr val="0000FF"/>
                </a:solidFill>
              </a:rPr>
              <a:t>),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significantly so in the west.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v_200_0806-0821_2013_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-1"/>
            <a:ext cx="9144000" cy="65314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5800" y="6032500"/>
            <a:ext cx="4480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Basic picture at 200mb (“classical” altitude for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the NAM anticyclone) is broadly similar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v_100_0822-0906_2013_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-1"/>
            <a:ext cx="9144000" cy="65314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77191" y="5708134"/>
            <a:ext cx="47613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Climo</a:t>
            </a:r>
            <a:r>
              <a:rPr lang="en-US" dirty="0" smtClean="0">
                <a:solidFill>
                  <a:srgbClr val="0000FF"/>
                </a:solidFill>
              </a:rPr>
              <a:t> (left) shows the weakened anticyclone and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reduced convection in the west for the second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2 wk period of SEAC4RS.  Strongly amplified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pattern, displaced eastward is apparent in 2013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1025</Words>
  <Application>Microsoft Macintosh PowerPoint</Application>
  <PresentationFormat>On-screen Show (4:3)</PresentationFormat>
  <Paragraphs>115</Paragraphs>
  <Slides>53</Slides>
  <Notes>0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SEAC4RS Met Overview</vt:lpstr>
      <vt:lpstr>Outline</vt:lpstr>
      <vt:lpstr>Circulation statistics – discussion structure</vt:lpstr>
      <vt:lpstr>Slide 4</vt:lpstr>
      <vt:lpstr>100mb</vt:lpstr>
      <vt:lpstr>Slide 6</vt:lpstr>
      <vt:lpstr>Slide 7</vt:lpstr>
      <vt:lpstr>Slide 8</vt:lpstr>
      <vt:lpstr>Slide 9</vt:lpstr>
      <vt:lpstr>Slide 10</vt:lpstr>
      <vt:lpstr>Slide 11</vt:lpstr>
      <vt:lpstr>Slide 12</vt:lpstr>
      <vt:lpstr>500mb, use BT &lt; 220K (measure of convection reaching the UT)</vt:lpstr>
      <vt:lpstr>Slide 14</vt:lpstr>
      <vt:lpstr>Slide 15</vt:lpstr>
      <vt:lpstr>Slide 16</vt:lpstr>
      <vt:lpstr>Slide 17</vt:lpstr>
      <vt:lpstr>925mb (Use rainfall from CMORPH)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SEUS Surface temperature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Air Origins SEUS UT</vt:lpstr>
      <vt:lpstr>Slide 36</vt:lpstr>
      <vt:lpstr>Slide 37</vt:lpstr>
      <vt:lpstr>Slide 38</vt:lpstr>
      <vt:lpstr>UTLS Air Origins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Summary</vt:lpstr>
      <vt:lpstr>Backup</vt:lpstr>
      <vt:lpstr>Slide 49</vt:lpstr>
      <vt:lpstr>Slide 50</vt:lpstr>
      <vt:lpstr>Slide 51</vt:lpstr>
      <vt:lpstr>Slide 52</vt:lpstr>
      <vt:lpstr>Slide 53</vt:lpstr>
    </vt:vector>
  </TitlesOfParts>
  <Company>NASA/Ames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Leonhard  Pfister</dc:creator>
  <cp:lastModifiedBy>Lenny Pfister</cp:lastModifiedBy>
  <cp:revision>16</cp:revision>
  <dcterms:created xsi:type="dcterms:W3CDTF">2014-04-15T13:04:06Z</dcterms:created>
  <dcterms:modified xsi:type="dcterms:W3CDTF">2014-04-15T13:13:08Z</dcterms:modified>
</cp:coreProperties>
</file>