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4"/>
  </p:notesMasterIdLst>
  <p:sldIdLst>
    <p:sldId id="256" r:id="rId2"/>
    <p:sldId id="257" r:id="rId3"/>
    <p:sldId id="260" r:id="rId4"/>
    <p:sldId id="261" r:id="rId5"/>
    <p:sldId id="262" r:id="rId6"/>
    <p:sldId id="263" r:id="rId7"/>
    <p:sldId id="264" r:id="rId8"/>
    <p:sldId id="258" r:id="rId9"/>
    <p:sldId id="259" r:id="rId10"/>
    <p:sldId id="266" r:id="rId11"/>
    <p:sldId id="267" r:id="rId12"/>
    <p:sldId id="268" r:id="rId13"/>
    <p:sldId id="271" r:id="rId14"/>
    <p:sldId id="275" r:id="rId15"/>
    <p:sldId id="272" r:id="rId16"/>
    <p:sldId id="273" r:id="rId17"/>
    <p:sldId id="276" r:id="rId18"/>
    <p:sldId id="270" r:id="rId19"/>
    <p:sldId id="281" r:id="rId20"/>
    <p:sldId id="274" r:id="rId21"/>
    <p:sldId id="277" r:id="rId22"/>
    <p:sldId id="278" r:id="rId23"/>
    <p:sldId id="280" r:id="rId24"/>
    <p:sldId id="279" r:id="rId25"/>
    <p:sldId id="282" r:id="rId26"/>
    <p:sldId id="283" r:id="rId27"/>
    <p:sldId id="284" r:id="rId28"/>
    <p:sldId id="265" r:id="rId29"/>
    <p:sldId id="286" r:id="rId30"/>
    <p:sldId id="269" r:id="rId31"/>
    <p:sldId id="285" r:id="rId32"/>
    <p:sldId id="28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0" d="100"/>
          <a:sy n="80" d="100"/>
        </p:scale>
        <p:origin x="-105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61569-E52C-594B-BCBD-4F2C7F76A297}" type="datetimeFigureOut">
              <a:rPr lang="en-US" smtClean="0"/>
              <a:t>8/31/13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3E6ED7-306E-9C46-AD4D-65DC2C42375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3E6ED7-306E-9C46-AD4D-65DC2C423754}" type="slidenum">
              <a:rPr lang="en-US" smtClean="0"/>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169DC0-E4FF-A449-A418-BC6E188A1A23}" type="datetimeFigureOut">
              <a:rPr lang="en-US" smtClean="0"/>
              <a:t>8/31/13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D727C-5C2C-6346-B417-8AF629423AC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69DC0-E4FF-A449-A418-BC6E188A1A23}" type="datetimeFigureOut">
              <a:rPr lang="en-US" smtClean="0"/>
              <a:t>8/31/13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D727C-5C2C-6346-B417-8AF629423A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69DC0-E4FF-A449-A418-BC6E188A1A23}" type="datetimeFigureOut">
              <a:rPr lang="en-US" smtClean="0"/>
              <a:t>8/31/13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D727C-5C2C-6346-B417-8AF629423A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69DC0-E4FF-A449-A418-BC6E188A1A23}" type="datetimeFigureOut">
              <a:rPr lang="en-US" smtClean="0"/>
              <a:t>8/31/13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D727C-5C2C-6346-B417-8AF629423AC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169DC0-E4FF-A449-A418-BC6E188A1A23}" type="datetimeFigureOut">
              <a:rPr lang="en-US" smtClean="0"/>
              <a:t>8/31/13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D727C-5C2C-6346-B417-8AF629423AC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169DC0-E4FF-A449-A418-BC6E188A1A23}" type="datetimeFigureOut">
              <a:rPr lang="en-US" smtClean="0"/>
              <a:t>8/31/13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D727C-5C2C-6346-B417-8AF629423AC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169DC0-E4FF-A449-A418-BC6E188A1A23}" type="datetimeFigureOut">
              <a:rPr lang="en-US" smtClean="0"/>
              <a:t>8/31/13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8D727C-5C2C-6346-B417-8AF629423AC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169DC0-E4FF-A449-A418-BC6E188A1A23}" type="datetimeFigureOut">
              <a:rPr lang="en-US" smtClean="0"/>
              <a:t>8/31/13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8D727C-5C2C-6346-B417-8AF629423A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69DC0-E4FF-A449-A418-BC6E188A1A23}" type="datetimeFigureOut">
              <a:rPr lang="en-US" smtClean="0"/>
              <a:t>8/31/13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8D727C-5C2C-6346-B417-8AF629423A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169DC0-E4FF-A449-A418-BC6E188A1A23}" type="datetimeFigureOut">
              <a:rPr lang="en-US" smtClean="0"/>
              <a:t>8/31/13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D727C-5C2C-6346-B417-8AF629423AC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169DC0-E4FF-A449-A418-BC6E188A1A23}" type="datetimeFigureOut">
              <a:rPr lang="en-US" smtClean="0"/>
              <a:t>8/31/13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D727C-5C2C-6346-B417-8AF629423AC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69DC0-E4FF-A449-A418-BC6E188A1A23}" type="datetimeFigureOut">
              <a:rPr lang="en-US" smtClean="0"/>
              <a:t>8/31/13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D727C-5C2C-6346-B417-8AF629423A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video" Target="file://localhost/Users/pfister/SEAC4RS/usa/wvsatpngs/br_20130831/wvmovie_20130831.mov" TargetMode="External"/><Relationship Id="rId2" Type="http://schemas.openxmlformats.org/officeDocument/2006/relationships/slideLayout" Target="../slideLayouts/slideLayout7.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Met Briefing, 20130831</a:t>
            </a:r>
            <a:endParaRPr lang="en-US" dirty="0"/>
          </a:p>
        </p:txBody>
      </p:sp>
      <p:sp>
        <p:nvSpPr>
          <p:cNvPr id="3" name="Subtitle 2"/>
          <p:cNvSpPr>
            <a:spLocks noGrp="1"/>
          </p:cNvSpPr>
          <p:nvPr>
            <p:ph type="subTitle" idx="1"/>
          </p:nvPr>
        </p:nvSpPr>
        <p:spPr/>
        <p:txBody>
          <a:bodyPr/>
          <a:lstStyle/>
          <a:p>
            <a:r>
              <a:rPr lang="en-US" dirty="0" smtClean="0"/>
              <a:t>Lenny Pfister</a:t>
            </a:r>
          </a:p>
          <a:p>
            <a:r>
              <a:rPr lang="en-US" dirty="0" smtClean="0"/>
              <a:t>Henry </a:t>
            </a:r>
            <a:r>
              <a:rPr lang="en-US" dirty="0" err="1" smtClean="0"/>
              <a:t>Fuelberg</a:t>
            </a:r>
            <a:endParaRPr lang="en-US" dirty="0" smtClean="0"/>
          </a:p>
          <a:p>
            <a:r>
              <a:rPr lang="en-US" dirty="0" smtClean="0"/>
              <a:t>Tristan Hall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0"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079500"/>
          </a:xfrm>
        </p:spPr>
        <p:txBody>
          <a:bodyPr/>
          <a:lstStyle/>
          <a:p>
            <a:r>
              <a:rPr lang="en-US" dirty="0" smtClean="0"/>
              <a:t>Implications for Monday </a:t>
            </a:r>
            <a:r>
              <a:rPr lang="en-US" dirty="0" err="1" smtClean="0"/>
              <a:t>Wx</a:t>
            </a:r>
            <a:r>
              <a:rPr lang="en-US" dirty="0" smtClean="0"/>
              <a:t> </a:t>
            </a:r>
            <a:endParaRPr lang="en-US" dirty="0"/>
          </a:p>
        </p:txBody>
      </p:sp>
      <p:pic>
        <p:nvPicPr>
          <p:cNvPr id="8" name="Picture 7" descr="Screen shot 2013-08-31 at 7.19.56 AM.png"/>
          <p:cNvPicPr>
            <a:picLocks noChangeAspect="1"/>
          </p:cNvPicPr>
          <p:nvPr/>
        </p:nvPicPr>
        <p:blipFill>
          <a:blip r:embed="rId2"/>
          <a:stretch>
            <a:fillRect/>
          </a:stretch>
        </p:blipFill>
        <p:spPr>
          <a:xfrm>
            <a:off x="1181100" y="873125"/>
            <a:ext cx="6902450" cy="5163979"/>
          </a:xfrm>
          <a:prstGeom prst="rect">
            <a:avLst/>
          </a:prstGeom>
        </p:spPr>
      </p:pic>
      <p:sp>
        <p:nvSpPr>
          <p:cNvPr id="9" name="TextBox 8"/>
          <p:cNvSpPr txBox="1"/>
          <p:nvPr/>
        </p:nvSpPr>
        <p:spPr>
          <a:xfrm>
            <a:off x="355600" y="6464300"/>
            <a:ext cx="8358816" cy="369332"/>
          </a:xfrm>
          <a:prstGeom prst="rect">
            <a:avLst/>
          </a:prstGeom>
          <a:noFill/>
        </p:spPr>
        <p:txBody>
          <a:bodyPr wrap="none" rtlCol="0">
            <a:spAutoFit/>
          </a:bodyPr>
          <a:lstStyle/>
          <a:p>
            <a:r>
              <a:rPr lang="en-US" dirty="0" smtClean="0"/>
              <a:t>As suggested by previous </a:t>
            </a:r>
            <a:r>
              <a:rPr lang="en-US" dirty="0" err="1" smtClean="0"/>
              <a:t>precipitable</a:t>
            </a:r>
            <a:r>
              <a:rPr lang="en-US" dirty="0" smtClean="0"/>
              <a:t> water plot, a front is located from OK to Lake Erie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3-08-31 at 7.47.37 AM.png"/>
          <p:cNvPicPr>
            <a:picLocks noChangeAspect="1"/>
          </p:cNvPicPr>
          <p:nvPr/>
        </p:nvPicPr>
        <p:blipFill>
          <a:blip r:embed="rId2"/>
          <a:stretch>
            <a:fillRect/>
          </a:stretch>
        </p:blipFill>
        <p:spPr>
          <a:xfrm>
            <a:off x="0" y="0"/>
            <a:ext cx="8656856" cy="6184899"/>
          </a:xfrm>
          <a:prstGeom prst="rect">
            <a:avLst/>
          </a:prstGeom>
        </p:spPr>
      </p:pic>
      <p:sp>
        <p:nvSpPr>
          <p:cNvPr id="5" name="TextBox 4"/>
          <p:cNvSpPr txBox="1"/>
          <p:nvPr/>
        </p:nvSpPr>
        <p:spPr>
          <a:xfrm>
            <a:off x="0" y="6203434"/>
            <a:ext cx="8967682" cy="646331"/>
          </a:xfrm>
          <a:prstGeom prst="rect">
            <a:avLst/>
          </a:prstGeom>
          <a:noFill/>
        </p:spPr>
        <p:txBody>
          <a:bodyPr wrap="none" rtlCol="0">
            <a:spAutoFit/>
          </a:bodyPr>
          <a:lstStyle/>
          <a:p>
            <a:r>
              <a:rPr lang="en-US" dirty="0" smtClean="0"/>
              <a:t>Today’s instability.  Not much in northern Gulf.  Some in AL, GA.  Some over us associated with</a:t>
            </a:r>
          </a:p>
          <a:p>
            <a:r>
              <a:rPr lang="en-US" dirty="0" smtClean="0"/>
              <a:t>  rotating trough – probably won’t amount to much do to capping inversion.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3-08-31 at 7.23.27 AM.png"/>
          <p:cNvPicPr>
            <a:picLocks noChangeAspect="1"/>
          </p:cNvPicPr>
          <p:nvPr/>
        </p:nvPicPr>
        <p:blipFill>
          <a:blip r:embed="rId2"/>
          <a:stretch>
            <a:fillRect/>
          </a:stretch>
        </p:blipFill>
        <p:spPr>
          <a:xfrm>
            <a:off x="0" y="0"/>
            <a:ext cx="8575491" cy="6083300"/>
          </a:xfrm>
          <a:prstGeom prst="rect">
            <a:avLst/>
          </a:prstGeom>
        </p:spPr>
      </p:pic>
      <p:sp>
        <p:nvSpPr>
          <p:cNvPr id="5" name="TextBox 4"/>
          <p:cNvSpPr txBox="1"/>
          <p:nvPr/>
        </p:nvSpPr>
        <p:spPr>
          <a:xfrm>
            <a:off x="0" y="6083300"/>
            <a:ext cx="8942691" cy="830997"/>
          </a:xfrm>
          <a:prstGeom prst="rect">
            <a:avLst/>
          </a:prstGeom>
          <a:noFill/>
        </p:spPr>
        <p:txBody>
          <a:bodyPr wrap="square" rtlCol="0">
            <a:spAutoFit/>
          </a:bodyPr>
          <a:lstStyle/>
          <a:p>
            <a:r>
              <a:rPr lang="en-US" sz="1600" dirty="0" smtClean="0"/>
              <a:t>In contrast to today, Monday’s unstable conditions lead to high </a:t>
            </a:r>
            <a:r>
              <a:rPr lang="en-US" sz="1600" dirty="0" err="1" smtClean="0"/>
              <a:t>precip</a:t>
            </a:r>
            <a:r>
              <a:rPr lang="en-US" sz="1600" dirty="0" smtClean="0"/>
              <a:t> probabilities, and </a:t>
            </a:r>
          </a:p>
          <a:p>
            <a:r>
              <a:rPr lang="en-US" sz="1600" dirty="0"/>
              <a:t> </a:t>
            </a:r>
            <a:r>
              <a:rPr lang="en-US" sz="1600" dirty="0" smtClean="0"/>
              <a:t>significant convective storms ahead of front.  Gulf a bit more unstable, especially near south</a:t>
            </a:r>
          </a:p>
          <a:p>
            <a:r>
              <a:rPr lang="en-US" sz="1600" dirty="0" smtClean="0"/>
              <a:t> TX coast.   In our area, some chance of diurnal T-storms </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3-08-31 at 7.29.21 AM.png"/>
          <p:cNvPicPr>
            <a:picLocks noChangeAspect="1"/>
          </p:cNvPicPr>
          <p:nvPr/>
        </p:nvPicPr>
        <p:blipFill>
          <a:blip r:embed="rId2"/>
          <a:srcRect t="32782" r="13024"/>
          <a:stretch>
            <a:fillRect/>
          </a:stretch>
        </p:blipFill>
        <p:spPr>
          <a:xfrm>
            <a:off x="-1" y="0"/>
            <a:ext cx="5384801" cy="3098800"/>
          </a:xfrm>
          <a:prstGeom prst="rect">
            <a:avLst/>
          </a:prstGeom>
        </p:spPr>
      </p:pic>
      <p:sp>
        <p:nvSpPr>
          <p:cNvPr id="3" name="TextBox 2"/>
          <p:cNvSpPr txBox="1"/>
          <p:nvPr/>
        </p:nvSpPr>
        <p:spPr>
          <a:xfrm>
            <a:off x="5384800" y="0"/>
            <a:ext cx="1941557" cy="369332"/>
          </a:xfrm>
          <a:prstGeom prst="rect">
            <a:avLst/>
          </a:prstGeom>
          <a:noFill/>
        </p:spPr>
        <p:txBody>
          <a:bodyPr wrap="none" rtlCol="0">
            <a:spAutoFit/>
          </a:bodyPr>
          <a:lstStyle/>
          <a:p>
            <a:r>
              <a:rPr lang="en-US" dirty="0" smtClean="0"/>
              <a:t>NAM, 18Z Monday</a:t>
            </a:r>
            <a:endParaRPr lang="en-US" dirty="0"/>
          </a:p>
        </p:txBody>
      </p:sp>
      <p:pic>
        <p:nvPicPr>
          <p:cNvPr id="4" name="Picture 3" descr="Screen shot 2013-08-31 at 7.36.05 AM.png"/>
          <p:cNvPicPr>
            <a:picLocks noChangeAspect="1"/>
          </p:cNvPicPr>
          <p:nvPr/>
        </p:nvPicPr>
        <p:blipFill>
          <a:blip r:embed="rId3"/>
          <a:srcRect t="41047"/>
          <a:stretch>
            <a:fillRect/>
          </a:stretch>
        </p:blipFill>
        <p:spPr>
          <a:xfrm>
            <a:off x="1" y="3739260"/>
            <a:ext cx="7048500" cy="3094071"/>
          </a:xfrm>
          <a:prstGeom prst="rect">
            <a:avLst/>
          </a:prstGeom>
        </p:spPr>
      </p:pic>
      <p:sp>
        <p:nvSpPr>
          <p:cNvPr id="5" name="TextBox 4"/>
          <p:cNvSpPr txBox="1"/>
          <p:nvPr/>
        </p:nvSpPr>
        <p:spPr>
          <a:xfrm>
            <a:off x="7326357" y="5283200"/>
            <a:ext cx="991001" cy="646331"/>
          </a:xfrm>
          <a:prstGeom prst="rect">
            <a:avLst/>
          </a:prstGeom>
          <a:noFill/>
        </p:spPr>
        <p:txBody>
          <a:bodyPr wrap="none" rtlCol="0">
            <a:spAutoFit/>
          </a:bodyPr>
          <a:lstStyle/>
          <a:p>
            <a:r>
              <a:rPr lang="en-US" dirty="0" smtClean="0"/>
              <a:t>GFS, 18Z </a:t>
            </a:r>
          </a:p>
          <a:p>
            <a:r>
              <a:rPr lang="en-US" dirty="0" smtClean="0"/>
              <a:t>Monday</a:t>
            </a:r>
            <a:endParaRPr lang="en-US" dirty="0"/>
          </a:p>
        </p:txBody>
      </p:sp>
      <p:sp>
        <p:nvSpPr>
          <p:cNvPr id="6" name="TextBox 5"/>
          <p:cNvSpPr txBox="1"/>
          <p:nvPr/>
        </p:nvSpPr>
        <p:spPr>
          <a:xfrm>
            <a:off x="5394256" y="369332"/>
            <a:ext cx="3954929" cy="3416320"/>
          </a:xfrm>
          <a:prstGeom prst="rect">
            <a:avLst/>
          </a:prstGeom>
          <a:noFill/>
        </p:spPr>
        <p:txBody>
          <a:bodyPr wrap="none" rtlCol="0">
            <a:spAutoFit/>
          </a:bodyPr>
          <a:lstStyle/>
          <a:p>
            <a:pPr>
              <a:buFont typeface="Arial"/>
              <a:buChar char="•"/>
            </a:pPr>
            <a:r>
              <a:rPr lang="en-US" dirty="0" smtClean="0"/>
              <a:t>Both models place </a:t>
            </a:r>
            <a:r>
              <a:rPr lang="en-US" dirty="0" err="1" smtClean="0"/>
              <a:t>precip</a:t>
            </a:r>
            <a:r>
              <a:rPr lang="en-US" dirty="0" smtClean="0"/>
              <a:t> along</a:t>
            </a:r>
          </a:p>
          <a:p>
            <a:r>
              <a:rPr lang="en-US" dirty="0" smtClean="0"/>
              <a:t>  or ahead of front</a:t>
            </a:r>
          </a:p>
          <a:p>
            <a:pPr>
              <a:buFont typeface="Arial"/>
              <a:buChar char="•"/>
            </a:pPr>
            <a:r>
              <a:rPr lang="en-US" dirty="0" smtClean="0"/>
              <a:t>Parts of LA and our area are</a:t>
            </a:r>
          </a:p>
          <a:p>
            <a:r>
              <a:rPr lang="en-US" dirty="0" smtClean="0"/>
              <a:t>  “spared”</a:t>
            </a:r>
          </a:p>
          <a:p>
            <a:pPr>
              <a:buFont typeface="Arial"/>
              <a:buChar char="•"/>
            </a:pPr>
            <a:r>
              <a:rPr lang="en-US" dirty="0" smtClean="0"/>
              <a:t>Systems near front likely to be</a:t>
            </a:r>
          </a:p>
          <a:p>
            <a:r>
              <a:rPr lang="en-US" dirty="0" smtClean="0"/>
              <a:t>  big, systems in southern AL, GA</a:t>
            </a:r>
          </a:p>
          <a:p>
            <a:r>
              <a:rPr lang="en-US" dirty="0" smtClean="0"/>
              <a:t>  likely to be smaller.</a:t>
            </a:r>
          </a:p>
          <a:p>
            <a:pPr>
              <a:buFont typeface="Arial"/>
              <a:buChar char="•"/>
            </a:pPr>
            <a:r>
              <a:rPr lang="en-US" dirty="0" err="1" smtClean="0"/>
              <a:t>Frnt</a:t>
            </a:r>
            <a:r>
              <a:rPr lang="en-US" dirty="0" smtClean="0"/>
              <a:t> </a:t>
            </a:r>
            <a:r>
              <a:rPr lang="en-US" dirty="0" err="1" smtClean="0"/>
              <a:t>wkr</a:t>
            </a:r>
            <a:r>
              <a:rPr lang="en-US" dirty="0" smtClean="0"/>
              <a:t> in west, some isolated </a:t>
            </a:r>
            <a:r>
              <a:rPr lang="en-US" dirty="0" err="1" smtClean="0"/>
              <a:t>strms</a:t>
            </a:r>
            <a:endParaRPr lang="en-US" dirty="0" smtClean="0"/>
          </a:p>
          <a:p>
            <a:pPr>
              <a:buFont typeface="Arial"/>
              <a:buChar char="•"/>
            </a:pPr>
            <a:r>
              <a:rPr lang="en-US" dirty="0" smtClean="0"/>
              <a:t>Southern Gulf coast in TX could</a:t>
            </a:r>
          </a:p>
          <a:p>
            <a:r>
              <a:rPr lang="en-US" dirty="0" smtClean="0"/>
              <a:t>  be active, as could be LA,MS coast</a:t>
            </a:r>
          </a:p>
          <a:p>
            <a:pPr>
              <a:buFont typeface="Arial"/>
              <a:buChar char="•"/>
            </a:pPr>
            <a:r>
              <a:rPr lang="en-US" dirty="0" err="1" smtClean="0"/>
              <a:t>Vort</a:t>
            </a:r>
            <a:r>
              <a:rPr lang="en-US" dirty="0" smtClean="0"/>
              <a:t> max from yesterday’s Mingo storm</a:t>
            </a:r>
          </a:p>
          <a:p>
            <a:r>
              <a:rPr lang="en-US" dirty="0" smtClean="0"/>
              <a:t>  propagates to S TX</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266700" y="6489700"/>
            <a:ext cx="9110186" cy="369332"/>
          </a:xfrm>
          <a:prstGeom prst="rect">
            <a:avLst/>
          </a:prstGeom>
          <a:noFill/>
        </p:spPr>
        <p:txBody>
          <a:bodyPr wrap="none" rtlCol="0">
            <a:spAutoFit/>
          </a:bodyPr>
          <a:lstStyle/>
          <a:p>
            <a:r>
              <a:rPr lang="en-US" dirty="0" smtClean="0">
                <a:solidFill>
                  <a:srgbClr val="FF0000"/>
                </a:solidFill>
              </a:rPr>
              <a:t>Outflow directions – to the SW over South TX coast and OK, to the east over central Gulf and AL</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3-08-31 at 7.05.01 AM.png"/>
          <p:cNvPicPr>
            <a:picLocks noChangeAspect="1"/>
          </p:cNvPicPr>
          <p:nvPr/>
        </p:nvPicPr>
        <p:blipFill>
          <a:blip r:embed="rId2"/>
          <a:stretch>
            <a:fillRect/>
          </a:stretch>
        </p:blipFill>
        <p:spPr>
          <a:xfrm>
            <a:off x="0" y="0"/>
            <a:ext cx="4252115" cy="3526754"/>
          </a:xfrm>
          <a:prstGeom prst="rect">
            <a:avLst/>
          </a:prstGeom>
        </p:spPr>
      </p:pic>
      <p:pic>
        <p:nvPicPr>
          <p:cNvPr id="4" name="Picture 3" descr="Screen shot 2013-08-31 at 7.06.14 AM.png"/>
          <p:cNvPicPr>
            <a:picLocks noChangeAspect="1"/>
          </p:cNvPicPr>
          <p:nvPr/>
        </p:nvPicPr>
        <p:blipFill>
          <a:blip r:embed="rId3"/>
          <a:stretch>
            <a:fillRect/>
          </a:stretch>
        </p:blipFill>
        <p:spPr>
          <a:xfrm>
            <a:off x="4800600" y="0"/>
            <a:ext cx="4343400" cy="3575412"/>
          </a:xfrm>
          <a:prstGeom prst="rect">
            <a:avLst/>
          </a:prstGeom>
        </p:spPr>
      </p:pic>
      <p:sp>
        <p:nvSpPr>
          <p:cNvPr id="6" name="TextBox 5"/>
          <p:cNvSpPr txBox="1"/>
          <p:nvPr/>
        </p:nvSpPr>
        <p:spPr>
          <a:xfrm>
            <a:off x="419100" y="2260600"/>
            <a:ext cx="730413" cy="369332"/>
          </a:xfrm>
          <a:prstGeom prst="rect">
            <a:avLst/>
          </a:prstGeom>
          <a:noFill/>
        </p:spPr>
        <p:txBody>
          <a:bodyPr wrap="none" rtlCol="0">
            <a:spAutoFit/>
          </a:bodyPr>
          <a:lstStyle/>
          <a:p>
            <a:r>
              <a:rPr lang="en-US" dirty="0" smtClean="0"/>
              <a:t>Today</a:t>
            </a:r>
            <a:endParaRPr lang="en-US" dirty="0"/>
          </a:p>
        </p:txBody>
      </p:sp>
      <p:sp>
        <p:nvSpPr>
          <p:cNvPr id="7" name="TextBox 6"/>
          <p:cNvSpPr txBox="1"/>
          <p:nvPr/>
        </p:nvSpPr>
        <p:spPr>
          <a:xfrm>
            <a:off x="5054600" y="2260600"/>
            <a:ext cx="957075" cy="369332"/>
          </a:xfrm>
          <a:prstGeom prst="rect">
            <a:avLst/>
          </a:prstGeom>
          <a:noFill/>
        </p:spPr>
        <p:txBody>
          <a:bodyPr wrap="none" rtlCol="0">
            <a:spAutoFit/>
          </a:bodyPr>
          <a:lstStyle/>
          <a:p>
            <a:r>
              <a:rPr lang="en-US" dirty="0" smtClean="0"/>
              <a:t>Monday</a:t>
            </a:r>
            <a:endParaRPr lang="en-US" dirty="0"/>
          </a:p>
        </p:txBody>
      </p:sp>
      <p:sp>
        <p:nvSpPr>
          <p:cNvPr id="9" name="TextBox 8"/>
          <p:cNvSpPr txBox="1"/>
          <p:nvPr/>
        </p:nvSpPr>
        <p:spPr>
          <a:xfrm>
            <a:off x="1612900" y="4330700"/>
            <a:ext cx="5590180" cy="369332"/>
          </a:xfrm>
          <a:prstGeom prst="rect">
            <a:avLst/>
          </a:prstGeom>
          <a:noFill/>
        </p:spPr>
        <p:txBody>
          <a:bodyPr wrap="none" rtlCol="0">
            <a:spAutoFit/>
          </a:bodyPr>
          <a:lstStyle/>
          <a:p>
            <a:r>
              <a:rPr lang="en-US" dirty="0" smtClean="0"/>
              <a:t>No surprise, temps go down except in northern Louisiana.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3-08-31 at 8.39.12 AM.png"/>
          <p:cNvPicPr>
            <a:picLocks noChangeAspect="1"/>
          </p:cNvPicPr>
          <p:nvPr/>
        </p:nvPicPr>
        <p:blipFill>
          <a:blip r:embed="rId2"/>
          <a:stretch>
            <a:fillRect/>
          </a:stretch>
        </p:blipFill>
        <p:spPr>
          <a:xfrm>
            <a:off x="0" y="0"/>
            <a:ext cx="7218899" cy="6019800"/>
          </a:xfrm>
          <a:prstGeom prst="rect">
            <a:avLst/>
          </a:prstGeom>
        </p:spPr>
      </p:pic>
      <p:sp>
        <p:nvSpPr>
          <p:cNvPr id="3" name="TextBox 2"/>
          <p:cNvSpPr txBox="1"/>
          <p:nvPr/>
        </p:nvSpPr>
        <p:spPr>
          <a:xfrm>
            <a:off x="0" y="6019800"/>
            <a:ext cx="8927894" cy="923330"/>
          </a:xfrm>
          <a:prstGeom prst="rect">
            <a:avLst/>
          </a:prstGeom>
          <a:noFill/>
        </p:spPr>
        <p:txBody>
          <a:bodyPr wrap="none" rtlCol="0">
            <a:spAutoFit/>
          </a:bodyPr>
          <a:lstStyle/>
          <a:p>
            <a:r>
              <a:rPr lang="en-US" dirty="0" smtClean="0"/>
              <a:t>Well formed anticyclone, but well to the west.  Have had, and will continue to have, monsoon</a:t>
            </a:r>
          </a:p>
          <a:p>
            <a:r>
              <a:rPr lang="en-US" dirty="0" smtClean="0"/>
              <a:t>  moisture in the west producing showers in the southern Rockies.  Note that yesterday even</a:t>
            </a:r>
          </a:p>
          <a:p>
            <a:r>
              <a:rPr lang="en-US" dirty="0" smtClean="0"/>
              <a:t>  dry places like Blythe CA and Las Vegas had rain.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wvmovie_20130831.mov">
            <a:hlinkClick r:id="" action="ppaction://media"/>
          </p:cNvPr>
          <p:cNvPicPr/>
          <p:nvPr>
            <a:videoFile r:link="rId1"/>
          </p:nvPr>
        </p:nvPicPr>
        <p:blipFill>
          <a:blip r:embed="rId3"/>
          <a:stretch>
            <a:fillRect/>
          </a:stretch>
        </p:blipFill>
        <p:spPr>
          <a:xfrm>
            <a:off x="457200" y="0"/>
            <a:ext cx="82296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Wednesday </a:t>
            </a:r>
            <a:r>
              <a:rPr lang="en-US" dirty="0" err="1" smtClean="0"/>
              <a:t>Wx</a:t>
            </a:r>
            <a:endParaRPr lang="en-US" dirty="0"/>
          </a:p>
        </p:txBody>
      </p:sp>
      <p:pic>
        <p:nvPicPr>
          <p:cNvPr id="3" name="Picture 2" descr="Screen shot 2013-08-31 at 8.16.59 AM.png"/>
          <p:cNvPicPr>
            <a:picLocks noChangeAspect="1"/>
          </p:cNvPicPr>
          <p:nvPr/>
        </p:nvPicPr>
        <p:blipFill>
          <a:blip r:embed="rId2"/>
          <a:stretch>
            <a:fillRect/>
          </a:stretch>
        </p:blipFill>
        <p:spPr>
          <a:xfrm>
            <a:off x="1422400" y="1247593"/>
            <a:ext cx="6672704" cy="541990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3-08-31 at 8.21.09 AM.png"/>
          <p:cNvPicPr>
            <a:picLocks noChangeAspect="1"/>
          </p:cNvPicPr>
          <p:nvPr/>
        </p:nvPicPr>
        <p:blipFill>
          <a:blip r:embed="rId2"/>
          <a:stretch>
            <a:fillRect/>
          </a:stretch>
        </p:blipFill>
        <p:spPr>
          <a:xfrm>
            <a:off x="0" y="0"/>
            <a:ext cx="8801100" cy="6292280"/>
          </a:xfrm>
          <a:prstGeom prst="rect">
            <a:avLst/>
          </a:prstGeom>
        </p:spPr>
      </p:pic>
      <p:sp>
        <p:nvSpPr>
          <p:cNvPr id="4" name="TextBox 3"/>
          <p:cNvSpPr txBox="1"/>
          <p:nvPr/>
        </p:nvSpPr>
        <p:spPr>
          <a:xfrm>
            <a:off x="203200" y="6295023"/>
            <a:ext cx="8763938" cy="584776"/>
          </a:xfrm>
          <a:prstGeom prst="rect">
            <a:avLst/>
          </a:prstGeom>
          <a:noFill/>
        </p:spPr>
        <p:txBody>
          <a:bodyPr wrap="none" rtlCol="0">
            <a:spAutoFit/>
          </a:bodyPr>
          <a:lstStyle/>
          <a:p>
            <a:r>
              <a:rPr lang="en-US" sz="1600" dirty="0" smtClean="0"/>
              <a:t>Instability higher in Gulf, less on land, PW in Gulf is higher.  Note that the low level southerly moist flow</a:t>
            </a:r>
          </a:p>
          <a:p>
            <a:r>
              <a:rPr lang="en-US" sz="1600" dirty="0" smtClean="0"/>
              <a:t> from the Gulf to the northern plains reestablishes itself, producing instability (and PW, next slide).</a:t>
            </a:r>
            <a:endParaRPr lang="en-U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0"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3-08-31 at 8.30.26 AM.png"/>
          <p:cNvPicPr>
            <a:picLocks noChangeAspect="1"/>
          </p:cNvPicPr>
          <p:nvPr/>
        </p:nvPicPr>
        <p:blipFill>
          <a:blip r:embed="rId2"/>
          <a:srcRect t="40238" r="22500"/>
          <a:stretch>
            <a:fillRect/>
          </a:stretch>
        </p:blipFill>
        <p:spPr>
          <a:xfrm>
            <a:off x="0" y="3429000"/>
            <a:ext cx="6010339" cy="3429000"/>
          </a:xfrm>
          <a:prstGeom prst="rect">
            <a:avLst/>
          </a:prstGeom>
        </p:spPr>
      </p:pic>
      <p:sp>
        <p:nvSpPr>
          <p:cNvPr id="3" name="TextBox 2"/>
          <p:cNvSpPr txBox="1"/>
          <p:nvPr/>
        </p:nvSpPr>
        <p:spPr>
          <a:xfrm>
            <a:off x="7086600" y="4584700"/>
            <a:ext cx="1380531" cy="646331"/>
          </a:xfrm>
          <a:prstGeom prst="rect">
            <a:avLst/>
          </a:prstGeom>
          <a:noFill/>
        </p:spPr>
        <p:txBody>
          <a:bodyPr wrap="none" rtlCol="0">
            <a:spAutoFit/>
          </a:bodyPr>
          <a:lstStyle/>
          <a:p>
            <a:r>
              <a:rPr lang="en-US" dirty="0" smtClean="0"/>
              <a:t>GFS, 18Z</a:t>
            </a:r>
          </a:p>
          <a:p>
            <a:r>
              <a:rPr lang="en-US" dirty="0" smtClean="0"/>
              <a:t>  Wednesday</a:t>
            </a:r>
            <a:endParaRPr lang="en-US" dirty="0"/>
          </a:p>
        </p:txBody>
      </p:sp>
      <p:pic>
        <p:nvPicPr>
          <p:cNvPr id="4" name="Picture 3"/>
          <p:cNvPicPr>
            <a:picLocks noChangeAspect="1"/>
          </p:cNvPicPr>
          <p:nvPr/>
        </p:nvPicPr>
        <p:blipFill>
          <a:blip r:embed="rId3"/>
          <a:srcRect t="41406"/>
          <a:stretch>
            <a:fillRect/>
          </a:stretch>
        </p:blipFill>
        <p:spPr>
          <a:xfrm>
            <a:off x="0" y="0"/>
            <a:ext cx="6502400" cy="2857500"/>
          </a:xfrm>
          <a:prstGeom prst="rect">
            <a:avLst/>
          </a:prstGeom>
        </p:spPr>
      </p:pic>
      <p:sp>
        <p:nvSpPr>
          <p:cNvPr id="5" name="TextBox 4"/>
          <p:cNvSpPr txBox="1"/>
          <p:nvPr/>
        </p:nvSpPr>
        <p:spPr>
          <a:xfrm>
            <a:off x="5366423" y="202168"/>
            <a:ext cx="2012277" cy="369332"/>
          </a:xfrm>
          <a:prstGeom prst="rect">
            <a:avLst/>
          </a:prstGeom>
          <a:noFill/>
        </p:spPr>
        <p:txBody>
          <a:bodyPr wrap="none" rtlCol="0">
            <a:spAutoFit/>
          </a:bodyPr>
          <a:lstStyle/>
          <a:p>
            <a:r>
              <a:rPr lang="en-US" dirty="0" smtClean="0"/>
              <a:t>EC, 18Z Wednesday</a:t>
            </a:r>
            <a:endParaRPr lang="en-US" dirty="0"/>
          </a:p>
        </p:txBody>
      </p:sp>
      <p:sp>
        <p:nvSpPr>
          <p:cNvPr id="6" name="TextBox 5"/>
          <p:cNvSpPr txBox="1"/>
          <p:nvPr/>
        </p:nvSpPr>
        <p:spPr>
          <a:xfrm>
            <a:off x="5947805" y="571500"/>
            <a:ext cx="3249608" cy="3416320"/>
          </a:xfrm>
          <a:prstGeom prst="rect">
            <a:avLst/>
          </a:prstGeom>
          <a:noFill/>
        </p:spPr>
        <p:txBody>
          <a:bodyPr wrap="none" rtlCol="0">
            <a:spAutoFit/>
          </a:bodyPr>
          <a:lstStyle/>
          <a:p>
            <a:pPr>
              <a:buFont typeface="Arial"/>
              <a:buChar char="•"/>
            </a:pPr>
            <a:r>
              <a:rPr lang="en-US" dirty="0" smtClean="0"/>
              <a:t>EC seems to </a:t>
            </a:r>
            <a:r>
              <a:rPr lang="en-US" dirty="0" err="1" smtClean="0"/>
              <a:t>underdo</a:t>
            </a:r>
            <a:r>
              <a:rPr lang="en-US" dirty="0" smtClean="0"/>
              <a:t> </a:t>
            </a:r>
            <a:r>
              <a:rPr lang="en-US" dirty="0" err="1" smtClean="0"/>
              <a:t>precip</a:t>
            </a:r>
            <a:endParaRPr lang="en-US" dirty="0" smtClean="0"/>
          </a:p>
          <a:p>
            <a:r>
              <a:rPr lang="en-US" dirty="0" smtClean="0"/>
              <a:t>  at long forecast hours.</a:t>
            </a:r>
          </a:p>
          <a:p>
            <a:pPr>
              <a:buFont typeface="Arial"/>
              <a:buChar char="•"/>
            </a:pPr>
            <a:r>
              <a:rPr lang="en-US" dirty="0" smtClean="0"/>
              <a:t>Still, two models get most</a:t>
            </a:r>
          </a:p>
          <a:p>
            <a:r>
              <a:rPr lang="en-US" dirty="0" smtClean="0"/>
              <a:t>  features right, though S</a:t>
            </a:r>
          </a:p>
          <a:p>
            <a:r>
              <a:rPr lang="en-US" dirty="0" smtClean="0"/>
              <a:t>  TX coast </a:t>
            </a:r>
            <a:r>
              <a:rPr lang="en-US" dirty="0" err="1" smtClean="0"/>
              <a:t>precip</a:t>
            </a:r>
            <a:r>
              <a:rPr lang="en-US" dirty="0" smtClean="0"/>
              <a:t> missing in EC</a:t>
            </a:r>
          </a:p>
          <a:p>
            <a:pPr>
              <a:buFont typeface="Arial"/>
              <a:buChar char="•"/>
            </a:pPr>
            <a:r>
              <a:rPr lang="en-US" dirty="0" smtClean="0"/>
              <a:t>Based on PW and </a:t>
            </a:r>
            <a:r>
              <a:rPr lang="en-US" dirty="0" err="1" smtClean="0"/>
              <a:t>instab</a:t>
            </a:r>
            <a:r>
              <a:rPr lang="en-US" dirty="0" smtClean="0"/>
              <a:t>, my</a:t>
            </a:r>
          </a:p>
          <a:p>
            <a:r>
              <a:rPr lang="en-US" dirty="0" smtClean="0"/>
              <a:t>  opinion is we should get </a:t>
            </a:r>
            <a:r>
              <a:rPr lang="en-US" dirty="0" err="1" smtClean="0"/>
              <a:t>precip</a:t>
            </a:r>
            <a:endParaRPr lang="en-US" dirty="0" smtClean="0"/>
          </a:p>
          <a:p>
            <a:r>
              <a:rPr lang="en-US" dirty="0" smtClean="0"/>
              <a:t>  off S TX coast Wed</a:t>
            </a:r>
          </a:p>
          <a:p>
            <a:pPr>
              <a:buFont typeface="Arial"/>
              <a:buChar char="•"/>
            </a:pPr>
            <a:r>
              <a:rPr lang="en-US" dirty="0" smtClean="0"/>
              <a:t>Note that we see no obvious </a:t>
            </a:r>
          </a:p>
          <a:p>
            <a:r>
              <a:rPr lang="en-US" dirty="0" smtClean="0"/>
              <a:t>  wave that would enhance </a:t>
            </a:r>
          </a:p>
          <a:p>
            <a:r>
              <a:rPr lang="en-US" dirty="0" smtClean="0"/>
              <a:t>  </a:t>
            </a:r>
            <a:r>
              <a:rPr lang="en-US" dirty="0" err="1" smtClean="0"/>
              <a:t>precip</a:t>
            </a:r>
            <a:r>
              <a:rPr lang="en-US" dirty="0" smtClean="0"/>
              <a:t> as happened on Monday</a:t>
            </a:r>
          </a:p>
          <a:p>
            <a:pPr>
              <a:buFont typeface="Arial"/>
              <a:buChar cha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3-08-31 at 7.07.01 AM.png"/>
          <p:cNvPicPr>
            <a:picLocks noChangeAspect="1"/>
          </p:cNvPicPr>
          <p:nvPr/>
        </p:nvPicPr>
        <p:blipFill>
          <a:blip r:embed="rId2"/>
          <a:stretch>
            <a:fillRect/>
          </a:stretch>
        </p:blipFill>
        <p:spPr>
          <a:xfrm>
            <a:off x="4919757" y="0"/>
            <a:ext cx="4224243" cy="3473450"/>
          </a:xfrm>
          <a:prstGeom prst="rect">
            <a:avLst/>
          </a:prstGeom>
        </p:spPr>
      </p:pic>
      <p:sp>
        <p:nvSpPr>
          <p:cNvPr id="4" name="TextBox 3"/>
          <p:cNvSpPr txBox="1"/>
          <p:nvPr/>
        </p:nvSpPr>
        <p:spPr>
          <a:xfrm>
            <a:off x="1422400" y="4127500"/>
            <a:ext cx="957075" cy="369332"/>
          </a:xfrm>
          <a:prstGeom prst="rect">
            <a:avLst/>
          </a:prstGeom>
          <a:noFill/>
        </p:spPr>
        <p:txBody>
          <a:bodyPr wrap="none" rtlCol="0">
            <a:spAutoFit/>
          </a:bodyPr>
          <a:lstStyle/>
          <a:p>
            <a:r>
              <a:rPr lang="en-US" dirty="0" smtClean="0"/>
              <a:t>Monday</a:t>
            </a:r>
            <a:endParaRPr lang="en-US" dirty="0"/>
          </a:p>
        </p:txBody>
      </p:sp>
      <p:sp>
        <p:nvSpPr>
          <p:cNvPr id="5" name="TextBox 4"/>
          <p:cNvSpPr txBox="1"/>
          <p:nvPr/>
        </p:nvSpPr>
        <p:spPr>
          <a:xfrm>
            <a:off x="6299200" y="4127500"/>
            <a:ext cx="1276161" cy="369332"/>
          </a:xfrm>
          <a:prstGeom prst="rect">
            <a:avLst/>
          </a:prstGeom>
          <a:noFill/>
        </p:spPr>
        <p:txBody>
          <a:bodyPr wrap="none" rtlCol="0">
            <a:spAutoFit/>
          </a:bodyPr>
          <a:lstStyle/>
          <a:p>
            <a:r>
              <a:rPr lang="en-US" dirty="0" smtClean="0"/>
              <a:t>Wednesday</a:t>
            </a:r>
            <a:endParaRPr lang="en-US" dirty="0"/>
          </a:p>
        </p:txBody>
      </p:sp>
      <p:pic>
        <p:nvPicPr>
          <p:cNvPr id="6" name="Picture 5" descr="Screen shot 2013-08-31 at 7.06.14 AM.png"/>
          <p:cNvPicPr>
            <a:picLocks noChangeAspect="1"/>
          </p:cNvPicPr>
          <p:nvPr/>
        </p:nvPicPr>
        <p:blipFill>
          <a:blip r:embed="rId3"/>
          <a:stretch>
            <a:fillRect/>
          </a:stretch>
        </p:blipFill>
        <p:spPr>
          <a:xfrm>
            <a:off x="0" y="0"/>
            <a:ext cx="4343400" cy="3575412"/>
          </a:xfrm>
          <a:prstGeom prst="rect">
            <a:avLst/>
          </a:prstGeom>
        </p:spPr>
      </p:pic>
      <p:sp>
        <p:nvSpPr>
          <p:cNvPr id="7" name="TextBox 6"/>
          <p:cNvSpPr txBox="1"/>
          <p:nvPr/>
        </p:nvSpPr>
        <p:spPr>
          <a:xfrm>
            <a:off x="3175000" y="5308600"/>
            <a:ext cx="1423249" cy="369332"/>
          </a:xfrm>
          <a:prstGeom prst="rect">
            <a:avLst/>
          </a:prstGeom>
          <a:noFill/>
        </p:spPr>
        <p:txBody>
          <a:bodyPr wrap="none" rtlCol="0">
            <a:spAutoFit/>
          </a:bodyPr>
          <a:lstStyle/>
          <a:p>
            <a:r>
              <a:rPr lang="en-US" dirty="0" smtClean="0"/>
              <a:t>More cooling</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3-08-31 at 8.41.36 AM.png"/>
          <p:cNvPicPr>
            <a:picLocks noChangeAspect="1"/>
          </p:cNvPicPr>
          <p:nvPr/>
        </p:nvPicPr>
        <p:blipFill>
          <a:blip r:embed="rId2"/>
          <a:stretch>
            <a:fillRect/>
          </a:stretch>
        </p:blipFill>
        <p:spPr>
          <a:xfrm>
            <a:off x="0" y="0"/>
            <a:ext cx="6888404" cy="5715745"/>
          </a:xfrm>
          <a:prstGeom prst="rect">
            <a:avLst/>
          </a:prstGeom>
        </p:spPr>
      </p:pic>
      <p:sp>
        <p:nvSpPr>
          <p:cNvPr id="3" name="TextBox 2"/>
          <p:cNvSpPr txBox="1"/>
          <p:nvPr/>
        </p:nvSpPr>
        <p:spPr>
          <a:xfrm>
            <a:off x="308754" y="5715745"/>
            <a:ext cx="8835246" cy="1200329"/>
          </a:xfrm>
          <a:prstGeom prst="rect">
            <a:avLst/>
          </a:prstGeom>
          <a:noFill/>
        </p:spPr>
        <p:txBody>
          <a:bodyPr wrap="square" rtlCol="0">
            <a:spAutoFit/>
          </a:bodyPr>
          <a:lstStyle/>
          <a:p>
            <a:r>
              <a:rPr lang="en-US" dirty="0" smtClean="0"/>
              <a:t>Anticyclone slightly east of Monday’s position, but still very well formed.  Monsoon moisture</a:t>
            </a:r>
          </a:p>
          <a:p>
            <a:r>
              <a:rPr lang="en-US" dirty="0" smtClean="0"/>
              <a:t>  is going from the elevated levels we saw with the moisture surge earlier this week to more</a:t>
            </a:r>
          </a:p>
          <a:p>
            <a:r>
              <a:rPr lang="en-US" dirty="0" smtClean="0"/>
              <a:t>  typical levels.</a:t>
            </a:r>
          </a:p>
          <a:p>
            <a:r>
              <a:rPr lang="en-US" dirty="0" smtClean="0"/>
              <a: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3-08-31 at 8.45.07 AM.png"/>
          <p:cNvPicPr>
            <a:picLocks noChangeAspect="1"/>
          </p:cNvPicPr>
          <p:nvPr/>
        </p:nvPicPr>
        <p:blipFill>
          <a:blip r:embed="rId2"/>
          <a:srcRect l="30564"/>
          <a:stretch>
            <a:fillRect/>
          </a:stretch>
        </p:blipFill>
        <p:spPr>
          <a:xfrm>
            <a:off x="0" y="225012"/>
            <a:ext cx="3985904" cy="4015542"/>
          </a:xfrm>
          <a:prstGeom prst="rect">
            <a:avLst/>
          </a:prstGeom>
        </p:spPr>
      </p:pic>
      <p:pic>
        <p:nvPicPr>
          <p:cNvPr id="5" name="Picture 4"/>
          <p:cNvPicPr>
            <a:picLocks noChangeAspect="1"/>
          </p:cNvPicPr>
          <p:nvPr/>
        </p:nvPicPr>
        <p:blipFill>
          <a:blip r:embed="rId3"/>
          <a:stretch>
            <a:fillRect/>
          </a:stretch>
        </p:blipFill>
        <p:spPr>
          <a:xfrm>
            <a:off x="3979174" y="2232783"/>
            <a:ext cx="5164826" cy="4625217"/>
          </a:xfrm>
          <a:prstGeom prst="rect">
            <a:avLst/>
          </a:prstGeom>
        </p:spPr>
      </p:pic>
      <p:sp>
        <p:nvSpPr>
          <p:cNvPr id="6" name="TextBox 5"/>
          <p:cNvSpPr txBox="1"/>
          <p:nvPr/>
        </p:nvSpPr>
        <p:spPr>
          <a:xfrm>
            <a:off x="274958" y="4543630"/>
            <a:ext cx="4373914" cy="2031325"/>
          </a:xfrm>
          <a:prstGeom prst="rect">
            <a:avLst/>
          </a:prstGeom>
          <a:noFill/>
        </p:spPr>
        <p:txBody>
          <a:bodyPr wrap="none" rtlCol="0">
            <a:spAutoFit/>
          </a:bodyPr>
          <a:lstStyle/>
          <a:p>
            <a:r>
              <a:rPr lang="en-US" dirty="0" smtClean="0"/>
              <a:t>Tropical </a:t>
            </a:r>
            <a:r>
              <a:rPr lang="en-US" dirty="0" err="1" smtClean="0"/>
              <a:t>wx</a:t>
            </a:r>
            <a:r>
              <a:rPr lang="en-US" dirty="0" smtClean="0"/>
              <a:t> only worth one depressing</a:t>
            </a:r>
          </a:p>
          <a:p>
            <a:r>
              <a:rPr lang="en-US" dirty="0" smtClean="0"/>
              <a:t>  slide.  As HS3 forecasters thought two</a:t>
            </a:r>
          </a:p>
          <a:p>
            <a:r>
              <a:rPr lang="en-US" dirty="0" smtClean="0"/>
              <a:t>  days ago, the disturbance off the African</a:t>
            </a:r>
          </a:p>
          <a:p>
            <a:r>
              <a:rPr lang="en-US" dirty="0" smtClean="0"/>
              <a:t>  coast will probably not amount to anything.</a:t>
            </a:r>
          </a:p>
          <a:p>
            <a:r>
              <a:rPr lang="en-US" dirty="0" smtClean="0"/>
              <a:t>  NHC has downgraded its likelihood of</a:t>
            </a:r>
          </a:p>
          <a:p>
            <a:r>
              <a:rPr lang="en-US" dirty="0" smtClean="0"/>
              <a:t>  forming a TC in the next 5 days from 60</a:t>
            </a:r>
          </a:p>
          <a:p>
            <a:r>
              <a:rPr lang="en-US" dirty="0" smtClean="0"/>
              <a:t>  to 40%.</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016000"/>
          </a:xfrm>
        </p:spPr>
        <p:txBody>
          <a:bodyPr/>
          <a:lstStyle/>
          <a:p>
            <a:r>
              <a:rPr lang="en-US" dirty="0" smtClean="0"/>
              <a:t>Friday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823200" cy="5867400"/>
          </a:xfrm>
          <a:prstGeom prst="rect">
            <a:avLst/>
          </a:prstGeom>
        </p:spPr>
      </p:pic>
      <p:sp>
        <p:nvSpPr>
          <p:cNvPr id="3" name="TextBox 2"/>
          <p:cNvSpPr txBox="1"/>
          <p:nvPr/>
        </p:nvSpPr>
        <p:spPr>
          <a:xfrm>
            <a:off x="355600" y="5950634"/>
            <a:ext cx="8220294" cy="646331"/>
          </a:xfrm>
          <a:prstGeom prst="rect">
            <a:avLst/>
          </a:prstGeom>
          <a:noFill/>
        </p:spPr>
        <p:txBody>
          <a:bodyPr wrap="none" rtlCol="0">
            <a:spAutoFit/>
          </a:bodyPr>
          <a:lstStyle/>
          <a:p>
            <a:r>
              <a:rPr lang="en-US" dirty="0" smtClean="0"/>
              <a:t>Trough continues to dig in on Friday, implying continued cooler and drier conditions in</a:t>
            </a:r>
          </a:p>
          <a:p>
            <a:r>
              <a:rPr lang="en-US" dirty="0" smtClean="0"/>
              <a:t> SEUS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7886700" cy="5915025"/>
          </a:xfrm>
        </p:spPr>
      </p:pic>
      <p:sp>
        <p:nvSpPr>
          <p:cNvPr id="5" name="TextBox 4"/>
          <p:cNvSpPr txBox="1"/>
          <p:nvPr/>
        </p:nvSpPr>
        <p:spPr>
          <a:xfrm>
            <a:off x="457200" y="6273800"/>
            <a:ext cx="8289611" cy="646331"/>
          </a:xfrm>
          <a:prstGeom prst="rect">
            <a:avLst/>
          </a:prstGeom>
          <a:noFill/>
        </p:spPr>
        <p:txBody>
          <a:bodyPr wrap="none" rtlCol="0">
            <a:spAutoFit/>
          </a:bodyPr>
          <a:lstStyle/>
          <a:p>
            <a:r>
              <a:rPr lang="en-US" dirty="0" smtClean="0"/>
              <a:t>Ensemble forecasts are in reasonable agreement, except possibly for position of Pacific</a:t>
            </a:r>
          </a:p>
          <a:p>
            <a:r>
              <a:rPr lang="en-US" dirty="0"/>
              <a:t>t</a:t>
            </a:r>
            <a:r>
              <a:rPr lang="en-US" dirty="0" smtClean="0"/>
              <a:t>rough moving in.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9381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7708900" cy="5781675"/>
          </a:xfrm>
          <a:prstGeom prst="rect">
            <a:avLst/>
          </a:prstGeom>
        </p:spPr>
      </p:pic>
      <p:sp>
        <p:nvSpPr>
          <p:cNvPr id="3" name="TextBox 2"/>
          <p:cNvSpPr txBox="1"/>
          <p:nvPr/>
        </p:nvSpPr>
        <p:spPr>
          <a:xfrm>
            <a:off x="292100" y="6121400"/>
            <a:ext cx="7591592" cy="369332"/>
          </a:xfrm>
          <a:prstGeom prst="rect">
            <a:avLst/>
          </a:prstGeom>
          <a:noFill/>
        </p:spPr>
        <p:txBody>
          <a:bodyPr wrap="none" rtlCol="0">
            <a:spAutoFit/>
          </a:bodyPr>
          <a:lstStyle/>
          <a:p>
            <a:r>
              <a:rPr lang="en-US" dirty="0" smtClean="0"/>
              <a:t>PW a bit less in the Gulf – note moisture plume to north is clearly reestablished.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dirty="0" smtClean="0"/>
              <a:t>Local </a:t>
            </a:r>
            <a:r>
              <a:rPr lang="en-US" dirty="0" err="1" smtClean="0"/>
              <a:t>wx</a:t>
            </a:r>
            <a:endParaRPr lang="en-US" dirty="0"/>
          </a:p>
        </p:txBody>
      </p:sp>
      <p:sp>
        <p:nvSpPr>
          <p:cNvPr id="3" name="Subtitle 2"/>
          <p:cNvSpPr>
            <a:spLocks noGrp="1"/>
          </p:cNvSpPr>
          <p:nvPr>
            <p:ph type="subTitle" idx="1"/>
          </p:nvPr>
        </p:nvSpPr>
        <p:spPr>
          <a:xfrm>
            <a:off x="393700" y="1092200"/>
            <a:ext cx="8394700" cy="5588000"/>
          </a:xfrm>
        </p:spPr>
        <p:txBody>
          <a:bodyPr>
            <a:normAutofit/>
          </a:bodyPr>
          <a:lstStyle/>
          <a:p>
            <a:pPr algn="l">
              <a:buFont typeface="Arial"/>
              <a:buChar char="•"/>
            </a:pPr>
            <a:r>
              <a:rPr lang="en-US" dirty="0" smtClean="0"/>
              <a:t>Starting Monday, expect some diurnal sea breeze convection late Monday through Friday.</a:t>
            </a:r>
          </a:p>
          <a:p>
            <a:pPr algn="l">
              <a:buFont typeface="Arial"/>
              <a:buChar char="•"/>
            </a:pPr>
            <a:r>
              <a:rPr lang="en-US" dirty="0" smtClean="0"/>
              <a:t>Front mentioned earlier may provide some focus for convection, but chances are no more than 20%.</a:t>
            </a:r>
          </a:p>
          <a:p>
            <a:pPr algn="l">
              <a:buFont typeface="Arial"/>
              <a:buChar char="•"/>
            </a:pPr>
            <a:r>
              <a:rPr lang="en-US" dirty="0" smtClean="0"/>
              <a:t>Low level flow is from the ESE starting Wednesday, so the Galveston Bay effect (storms dying as they cross the bay) will help reduce chances.</a:t>
            </a:r>
          </a:p>
          <a:p>
            <a:pPr algn="l">
              <a:buFont typeface="Arial"/>
              <a:buChar char="•"/>
            </a:pPr>
            <a:r>
              <a:rPr lang="en-US" dirty="0" smtClean="0"/>
              <a:t>Expect no TO/landing issues.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2401"/>
            <a:ext cx="7772400" cy="850900"/>
          </a:xfrm>
        </p:spPr>
        <p:txBody>
          <a:bodyPr/>
          <a:lstStyle/>
          <a:p>
            <a:r>
              <a:rPr lang="en-US" dirty="0" smtClean="0"/>
              <a:t>Summary</a:t>
            </a:r>
            <a:endParaRPr lang="en-US" dirty="0"/>
          </a:p>
        </p:txBody>
      </p:sp>
      <p:sp>
        <p:nvSpPr>
          <p:cNvPr id="5" name="Subtitle 4"/>
          <p:cNvSpPr>
            <a:spLocks noGrp="1"/>
          </p:cNvSpPr>
          <p:nvPr>
            <p:ph type="subTitle" idx="1"/>
          </p:nvPr>
        </p:nvSpPr>
        <p:spPr>
          <a:xfrm>
            <a:off x="495300" y="1003300"/>
            <a:ext cx="8305800" cy="5321299"/>
          </a:xfrm>
        </p:spPr>
        <p:txBody>
          <a:bodyPr>
            <a:normAutofit fontScale="77500" lnSpcReduction="20000"/>
          </a:bodyPr>
          <a:lstStyle/>
          <a:p>
            <a:pPr algn="l">
              <a:buFont typeface="Arial"/>
              <a:buChar char="•"/>
            </a:pPr>
            <a:r>
              <a:rPr lang="en-US" dirty="0" smtClean="0"/>
              <a:t>Strong front moving southeastward affecting our region on Monday.  Expect strong convection along front from AR east, scattered convection toward the west.  Also scattered convection ahead of front in unstable air in MS, AL, and GA</a:t>
            </a:r>
          </a:p>
          <a:p>
            <a:pPr algn="l">
              <a:buFont typeface="Arial"/>
              <a:buChar char="•"/>
            </a:pPr>
            <a:r>
              <a:rPr lang="en-US" dirty="0" smtClean="0"/>
              <a:t>Gulf moistens in the forecast period, producing better chances of coastal convection Monday and Wednesday (Wednesday may be better)</a:t>
            </a:r>
          </a:p>
          <a:p>
            <a:pPr algn="l">
              <a:buFont typeface="Arial"/>
              <a:buChar char="•"/>
            </a:pPr>
            <a:r>
              <a:rPr lang="en-US" dirty="0" smtClean="0"/>
              <a:t>Friday conditions continued cooler and drier except near the SEUS coast.  Gulf convection may be less favorable on Friday (emphasis on may)</a:t>
            </a:r>
          </a:p>
          <a:p>
            <a:pPr algn="l">
              <a:buFont typeface="Arial"/>
              <a:buChar char="•"/>
            </a:pPr>
            <a:r>
              <a:rPr lang="en-US" dirty="0" smtClean="0"/>
              <a:t>NAM is strong, though fairly far west, both Monday and Wednesday.  Starts to break down on Friday.</a:t>
            </a:r>
          </a:p>
          <a:p>
            <a:pPr algn="l">
              <a:buFont typeface="Arial"/>
              <a:buChar char="•"/>
            </a:pPr>
            <a:r>
              <a:rPr lang="en-US" dirty="0" smtClean="0"/>
              <a:t>Model forecasts on large scale flow are very consistent through next Friday – not always the case</a:t>
            </a:r>
          </a:p>
          <a:p>
            <a:pPr algn="l">
              <a:buFont typeface="Arial"/>
              <a:buChar char="•"/>
            </a:pPr>
            <a:r>
              <a:rPr lang="en-US" dirty="0" smtClean="0"/>
              <a:t>Tropics are depressing</a:t>
            </a:r>
          </a:p>
          <a:p>
            <a:pPr algn="l">
              <a:buFont typeface="Arial"/>
              <a:buChar char="•"/>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9144001" cy="685800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0"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469</TotalTime>
  <Words>755</Words>
  <Application>Microsoft Macintosh PowerPoint</Application>
  <PresentationFormat>On-screen Show (4:3)</PresentationFormat>
  <Paragraphs>83</Paragraphs>
  <Slides>32</Slides>
  <Notes>1</Notes>
  <HiddenSlides>0</HiddenSlides>
  <MMClips>1</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Office Theme</vt:lpstr>
      <vt:lpstr>Met Briefing, 20130831</vt:lpstr>
      <vt:lpstr>Slide 2</vt:lpstr>
      <vt:lpstr>Slide 3</vt:lpstr>
      <vt:lpstr>Slide 4</vt:lpstr>
      <vt:lpstr>Slide 5</vt:lpstr>
      <vt:lpstr>Slide 6</vt:lpstr>
      <vt:lpstr>Slide 7</vt:lpstr>
      <vt:lpstr>Slide 8</vt:lpstr>
      <vt:lpstr>Slide 9</vt:lpstr>
      <vt:lpstr>Slide 10</vt:lpstr>
      <vt:lpstr>Slide 11</vt:lpstr>
      <vt:lpstr>Slide 12</vt:lpstr>
      <vt:lpstr>Implications for Monday Wx </vt:lpstr>
      <vt:lpstr>Slide 14</vt:lpstr>
      <vt:lpstr>Slide 15</vt:lpstr>
      <vt:lpstr>Slide 16</vt:lpstr>
      <vt:lpstr>Slide 17</vt:lpstr>
      <vt:lpstr>Slide 18</vt:lpstr>
      <vt:lpstr>Slide 19</vt:lpstr>
      <vt:lpstr>Implications for Wednesday Wx</vt:lpstr>
      <vt:lpstr>Slide 21</vt:lpstr>
      <vt:lpstr>Slide 22</vt:lpstr>
      <vt:lpstr>Slide 23</vt:lpstr>
      <vt:lpstr>Slide 24</vt:lpstr>
      <vt:lpstr>Slide 25</vt:lpstr>
      <vt:lpstr>Slide 26</vt:lpstr>
      <vt:lpstr>Friday</vt:lpstr>
      <vt:lpstr>Slide 28</vt:lpstr>
      <vt:lpstr>Slide 29</vt:lpstr>
      <vt:lpstr>Slide 30</vt:lpstr>
      <vt:lpstr>Local wx</vt:lpstr>
      <vt:lpstr>Summary</vt:lpstr>
    </vt:vector>
  </TitlesOfParts>
  <Company>NASA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 Briefing, 20130831</dc:title>
  <dc:creator>Lenny Pfister</dc:creator>
  <cp:lastModifiedBy>Lenny Pfister</cp:lastModifiedBy>
  <cp:revision>4</cp:revision>
  <dcterms:created xsi:type="dcterms:W3CDTF">2013-08-31T10:50:36Z</dcterms:created>
  <dcterms:modified xsi:type="dcterms:W3CDTF">2013-08-31T18:39:44Z</dcterms:modified>
</cp:coreProperties>
</file>