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83" r:id="rId3"/>
    <p:sldId id="282" r:id="rId4"/>
    <p:sldId id="261" r:id="rId5"/>
    <p:sldId id="263" r:id="rId6"/>
    <p:sldId id="271" r:id="rId7"/>
    <p:sldId id="262" r:id="rId8"/>
    <p:sldId id="285" r:id="rId9"/>
    <p:sldId id="284" r:id="rId10"/>
    <p:sldId id="264" r:id="rId11"/>
    <p:sldId id="268" r:id="rId12"/>
    <p:sldId id="269" r:id="rId13"/>
    <p:sldId id="270" r:id="rId14"/>
    <p:sldId id="273" r:id="rId15"/>
    <p:sldId id="279" r:id="rId16"/>
    <p:sldId id="272" r:id="rId17"/>
    <p:sldId id="286" r:id="rId18"/>
    <p:sldId id="277" r:id="rId19"/>
    <p:sldId id="267" r:id="rId20"/>
    <p:sldId id="280" r:id="rId21"/>
    <p:sldId id="275" r:id="rId22"/>
    <p:sldId id="274" r:id="rId23"/>
    <p:sldId id="276" r:id="rId24"/>
    <p:sldId id="291" r:id="rId25"/>
    <p:sldId id="287" r:id="rId26"/>
    <p:sldId id="278" r:id="rId27"/>
    <p:sldId id="281" r:id="rId28"/>
    <p:sldId id="288" r:id="rId29"/>
    <p:sldId id="289" r:id="rId30"/>
    <p:sldId id="292" r:id="rId31"/>
    <p:sldId id="290" r:id="rId32"/>
    <p:sldId id="265" r:id="rId33"/>
    <p:sldId id="256" r:id="rId34"/>
    <p:sldId id="25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AC52-5C3B-CB45-B8F4-8FEDEFFAE5D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215F-9508-ED41-8740-D267076E33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fister/SEAC4RS/usa/20130819/wvmovie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 Brief, 20130819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Lenny Pfister</a:t>
            </a:r>
          </a:p>
          <a:p>
            <a:r>
              <a:rPr lang="en-US" dirty="0" smtClean="0"/>
              <a:t>Nick Heath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0"/>
            <a:ext cx="7772400" cy="582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90" y="5367635"/>
            <a:ext cx="87001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Wednesday, 500mb trough has lifted somewhat, a low (upper level and surface) has</a:t>
            </a:r>
          </a:p>
          <a:p>
            <a:r>
              <a:rPr lang="en-US" dirty="0" smtClean="0"/>
              <a:t>  developed near Hudson’s bay, and a front is extending from the upper old northwest</a:t>
            </a:r>
          </a:p>
          <a:p>
            <a:r>
              <a:rPr lang="en-US" dirty="0" smtClean="0"/>
              <a:t>  through SD/Iowa.  Closed </a:t>
            </a:r>
            <a:r>
              <a:rPr lang="en-US" dirty="0" err="1" smtClean="0"/>
              <a:t>anticyclonic</a:t>
            </a:r>
            <a:r>
              <a:rPr lang="en-US" dirty="0" smtClean="0"/>
              <a:t> circulation has weakened with lifting trough, but</a:t>
            </a:r>
          </a:p>
          <a:p>
            <a:r>
              <a:rPr lang="en-US" dirty="0" smtClean="0"/>
              <a:t>  No </a:t>
            </a:r>
            <a:r>
              <a:rPr lang="en-US" dirty="0" err="1" smtClean="0"/>
              <a:t>MCSs</a:t>
            </a:r>
            <a:r>
              <a:rPr lang="en-US" dirty="0" smtClean="0"/>
              <a:t> expected except along the frontal boundary.  Closed low off Pacific coast starting</a:t>
            </a:r>
          </a:p>
          <a:p>
            <a:r>
              <a:rPr lang="en-US" dirty="0" smtClean="0"/>
              <a:t>  to move in.  Expect T-storms in CA about this time.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335" y="4455076"/>
            <a:ext cx="39973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basic rain pattern for NCAR WRF</a:t>
            </a:r>
          </a:p>
          <a:p>
            <a:r>
              <a:rPr lang="en-US" dirty="0" smtClean="0"/>
              <a:t>  (above), GFS (below right), and EC</a:t>
            </a:r>
          </a:p>
          <a:p>
            <a:r>
              <a:rPr lang="en-US" dirty="0" smtClean="0"/>
              <a:t>  (above right).  Bottom line – </a:t>
            </a:r>
            <a:r>
              <a:rPr lang="en-US" dirty="0" err="1" smtClean="0"/>
              <a:t>precip</a:t>
            </a:r>
            <a:r>
              <a:rPr lang="en-US" dirty="0" smtClean="0"/>
              <a:t> and</a:t>
            </a:r>
          </a:p>
          <a:p>
            <a:r>
              <a:rPr lang="en-US" dirty="0" smtClean="0"/>
              <a:t>  convection further west (slightly) in</a:t>
            </a:r>
          </a:p>
          <a:p>
            <a:r>
              <a:rPr lang="en-US" dirty="0" smtClean="0"/>
              <a:t>  SEUS.  Do not expect rain over AR.</a:t>
            </a:r>
          </a:p>
          <a:p>
            <a:r>
              <a:rPr lang="en-US" dirty="0" smtClean="0"/>
              <a:t>EC </a:t>
            </a:r>
            <a:r>
              <a:rPr lang="en-US" dirty="0" err="1" smtClean="0"/>
              <a:t>underdoes</a:t>
            </a:r>
            <a:r>
              <a:rPr lang="en-US" dirty="0" smtClean="0"/>
              <a:t>, WRF overdoes the </a:t>
            </a:r>
            <a:r>
              <a:rPr lang="en-US" dirty="0" err="1" smtClean="0"/>
              <a:t>precip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3286125"/>
            <a:ext cx="4762500" cy="3571875"/>
          </a:xfrm>
          <a:prstGeom prst="rect">
            <a:avLst/>
          </a:prstGeom>
        </p:spPr>
      </p:pic>
      <p:pic>
        <p:nvPicPr>
          <p:cNvPr id="6" name="Picture 5" descr="Screen shot 2013-08-19 at 7.30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62767" cy="4122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767" y="0"/>
            <a:ext cx="4378263" cy="3283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949175" cy="59618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440" y="5961880"/>
            <a:ext cx="8244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 on </a:t>
            </a:r>
            <a:r>
              <a:rPr lang="en-US" dirty="0" err="1" smtClean="0"/>
              <a:t>precip</a:t>
            </a:r>
            <a:r>
              <a:rPr lang="en-US" dirty="0" smtClean="0"/>
              <a:t> pattern and flow in SEUS </a:t>
            </a:r>
            <a:r>
              <a:rPr lang="en-US" dirty="0" err="1" smtClean="0"/>
              <a:t>Precip</a:t>
            </a:r>
            <a:r>
              <a:rPr lang="en-US" dirty="0" smtClean="0"/>
              <a:t> shifted westward relative to today.</a:t>
            </a:r>
          </a:p>
          <a:p>
            <a:r>
              <a:rPr lang="en-US" dirty="0" smtClean="0"/>
              <a:t>  Weak flow at the surface.  This model shows development in NE TN, probably related</a:t>
            </a:r>
          </a:p>
          <a:p>
            <a:r>
              <a:rPr lang="en-US" dirty="0" smtClean="0"/>
              <a:t>  to dynamics of retreating trough.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59172"/>
            <a:ext cx="8861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Ample CAPE (Convective available potential energy) over SEUS, also the Gulf.</a:t>
            </a:r>
          </a:p>
          <a:p>
            <a:r>
              <a:rPr lang="en-US" dirty="0" smtClean="0"/>
              <a:t> Forcing may be stronger in the north (associated with retracting trough), so big systems</a:t>
            </a:r>
          </a:p>
          <a:p>
            <a:r>
              <a:rPr lang="en-US" dirty="0" smtClean="0"/>
              <a:t> north of Huntsville are possible.  Coastal convection before noon is expected on Wednesday.</a:t>
            </a:r>
          </a:p>
        </p:txBody>
      </p:sp>
      <p:pic>
        <p:nvPicPr>
          <p:cNvPr id="4" name="Picture 3" descr="GFS_CAPE_1PM_Wednesd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903326" cy="5659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459349" cy="5594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773" y="5649211"/>
            <a:ext cx="8065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Convectively active Gulf on Wednesday.  Substantial CAPE.  No obvious strong waves</a:t>
            </a:r>
          </a:p>
          <a:p>
            <a:r>
              <a:rPr lang="en-US" dirty="0" smtClean="0"/>
              <a:t>  present, so expect diurnal pattern, maximizing before noon.  There should be </a:t>
            </a:r>
          </a:p>
          <a:p>
            <a:r>
              <a:rPr lang="en-US" dirty="0" smtClean="0"/>
              <a:t>  convective outflow to sample.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75789" cy="6166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286" y="6166758"/>
            <a:ext cx="590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Outflow from recent convection in the Gulf over SEUS region.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728958" cy="5796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730" y="6052758"/>
            <a:ext cx="7859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Ample high clouds along trailing trough/front associated with HB low.  High clouds</a:t>
            </a:r>
          </a:p>
          <a:p>
            <a:r>
              <a:rPr lang="en-US" dirty="0" smtClean="0"/>
              <a:t>  associated with active convection in Gulf and SEUS.  Expect AR to be clear.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dnesday_MAX_Te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97000" y="889000"/>
            <a:ext cx="6350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632" y="227263"/>
            <a:ext cx="770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Wednesday max temp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75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9 at 8.31.2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76571" cy="5607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429" y="6023429"/>
            <a:ext cx="8120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Anticyclone well developed and displaced eastward on Sunday.  Have had substantial</a:t>
            </a:r>
          </a:p>
          <a:p>
            <a:r>
              <a:rPr lang="en-US" dirty="0" smtClean="0"/>
              <a:t>  convection over Rockies (and yesterday over Mexico as well).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308798" cy="47315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245" y="5032689"/>
            <a:ext cx="80283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lightly westward movement of PW over SEUS.  Clear westward propagation</a:t>
            </a:r>
          </a:p>
          <a:p>
            <a:r>
              <a:rPr lang="en-US" dirty="0" smtClean="0"/>
              <a:t>  of Gulf moisture. The dry air (that has been shutting down the rain</a:t>
            </a:r>
          </a:p>
          <a:p>
            <a:r>
              <a:rPr lang="en-US" dirty="0" smtClean="0"/>
              <a:t>  here in last few days) retreats with the lifting trough.  Expect diurnal type showers</a:t>
            </a:r>
          </a:p>
          <a:p>
            <a:r>
              <a:rPr lang="en-US" dirty="0" smtClean="0"/>
              <a:t>  on Wednesday.  (Peak T-storms probably 2-3 PM based on </a:t>
            </a:r>
            <a:r>
              <a:rPr lang="en-US" dirty="0" err="1" smtClean="0"/>
              <a:t>climo</a:t>
            </a:r>
            <a:r>
              <a:rPr lang="en-US" dirty="0" smtClean="0"/>
              <a:t>).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today/yesterday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858168" cy="4393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556" y="3043918"/>
            <a:ext cx="5085443" cy="3814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334" y="4079124"/>
            <a:ext cx="377136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term 500mb forecast.  Similar</a:t>
            </a:r>
          </a:p>
          <a:p>
            <a:r>
              <a:rPr lang="en-US" dirty="0" smtClean="0"/>
              <a:t>  pattern in both GFS and EC.  Ridge</a:t>
            </a:r>
          </a:p>
          <a:p>
            <a:r>
              <a:rPr lang="en-US" dirty="0" smtClean="0"/>
              <a:t>  moves eastward – ridge east of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climo</a:t>
            </a:r>
            <a:r>
              <a:rPr lang="en-US" dirty="0" smtClean="0"/>
              <a:t> position.  GFS slower in moving</a:t>
            </a:r>
          </a:p>
          <a:p>
            <a:r>
              <a:rPr lang="en-US" dirty="0" smtClean="0"/>
              <a:t>  CA closed low eastward, but EC has</a:t>
            </a:r>
          </a:p>
          <a:p>
            <a:r>
              <a:rPr lang="en-US" dirty="0" smtClean="0"/>
              <a:t>  new trough coming into West Coast.</a:t>
            </a:r>
          </a:p>
          <a:p>
            <a:r>
              <a:rPr lang="en-US" dirty="0" smtClean="0"/>
              <a:t>  Both models develop a TC, related </a:t>
            </a:r>
          </a:p>
          <a:p>
            <a:r>
              <a:rPr lang="en-US" dirty="0" smtClean="0"/>
              <a:t>  to a current disturbance (20%)</a:t>
            </a:r>
          </a:p>
          <a:p>
            <a:r>
              <a:rPr lang="en-US" dirty="0"/>
              <a:t> </a:t>
            </a:r>
            <a:r>
              <a:rPr lang="en-US" dirty="0" smtClean="0"/>
              <a:t> near (107,13)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9403" cy="3487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77" y="2792008"/>
            <a:ext cx="5421323" cy="4065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761619"/>
            <a:ext cx="42118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models generate a strong</a:t>
            </a:r>
          </a:p>
          <a:p>
            <a:r>
              <a:rPr lang="en-US" dirty="0" smtClean="0"/>
              <a:t> low-high pattern over the northern</a:t>
            </a:r>
          </a:p>
          <a:p>
            <a:r>
              <a:rPr lang="en-US" dirty="0" smtClean="0"/>
              <a:t> tier.  Major effect on SEUS is convection</a:t>
            </a:r>
          </a:p>
          <a:p>
            <a:r>
              <a:rPr lang="en-US" dirty="0" smtClean="0"/>
              <a:t> ahead of the front in northern TN.  Cannot</a:t>
            </a:r>
          </a:p>
          <a:p>
            <a:r>
              <a:rPr lang="en-US" dirty="0" smtClean="0"/>
              <a:t> count on that detail being correct (!)  Flow</a:t>
            </a:r>
          </a:p>
          <a:p>
            <a:r>
              <a:rPr lang="en-US" dirty="0" smtClean="0"/>
              <a:t> south of that very weak.  AR region likely</a:t>
            </a:r>
          </a:p>
          <a:p>
            <a:r>
              <a:rPr lang="en-US" dirty="0" smtClean="0"/>
              <a:t> in the clear.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918476" cy="5188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238" y="5394476"/>
            <a:ext cx="6803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trough reduces monsoonal moisture in western part of Great</a:t>
            </a:r>
          </a:p>
          <a:p>
            <a:r>
              <a:rPr lang="en-US" dirty="0" smtClean="0"/>
              <a:t>  Basin, </a:t>
            </a:r>
            <a:r>
              <a:rPr lang="en-US" dirty="0" err="1" smtClean="0"/>
              <a:t>rockies</a:t>
            </a:r>
            <a:r>
              <a:rPr lang="en-US" dirty="0" smtClean="0"/>
              <a:t>.  Still expect ample convection in eastern Rockies.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PW is moving into TX.  Expect 30% chance of diurnal T-storms,</a:t>
            </a:r>
          </a:p>
          <a:p>
            <a:r>
              <a:rPr lang="en-US" dirty="0" smtClean="0"/>
              <a:t>  peak around 2-3 PM (though not a sharp peak)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iday_daytime_max_te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97000" y="889000"/>
            <a:ext cx="6350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7579" y="307474"/>
            <a:ext cx="489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Friday Max Temps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38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9 at 8.37.3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30571" cy="5805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190" y="6023429"/>
            <a:ext cx="834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pattern for NAM on Friday.  Accessible, pronounced closed circulation.  There has</a:t>
            </a:r>
          </a:p>
          <a:p>
            <a:r>
              <a:rPr lang="en-US" dirty="0" smtClean="0"/>
              <a:t>  been active convection in the Rockies over the week, so this is a real possibility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Beyond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-ens_z500_vort_us_1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65200"/>
            <a:ext cx="9144000" cy="490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55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fs-spag_namer_180_500_540_582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84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vmovi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086" y="221923"/>
            <a:ext cx="7772400" cy="1047964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69886"/>
            <a:ext cx="6400800" cy="5067213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000" dirty="0" smtClean="0"/>
              <a:t>T/O weather to be similar to </a:t>
            </a:r>
            <a:r>
              <a:rPr lang="en-US" sz="2000" dirty="0" err="1" smtClean="0"/>
              <a:t>climo</a:t>
            </a:r>
            <a:r>
              <a:rPr lang="en-US" sz="2000" dirty="0" smtClean="0"/>
              <a:t>, with 20-30% chance of showers, peaking 2-3 PM both Wednesday and Friday</a:t>
            </a:r>
          </a:p>
          <a:p>
            <a:pPr algn="l">
              <a:buFont typeface="Arial"/>
              <a:buChar char="•"/>
            </a:pPr>
            <a:r>
              <a:rPr lang="en-US" sz="2000" dirty="0" err="1" smtClean="0"/>
              <a:t>Precip</a:t>
            </a:r>
            <a:r>
              <a:rPr lang="en-US" sz="2000" dirty="0" smtClean="0"/>
              <a:t> pattern moving further west in SEUS on Wednesday than today, though expect AR/MO to still be free of </a:t>
            </a:r>
            <a:r>
              <a:rPr lang="en-US" sz="2000" dirty="0" err="1" smtClean="0"/>
              <a:t>precip</a:t>
            </a:r>
            <a:r>
              <a:rPr lang="en-US" sz="2000" dirty="0" smtClean="0"/>
              <a:t> and clear.  Low puffy clouds are expected.</a:t>
            </a:r>
          </a:p>
          <a:p>
            <a:pPr algn="l">
              <a:buFont typeface="Arial"/>
              <a:buChar char="•"/>
            </a:pPr>
            <a:r>
              <a:rPr lang="en-US" sz="2000" dirty="0" smtClean="0"/>
              <a:t>Upper trough weakens on Wednesday, though still expect southward flow advection into northern part of SEUS</a:t>
            </a:r>
          </a:p>
          <a:p>
            <a:pPr algn="l">
              <a:buFont typeface="Arial"/>
              <a:buChar char="•"/>
            </a:pPr>
            <a:r>
              <a:rPr lang="en-US" sz="2000" dirty="0" smtClean="0"/>
              <a:t>Friday trough retracts further and moves east.  Expect rain in SEUS in northern TN and near coast (mostly).  Advection from northern smoke largely shut off</a:t>
            </a:r>
          </a:p>
          <a:p>
            <a:pPr algn="l">
              <a:buFont typeface="Arial"/>
              <a:buChar char="•"/>
            </a:pPr>
            <a:r>
              <a:rPr lang="en-US" sz="2000" dirty="0" smtClean="0"/>
              <a:t>NAM conditions are good for both Wednesday and Friday.</a:t>
            </a:r>
          </a:p>
          <a:p>
            <a:pPr algn="l">
              <a:buFont typeface="Arial"/>
              <a:buChar char="•"/>
            </a:pPr>
            <a:r>
              <a:rPr lang="en-US" sz="2000" dirty="0" smtClean="0"/>
              <a:t>Expect ridge to persist and move eastward and persist early next week.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WPC Analyses -- backup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9 at 6.38.1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414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18 at 4.21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16" y="0"/>
            <a:ext cx="84007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8 at 7.45.1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58" y="0"/>
            <a:ext cx="85270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27"/>
            <a:ext cx="7999564" cy="5999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700" y="5873234"/>
            <a:ext cx="7744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Trough in northern great plains generated string of </a:t>
            </a:r>
            <a:r>
              <a:rPr lang="en-US" dirty="0" err="1" smtClean="0"/>
              <a:t>MCSs</a:t>
            </a:r>
            <a:r>
              <a:rPr lang="en-US" dirty="0" smtClean="0"/>
              <a:t> across southern CA</a:t>
            </a:r>
          </a:p>
          <a:p>
            <a:r>
              <a:rPr lang="en-US" dirty="0" smtClean="0"/>
              <a:t>  500mb ridge in west is typical, but northern position of closed circulation is not.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62900" cy="597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972175"/>
            <a:ext cx="459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trough keeps Gulf moisture away for today.</a:t>
            </a:r>
          </a:p>
          <a:p>
            <a:r>
              <a:rPr lang="en-US" dirty="0" smtClean="0"/>
              <a:t>Core of </a:t>
            </a:r>
            <a:r>
              <a:rPr lang="en-US" dirty="0" err="1" smtClean="0"/>
              <a:t>precipitable</a:t>
            </a:r>
            <a:r>
              <a:rPr lang="en-US" dirty="0" smtClean="0"/>
              <a:t> water is in eastern Gulf.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5314" cy="5711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488" y="6062999"/>
            <a:ext cx="880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 for this PM holding as clearing occurs behind the upper level trough that generated</a:t>
            </a:r>
          </a:p>
          <a:p>
            <a:r>
              <a:rPr lang="en-US" dirty="0" smtClean="0"/>
              <a:t>  MCS in the north yesterday and this morning.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07300" cy="5705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096000"/>
            <a:ext cx="803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Today, expect </a:t>
            </a:r>
            <a:r>
              <a:rPr lang="en-US" dirty="0" err="1" smtClean="0"/>
              <a:t>precip</a:t>
            </a:r>
            <a:r>
              <a:rPr lang="en-US" dirty="0" smtClean="0"/>
              <a:t> to be concentrated in eastern portion of SEUS.  Note very weak</a:t>
            </a:r>
          </a:p>
          <a:p>
            <a:r>
              <a:rPr lang="en-US" dirty="0" smtClean="0"/>
              <a:t>  flow, high is offshore (925 </a:t>
            </a:r>
            <a:r>
              <a:rPr lang="en-US" dirty="0" err="1" smtClean="0"/>
              <a:t>mb</a:t>
            </a:r>
            <a:r>
              <a:rPr lang="en-US" dirty="0" smtClean="0"/>
              <a:t> winds also light and variable).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9 at 7.22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38300" y="966537"/>
            <a:ext cx="5842405" cy="5474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0476" y="374952"/>
            <a:ext cx="7390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Precip</a:t>
            </a:r>
            <a:r>
              <a:rPr lang="en-US" dirty="0" smtClean="0"/>
              <a:t> over past few days.  Ground is moist, any heating will at least generate</a:t>
            </a:r>
          </a:p>
          <a:p>
            <a:r>
              <a:rPr lang="en-US" dirty="0" smtClean="0"/>
              <a:t>  puffy clouds.  Chemistry impact?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16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Wednesday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890</Words>
  <Application>Microsoft Macintosh PowerPoint</Application>
  <PresentationFormat>On-screen Show (4:3)</PresentationFormat>
  <Paragraphs>81</Paragraphs>
  <Slides>34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Met Brief, 20130819</vt:lpstr>
      <vt:lpstr>Weather today/yesterday</vt:lpstr>
      <vt:lpstr>Slide 3</vt:lpstr>
      <vt:lpstr>Slide 4</vt:lpstr>
      <vt:lpstr>Slide 5</vt:lpstr>
      <vt:lpstr>Slide 6</vt:lpstr>
      <vt:lpstr>Slide 7</vt:lpstr>
      <vt:lpstr>Slide 8</vt:lpstr>
      <vt:lpstr>Weather Wednesday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Friday</vt:lpstr>
      <vt:lpstr>Slide 21</vt:lpstr>
      <vt:lpstr>Slide 22</vt:lpstr>
      <vt:lpstr>Slide 23</vt:lpstr>
      <vt:lpstr>Slide 24</vt:lpstr>
      <vt:lpstr>Slide 25</vt:lpstr>
      <vt:lpstr>Slide 26</vt:lpstr>
      <vt:lpstr>And Beyond</vt:lpstr>
      <vt:lpstr>Slide 28</vt:lpstr>
      <vt:lpstr>Slide 29</vt:lpstr>
      <vt:lpstr>Summary</vt:lpstr>
      <vt:lpstr>WPC Analyses -- backup</vt:lpstr>
      <vt:lpstr>Slide 32</vt:lpstr>
      <vt:lpstr>Slide 33</vt:lpstr>
      <vt:lpstr>Slide 34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 Brief, 20130819</dc:title>
  <dc:creator>Lenny Pfister</dc:creator>
  <cp:lastModifiedBy>Lenny Pfister</cp:lastModifiedBy>
  <cp:revision>3</cp:revision>
  <dcterms:created xsi:type="dcterms:W3CDTF">2013-08-18T21:21:29Z</dcterms:created>
  <dcterms:modified xsi:type="dcterms:W3CDTF">2013-08-19T16:39:28Z</dcterms:modified>
</cp:coreProperties>
</file>