
<file path=[Content_Types].xml><?xml version="1.0" encoding="utf-8"?>
<Types xmlns="http://schemas.openxmlformats.org/package/2006/content-types">
  <Override PartName="/ppt/slides/slide3.xml" ContentType="application/vnd.openxmlformats-officedocument.presentationml.slide+xml"/>
  <Default Extension="emf" ContentType="image/x-emf"/>
  <Override PartName="/ppt/slideLayouts/slideLayout6.xml" ContentType="application/vnd.openxmlformats-officedocument.presentationml.slideLayout+xml"/>
  <Override PartName="/ppt/notesSlides/notesSlide2.xml" ContentType="application/vnd.openxmlformats-officedocument.presentationml.notesSlide+xml"/>
  <Override PartName="/docProps/core.xml" ContentType="application/vnd.openxmlformats-package.core-properties+xml"/>
  <Override PartName="/ppt/slideLayouts/slideLayout8.xml" ContentType="application/vnd.openxmlformats-officedocument.presentationml.slideLayout+xml"/>
  <Override PartName="/ppt/slideLayouts/slideLayout1.xml" ContentType="application/vnd.openxmlformats-officedocument.presentationml.slideLayout+xml"/>
  <Default Extension="png" ContentType="image/png"/>
  <Override PartName="/ppt/slideLayouts/slideLayout3.xml" ContentType="application/vnd.openxmlformats-officedocument.presentationml.slideLayout+xml"/>
  <Default Extension="xml" ContentType="application/xml"/>
  <Override PartName="/ppt/slides/slide2.xml" ContentType="application/vnd.openxmlformats-officedocument.presentationml.slide+xml"/>
  <Override PartName="/docProps/app.xml" ContentType="application/vnd.openxmlformats-officedocument.extended-properties+xml"/>
  <Override PartName="/ppt/slideMasters/slideMaster1.xml" ContentType="application/vnd.openxmlformats-officedocument.presentationml.slideMaster+xml"/>
  <Override PartName="/ppt/notesMasters/notesMaster1.xml" ContentType="application/vnd.openxmlformats-officedocument.presentationml.notesMaster+xml"/>
  <Override PartName="/ppt/slideLayouts/slideLayout5.xml" ContentType="application/vnd.openxmlformats-officedocument.presentationml.slideLayout+xml"/>
  <Override PartName="/ppt/theme/theme2.xml" ContentType="application/vnd.openxmlformats-officedocument.theme+xml"/>
  <Override PartName="/ppt/viewProps.xml" ContentType="application/vnd.openxmlformats-officedocument.presentationml.viewProps+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Layouts/slideLayout9.xml" ContentType="application/vnd.openxmlformats-officedocument.presentationml.slideLayout+xml"/>
  <Default Extension="jpeg" ContentType="image/jpeg"/>
  <Override PartName="/ppt/presProps.xml" ContentType="application/vnd.openxmlformats-officedocument.presentationml.presProps+xml"/>
  <Override PartName="/ppt/slideLayouts/slideLayout2.xml" ContentType="application/vnd.openxmlformats-officedocument.presentationml.slideLayout+xml"/>
  <Override PartName="/ppt/presentation.xml" ContentType="application/vnd.openxmlformats-officedocument.presentationml.presentation.main+xml"/>
  <Default Extension="bin" ContentType="application/vnd.openxmlformats-officedocument.presentationml.printerSettings"/>
  <Override PartName="/ppt/slides/slide1.xml" ContentType="application/vnd.openxmlformats-officedocument.presentationml.slide+xml"/>
  <Default Extension="rels" ContentType="application/vnd.openxmlformats-package.relationships+xml"/>
  <Override PartName="/ppt/slideLayouts/slideLayout4.xml" ContentType="application/vnd.openxmlformats-officedocument.presentationml.slideLayout+xml"/>
  <Override PartName="/ppt/tableStyles.xml" ContentType="application/vnd.openxmlformats-officedocument.presentationml.tableStyles+xml"/>
  <Override PartName="/ppt/theme/theme1.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60" r:id="rId1"/>
  </p:sldMasterIdLst>
  <p:notesMasterIdLst>
    <p:notesMasterId r:id="rId5"/>
  </p:notesMasterIdLst>
  <p:sldIdLst>
    <p:sldId id="259" r:id="rId2"/>
    <p:sldId id="262" r:id="rId3"/>
    <p:sldId id="264" r:id="rId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extLst>
    <p:ext uri="{E76CE94A-603C-4142-B9EB-6D1370010A27}">
      <p14:discardImageEditData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0"/>
    </p:ext>
    <p:ext uri="{D31A062A-798A-4329-ABDD-BBA856620510}">
      <p14:defaultImageDpi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934" autoAdjust="0"/>
    <p:restoredTop sz="94660"/>
  </p:normalViewPr>
  <p:slideViewPr>
    <p:cSldViewPr>
      <p:cViewPr>
        <p:scale>
          <a:sx n="100" d="100"/>
          <a:sy n="100" d="100"/>
        </p:scale>
        <p:origin x="-1112" y="-464"/>
      </p:cViewPr>
      <p:guideLst>
        <p:guide orient="horz" pos="216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notesMaster" Target="notesMasters/notesMaster1.xml"/><Relationship Id="rId6" Type="http://schemas.openxmlformats.org/officeDocument/2006/relationships/printerSettings" Target="printerSettings/printerSettings1.bin"/><Relationship Id="rId7" Type="http://schemas.openxmlformats.org/officeDocument/2006/relationships/presProps" Target="presProps.xml"/><Relationship Id="rId8" Type="http://schemas.openxmlformats.org/officeDocument/2006/relationships/viewProps" Target="viewProps.xml"/><Relationship Id="rId9" Type="http://schemas.openxmlformats.org/officeDocument/2006/relationships/theme" Target="theme/theme1.xml"/><Relationship Id="rId1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394192A-4DAA-9C46-96E9-9BE51BB1E218}" type="datetimeFigureOut">
              <a:rPr lang="en-US" smtClean="0"/>
              <a:pPr/>
              <a:t>2/11/15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214C557-0D37-A242-8CE6-1B7EDA8115A8}"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a:buChar char="•"/>
            </a:pPr>
            <a:r>
              <a:rPr lang="en-US" dirty="0" smtClean="0"/>
              <a:t>Water Vapor in the Stratosphere is important for climate change and ozone</a:t>
            </a:r>
          </a:p>
          <a:p>
            <a:r>
              <a:rPr lang="en-US" dirty="0" smtClean="0"/>
              <a:t>  depletion.  Need stratospheric water to better than 1 </a:t>
            </a:r>
            <a:r>
              <a:rPr lang="en-US" dirty="0" err="1" smtClean="0"/>
              <a:t>ppmv</a:t>
            </a:r>
            <a:r>
              <a:rPr lang="en-US" dirty="0" smtClean="0"/>
              <a:t>.</a:t>
            </a:r>
          </a:p>
          <a:p>
            <a:pPr>
              <a:buFont typeface="Arial"/>
              <a:buChar char="•"/>
            </a:pPr>
            <a:r>
              <a:rPr lang="en-US" dirty="0" smtClean="0"/>
              <a:t>Our understanding is poor – we cannot model it to the required accuracy</a:t>
            </a:r>
          </a:p>
          <a:p>
            <a:pPr>
              <a:buFont typeface="Arial"/>
              <a:buChar char="•"/>
            </a:pPr>
            <a:r>
              <a:rPr lang="en-US" dirty="0" smtClean="0"/>
              <a:t>Aircraft are needed because satellites have only a few points in the thin</a:t>
            </a:r>
          </a:p>
          <a:p>
            <a:r>
              <a:rPr lang="en-US" dirty="0" smtClean="0"/>
              <a:t>  TTL (4 km), and satellites cannot measure some important quantities (ice</a:t>
            </a:r>
          </a:p>
          <a:p>
            <a:r>
              <a:rPr lang="en-US" dirty="0" smtClean="0"/>
              <a:t>  crystal concentrations)</a:t>
            </a:r>
          </a:p>
          <a:p>
            <a:endParaRPr lang="en-US" dirty="0"/>
          </a:p>
        </p:txBody>
      </p:sp>
      <p:sp>
        <p:nvSpPr>
          <p:cNvPr id="4" name="Slide Number Placeholder 3"/>
          <p:cNvSpPr>
            <a:spLocks noGrp="1"/>
          </p:cNvSpPr>
          <p:nvPr>
            <p:ph type="sldNum" sz="quarter" idx="10"/>
          </p:nvPr>
        </p:nvSpPr>
        <p:spPr/>
        <p:txBody>
          <a:bodyPr/>
          <a:lstStyle/>
          <a:p>
            <a:fld id="{2214C557-0D37-A242-8CE6-1B7EDA8115A8}" type="slidenum">
              <a:rPr lang="en-US" smtClean="0"/>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Already have latest results.</a:t>
            </a:r>
          </a:p>
          <a:p>
            <a:r>
              <a:rPr lang="en-US" dirty="0" smtClean="0"/>
              <a:t>Clouds</a:t>
            </a:r>
            <a:r>
              <a:rPr lang="en-US" baseline="0" dirty="0" smtClean="0"/>
              <a:t> are the vehicle for controlling water vapor, and we can see them and get some useful information from satellites (left)</a:t>
            </a:r>
          </a:p>
          <a:p>
            <a:r>
              <a:rPr lang="en-US" baseline="0" dirty="0" smtClean="0"/>
              <a:t>But, ice number densities and detailed distributions are not possible.</a:t>
            </a:r>
          </a:p>
          <a:p>
            <a:r>
              <a:rPr lang="en-US" baseline="0" dirty="0" smtClean="0"/>
              <a:t>Aircraft data shows this.  These are new results.  For the first time we are seeing high ice crystal number densities at the top of the tropical troposphere.  This is the dehydration mechanism in action.</a:t>
            </a:r>
            <a:endParaRPr lang="en-US" dirty="0" smtClean="0"/>
          </a:p>
        </p:txBody>
      </p:sp>
      <p:sp>
        <p:nvSpPr>
          <p:cNvPr id="4" name="Slide Number Placeholder 3"/>
          <p:cNvSpPr>
            <a:spLocks noGrp="1"/>
          </p:cNvSpPr>
          <p:nvPr>
            <p:ph type="sldNum" sz="quarter" idx="10"/>
          </p:nvPr>
        </p:nvSpPr>
        <p:spPr/>
        <p:txBody>
          <a:bodyPr/>
          <a:lstStyle/>
          <a:p>
            <a:fld id="{2214C557-0D37-A242-8CE6-1B7EDA8115A8}"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Already have latest results.</a:t>
            </a:r>
          </a:p>
          <a:p>
            <a:r>
              <a:rPr lang="en-US" dirty="0" smtClean="0"/>
              <a:t>Clouds</a:t>
            </a:r>
            <a:r>
              <a:rPr lang="en-US" baseline="0" dirty="0" smtClean="0"/>
              <a:t> are the vehicle for controlling water vapor, and we can see them and get some useful information from satellites (left)</a:t>
            </a:r>
          </a:p>
          <a:p>
            <a:r>
              <a:rPr lang="en-US" baseline="0" dirty="0" smtClean="0"/>
              <a:t>But, ice number densities and detailed distributions are not possible.</a:t>
            </a:r>
          </a:p>
          <a:p>
            <a:r>
              <a:rPr lang="en-US" baseline="0" dirty="0" smtClean="0"/>
              <a:t>Aircraft data shows this.  These are new results.  For the first time we are seeing high ice crystal number densities at the top of the tropical troposphere.  This is the dehydration mechanism in action.</a:t>
            </a:r>
            <a:endParaRPr lang="en-US" dirty="0" smtClean="0"/>
          </a:p>
        </p:txBody>
      </p:sp>
      <p:sp>
        <p:nvSpPr>
          <p:cNvPr id="4" name="Slide Number Placeholder 3"/>
          <p:cNvSpPr>
            <a:spLocks noGrp="1"/>
          </p:cNvSpPr>
          <p:nvPr>
            <p:ph type="sldNum" sz="quarter" idx="10"/>
          </p:nvPr>
        </p:nvSpPr>
        <p:spPr/>
        <p:txBody>
          <a:bodyPr/>
          <a:lstStyle/>
          <a:p>
            <a:fld id="{2214C557-0D37-A242-8CE6-1B7EDA8115A8}" type="slidenum">
              <a:rPr lang="en-US" smtClean="0"/>
              <a:pPr/>
              <a:t>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spTree>
      <p:nvGrpSpPr>
        <p:cNvPr id="1" name=""/>
        <p:cNvGrpSpPr/>
        <p:nvPr/>
      </p:nvGrpSpPr>
      <p:grpSpPr>
        <a:xfrm>
          <a:off x="0" y="0"/>
          <a:ext cx="0" cy="0"/>
          <a:chOff x="0" y="0"/>
          <a:chExt cx="0" cy="0"/>
        </a:xfrm>
      </p:grpSpPr>
      <p:pic>
        <p:nvPicPr>
          <p:cNvPr id="4" name="Picture 15" descr="PPbarV11.jpg"/>
          <p:cNvPicPr>
            <a:picLocks noChangeAspect="1"/>
          </p:cNvPicPr>
          <p:nvPr userDrawn="1"/>
        </p:nvPicPr>
        <p:blipFill>
          <a:blip r:embed="rId2"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0"/>
            <a:ext cx="9144000" cy="9429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365052787"/>
      </p:ext>
    </p:extLst>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obj" preserve="1">
  <p:cSld name="Title and Content">
    <p:spTree>
      <p:nvGrpSpPr>
        <p:cNvPr id="1" name=""/>
        <p:cNvGrpSpPr/>
        <p:nvPr/>
      </p:nvGrpSpPr>
      <p:grpSpPr>
        <a:xfrm>
          <a:off x="0" y="0"/>
          <a:ext cx="0" cy="0"/>
          <a:chOff x="0" y="0"/>
          <a:chExt cx="0" cy="0"/>
        </a:xfrm>
      </p:grpSpPr>
      <p:pic>
        <p:nvPicPr>
          <p:cNvPr id="4" name="Picture 15" descr="PPbarV11.jpg"/>
          <p:cNvPicPr>
            <a:picLocks noChangeAspect="1"/>
          </p:cNvPicPr>
          <p:nvPr userDrawn="1"/>
        </p:nvPicPr>
        <p:blipFill>
          <a:blip r:embed="rId2"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0"/>
            <a:ext cx="9144000" cy="9429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559521344"/>
      </p:ext>
    </p:extLst>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secHead" preserve="1">
  <p:cSld name="Section Header">
    <p:spTree>
      <p:nvGrpSpPr>
        <p:cNvPr id="1" name=""/>
        <p:cNvGrpSpPr/>
        <p:nvPr/>
      </p:nvGrpSpPr>
      <p:grpSpPr>
        <a:xfrm>
          <a:off x="0" y="0"/>
          <a:ext cx="0" cy="0"/>
          <a:chOff x="0" y="0"/>
          <a:chExt cx="0" cy="0"/>
        </a:xfrm>
      </p:grpSpPr>
      <p:pic>
        <p:nvPicPr>
          <p:cNvPr id="4" name="Picture 15" descr="PPbarV11.jpg"/>
          <p:cNvPicPr>
            <a:picLocks noChangeAspect="1"/>
          </p:cNvPicPr>
          <p:nvPr userDrawn="1"/>
        </p:nvPicPr>
        <p:blipFill>
          <a:blip r:embed="rId2"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0"/>
            <a:ext cx="9144000" cy="9429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997674281"/>
      </p:ext>
    </p:extLst>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blank" preserve="1">
  <p:cSld name="Blank">
    <p:spTree>
      <p:nvGrpSpPr>
        <p:cNvPr id="1" name=""/>
        <p:cNvGrpSpPr/>
        <p:nvPr/>
      </p:nvGrpSpPr>
      <p:grpSpPr>
        <a:xfrm>
          <a:off x="0" y="0"/>
          <a:ext cx="0" cy="0"/>
          <a:chOff x="0" y="0"/>
          <a:chExt cx="0" cy="0"/>
        </a:xfrm>
      </p:grpSpPr>
      <p:pic>
        <p:nvPicPr>
          <p:cNvPr id="2" name="Picture 15" descr="PPbarV11.jpg"/>
          <p:cNvPicPr>
            <a:picLocks noChangeAspect="1"/>
          </p:cNvPicPr>
          <p:nvPr userDrawn="1"/>
        </p:nvPicPr>
        <p:blipFill>
          <a:blip r:embed="rId2"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0"/>
            <a:ext cx="9144000" cy="9429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991314296"/>
      </p:ext>
    </p:extLst>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objTx" preserve="1">
  <p:cSld name="Content with Caption">
    <p:spTree>
      <p:nvGrpSpPr>
        <p:cNvPr id="1" name=""/>
        <p:cNvGrpSpPr/>
        <p:nvPr/>
      </p:nvGrpSpPr>
      <p:grpSpPr>
        <a:xfrm>
          <a:off x="0" y="0"/>
          <a:ext cx="0" cy="0"/>
          <a:chOff x="0" y="0"/>
          <a:chExt cx="0" cy="0"/>
        </a:xfrm>
      </p:grpSpPr>
      <p:pic>
        <p:nvPicPr>
          <p:cNvPr id="5" name="Picture 15" descr="PPbarV11.jpg"/>
          <p:cNvPicPr>
            <a:picLocks noChangeAspect="1"/>
          </p:cNvPicPr>
          <p:nvPr userDrawn="1"/>
        </p:nvPicPr>
        <p:blipFill>
          <a:blip r:embed="rId2"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0"/>
            <a:ext cx="9144000" cy="9429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720433050"/>
      </p:ext>
    </p:extLst>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picTx" preserve="1">
  <p:cSld name="Picture with Caption">
    <p:spTree>
      <p:nvGrpSpPr>
        <p:cNvPr id="1" name=""/>
        <p:cNvGrpSpPr/>
        <p:nvPr/>
      </p:nvGrpSpPr>
      <p:grpSpPr>
        <a:xfrm>
          <a:off x="0" y="0"/>
          <a:ext cx="0" cy="0"/>
          <a:chOff x="0" y="0"/>
          <a:chExt cx="0" cy="0"/>
        </a:xfrm>
      </p:grpSpPr>
      <p:pic>
        <p:nvPicPr>
          <p:cNvPr id="5" name="Picture 15" descr="PPbarV11.jpg"/>
          <p:cNvPicPr>
            <a:picLocks noChangeAspect="1"/>
          </p:cNvPicPr>
          <p:nvPr userDrawn="1"/>
        </p:nvPicPr>
        <p:blipFill>
          <a:blip r:embed="rId2"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0"/>
            <a:ext cx="9144000" cy="9429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009731403"/>
      </p:ext>
    </p:extLst>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vertTx" preserve="1">
  <p:cSld name="Title and Vertical Text">
    <p:spTree>
      <p:nvGrpSpPr>
        <p:cNvPr id="1" name=""/>
        <p:cNvGrpSpPr/>
        <p:nvPr/>
      </p:nvGrpSpPr>
      <p:grpSpPr>
        <a:xfrm>
          <a:off x="0" y="0"/>
          <a:ext cx="0" cy="0"/>
          <a:chOff x="0" y="0"/>
          <a:chExt cx="0" cy="0"/>
        </a:xfrm>
      </p:grpSpPr>
      <p:pic>
        <p:nvPicPr>
          <p:cNvPr id="4" name="Picture 15" descr="PPbarV11.jpg"/>
          <p:cNvPicPr>
            <a:picLocks noChangeAspect="1"/>
          </p:cNvPicPr>
          <p:nvPr userDrawn="1"/>
        </p:nvPicPr>
        <p:blipFill>
          <a:blip r:embed="rId2"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0"/>
            <a:ext cx="9144000" cy="9429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824047891"/>
      </p:ext>
    </p:extLst>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vertTitleAndTx" preserve="1">
  <p:cSld name="Vertical Title and Text">
    <p:spTree>
      <p:nvGrpSpPr>
        <p:cNvPr id="1" name=""/>
        <p:cNvGrpSpPr/>
        <p:nvPr/>
      </p:nvGrpSpPr>
      <p:grpSpPr>
        <a:xfrm>
          <a:off x="0" y="0"/>
          <a:ext cx="0" cy="0"/>
          <a:chOff x="0" y="0"/>
          <a:chExt cx="0" cy="0"/>
        </a:xfrm>
      </p:grpSpPr>
      <p:pic>
        <p:nvPicPr>
          <p:cNvPr id="4" name="Picture 15" descr="PPbarV11.jpg"/>
          <p:cNvPicPr>
            <a:picLocks noChangeAspect="1"/>
          </p:cNvPicPr>
          <p:nvPr userDrawn="1"/>
        </p:nvPicPr>
        <p:blipFill>
          <a:blip r:embed="rId2"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0"/>
            <a:ext cx="9144000" cy="9429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2" name="Vertical Title 1"/>
          <p:cNvSpPr>
            <a:spLocks noGrp="1"/>
          </p:cNvSpPr>
          <p:nvPr>
            <p:ph type="title" orient="vert"/>
          </p:nvPr>
        </p:nvSpPr>
        <p:spPr>
          <a:xfrm>
            <a:off x="7200900" y="1524000"/>
            <a:ext cx="1943100" cy="5029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371600" y="1524000"/>
            <a:ext cx="5676900" cy="5029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500614995"/>
      </p:ext>
    </p:extLst>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963925493"/>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 Id="rId11"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1524000"/>
            <a:ext cx="7772400" cy="1143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1371600" y="2438400"/>
            <a:ext cx="7772400" cy="41148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7" name="Rectangle 13"/>
          <p:cNvSpPr>
            <a:spLocks noChangeArrowheads="1"/>
          </p:cNvSpPr>
          <p:nvPr/>
        </p:nvSpPr>
        <p:spPr bwMode="auto">
          <a:xfrm>
            <a:off x="3492500" y="6588125"/>
            <a:ext cx="5600700" cy="244475"/>
          </a:xfrm>
          <a:prstGeom prst="rect">
            <a:avLst/>
          </a:prstGeom>
          <a:noFill/>
          <a:ln w="9525">
            <a:noFill/>
            <a:miter lim="800000"/>
            <a:headEnd/>
            <a:tailEnd/>
          </a:ln>
          <a:effectLst/>
        </p:spPr>
        <p:txBody>
          <a:bodyPr>
            <a:spAutoFit/>
          </a:bodyPr>
          <a:lstStyle/>
          <a:p>
            <a:pPr algn="r">
              <a:defRPr/>
            </a:pPr>
            <a:r>
              <a:rPr lang="en-US" altLang="en-US" sz="1000">
                <a:solidFill>
                  <a:schemeClr val="accent2"/>
                </a:solidFill>
                <a:effectLst>
                  <a:outerShdw blurRad="38100" dist="38100" dir="2700000" algn="tl">
                    <a:srgbClr val="C0C0C0"/>
                  </a:outerShdw>
                </a:effectLst>
                <a:latin typeface="AGaramond" charset="0"/>
              </a:rPr>
              <a:t>Administratively Controlled Information</a:t>
            </a:r>
            <a:endParaRPr lang="en-US" altLang="en-US" sz="1000">
              <a:solidFill>
                <a:schemeClr val="accent2"/>
              </a:solidFill>
              <a:latin typeface="AGaramond" charset="0"/>
            </a:endParaRPr>
          </a:p>
        </p:txBody>
      </p:sp>
      <p:pic>
        <p:nvPicPr>
          <p:cNvPr id="1029" name="Picture 9" descr="Brighter3.jpg"/>
          <p:cNvPicPr>
            <a:picLocks noChangeAspect="1"/>
          </p:cNvPicPr>
          <p:nvPr userDrawn="1"/>
        </p:nvPicPr>
        <p:blipFill>
          <a:blip r:embed="rId11">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0"/>
            <a:ext cx="9144000" cy="6858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5523811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iming>
    <p:tnLst>
      <p:par>
        <p:cTn id="1" dur="indefinite" restart="never" nodeType="tmRoot"/>
      </p:par>
    </p:tnLst>
  </p:timing>
  <p:txStyles>
    <p:titleStyle>
      <a:lvl1pPr algn="l" rtl="0" eaLnBrk="0" fontAlgn="base" hangingPunct="0">
        <a:spcBef>
          <a:spcPct val="0"/>
        </a:spcBef>
        <a:spcAft>
          <a:spcPct val="0"/>
        </a:spcAft>
        <a:defRPr sz="3100">
          <a:solidFill>
            <a:srgbClr val="333399"/>
          </a:solidFill>
          <a:latin typeface="+mj-lt"/>
          <a:ea typeface="MS PGothic" pitchFamily="34" charset="-128"/>
          <a:cs typeface="ＭＳ Ｐゴシック" charset="-128"/>
        </a:defRPr>
      </a:lvl1pPr>
      <a:lvl2pPr algn="l" rtl="0" eaLnBrk="0" fontAlgn="base" hangingPunct="0">
        <a:spcBef>
          <a:spcPct val="0"/>
        </a:spcBef>
        <a:spcAft>
          <a:spcPct val="0"/>
        </a:spcAft>
        <a:defRPr sz="3100">
          <a:solidFill>
            <a:srgbClr val="333399"/>
          </a:solidFill>
          <a:latin typeface="Helvetica" charset="0"/>
          <a:ea typeface="MS PGothic" pitchFamily="34" charset="-128"/>
          <a:cs typeface="ＭＳ Ｐゴシック" charset="-128"/>
        </a:defRPr>
      </a:lvl2pPr>
      <a:lvl3pPr algn="l" rtl="0" eaLnBrk="0" fontAlgn="base" hangingPunct="0">
        <a:spcBef>
          <a:spcPct val="0"/>
        </a:spcBef>
        <a:spcAft>
          <a:spcPct val="0"/>
        </a:spcAft>
        <a:defRPr sz="3100">
          <a:solidFill>
            <a:srgbClr val="333399"/>
          </a:solidFill>
          <a:latin typeface="Helvetica" charset="0"/>
          <a:ea typeface="MS PGothic" pitchFamily="34" charset="-128"/>
          <a:cs typeface="ＭＳ Ｐゴシック" charset="-128"/>
        </a:defRPr>
      </a:lvl3pPr>
      <a:lvl4pPr algn="l" rtl="0" eaLnBrk="0" fontAlgn="base" hangingPunct="0">
        <a:spcBef>
          <a:spcPct val="0"/>
        </a:spcBef>
        <a:spcAft>
          <a:spcPct val="0"/>
        </a:spcAft>
        <a:defRPr sz="3100">
          <a:solidFill>
            <a:srgbClr val="333399"/>
          </a:solidFill>
          <a:latin typeface="Helvetica" charset="0"/>
          <a:ea typeface="MS PGothic" pitchFamily="34" charset="-128"/>
          <a:cs typeface="ＭＳ Ｐゴシック" charset="-128"/>
        </a:defRPr>
      </a:lvl4pPr>
      <a:lvl5pPr algn="l" rtl="0" eaLnBrk="0" fontAlgn="base" hangingPunct="0">
        <a:spcBef>
          <a:spcPct val="0"/>
        </a:spcBef>
        <a:spcAft>
          <a:spcPct val="0"/>
        </a:spcAft>
        <a:defRPr sz="3100">
          <a:solidFill>
            <a:srgbClr val="333399"/>
          </a:solidFill>
          <a:latin typeface="Helvetica" charset="0"/>
          <a:ea typeface="MS PGothic" pitchFamily="34" charset="-128"/>
          <a:cs typeface="ＭＳ Ｐゴシック" charset="-128"/>
        </a:defRPr>
      </a:lvl5pPr>
      <a:lvl6pPr marL="457200" algn="l" rtl="0" eaLnBrk="0" fontAlgn="base" hangingPunct="0">
        <a:spcBef>
          <a:spcPct val="0"/>
        </a:spcBef>
        <a:spcAft>
          <a:spcPct val="0"/>
        </a:spcAft>
        <a:defRPr sz="3100">
          <a:solidFill>
            <a:srgbClr val="333399"/>
          </a:solidFill>
          <a:latin typeface="Helvetica" charset="0"/>
        </a:defRPr>
      </a:lvl6pPr>
      <a:lvl7pPr marL="914400" algn="l" rtl="0" eaLnBrk="0" fontAlgn="base" hangingPunct="0">
        <a:spcBef>
          <a:spcPct val="0"/>
        </a:spcBef>
        <a:spcAft>
          <a:spcPct val="0"/>
        </a:spcAft>
        <a:defRPr sz="3100">
          <a:solidFill>
            <a:srgbClr val="333399"/>
          </a:solidFill>
          <a:latin typeface="Helvetica" charset="0"/>
        </a:defRPr>
      </a:lvl7pPr>
      <a:lvl8pPr marL="1371600" algn="l" rtl="0" eaLnBrk="0" fontAlgn="base" hangingPunct="0">
        <a:spcBef>
          <a:spcPct val="0"/>
        </a:spcBef>
        <a:spcAft>
          <a:spcPct val="0"/>
        </a:spcAft>
        <a:defRPr sz="3100">
          <a:solidFill>
            <a:srgbClr val="333399"/>
          </a:solidFill>
          <a:latin typeface="Helvetica" charset="0"/>
        </a:defRPr>
      </a:lvl8pPr>
      <a:lvl9pPr marL="1828800" algn="l" rtl="0" eaLnBrk="0" fontAlgn="base" hangingPunct="0">
        <a:spcBef>
          <a:spcPct val="0"/>
        </a:spcBef>
        <a:spcAft>
          <a:spcPct val="0"/>
        </a:spcAft>
        <a:defRPr sz="3100">
          <a:solidFill>
            <a:srgbClr val="333399"/>
          </a:solidFill>
          <a:latin typeface="Helvetica" charset="0"/>
        </a:defRPr>
      </a:lvl9pPr>
    </p:titleStyle>
    <p:bodyStyle>
      <a:lvl1pPr marL="342900" indent="-342900" algn="l" rtl="0" eaLnBrk="0" fontAlgn="base" hangingPunct="0">
        <a:lnSpc>
          <a:spcPct val="110000"/>
        </a:lnSpc>
        <a:spcBef>
          <a:spcPct val="30000"/>
        </a:spcBef>
        <a:spcAft>
          <a:spcPct val="0"/>
        </a:spcAft>
        <a:defRPr sz="1600" b="1">
          <a:solidFill>
            <a:schemeClr val="tx1"/>
          </a:solidFill>
          <a:latin typeface="+mn-lt"/>
          <a:ea typeface="MS PGothic" pitchFamily="34" charset="-128"/>
          <a:cs typeface="ＭＳ Ｐゴシック" charset="-128"/>
        </a:defRPr>
      </a:lvl1pPr>
      <a:lvl2pPr marL="742950" indent="-285750" algn="l" rtl="0" eaLnBrk="0" fontAlgn="base" hangingPunct="0">
        <a:spcBef>
          <a:spcPct val="30000"/>
        </a:spcBef>
        <a:spcAft>
          <a:spcPct val="0"/>
        </a:spcAft>
        <a:defRPr sz="1200">
          <a:solidFill>
            <a:schemeClr val="tx1"/>
          </a:solidFill>
          <a:latin typeface="+mn-lt"/>
          <a:ea typeface="MS PGothic" pitchFamily="34" charset="-128"/>
        </a:defRPr>
      </a:lvl2pPr>
      <a:lvl3pPr marL="1143000" indent="-228600" algn="l" rtl="0" eaLnBrk="0" fontAlgn="base" hangingPunct="0">
        <a:spcBef>
          <a:spcPct val="30000"/>
        </a:spcBef>
        <a:spcAft>
          <a:spcPct val="0"/>
        </a:spcAft>
        <a:buChar char="•"/>
        <a:defRPr sz="1300" b="1">
          <a:solidFill>
            <a:srgbClr val="333399"/>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Times" charset="0"/>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Times" charset="0"/>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Times" charset="0"/>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Times" charset="0"/>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Times" charset="0"/>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Times" charset="0"/>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jpeg"/><Relationship Id="rId5" Type="http://schemas.openxmlformats.org/officeDocument/2006/relationships/image" Target="../media/image5.jpe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6.emf"/><Relationship Id="rId5" Type="http://schemas.openxmlformats.org/officeDocument/2006/relationships/image" Target="../media/image7.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4.jpeg"/><Relationship Id="rId5" Type="http://schemas.openxmlformats.org/officeDocument/2006/relationships/image" Target="../media/image9.em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4472077" y="2057400"/>
            <a:ext cx="4671923" cy="3518464"/>
          </a:xfrm>
          <a:prstGeom prst="rect">
            <a:avLst/>
          </a:prstGeom>
        </p:spPr>
      </p:pic>
      <p:pic>
        <p:nvPicPr>
          <p:cNvPr id="12" name="Content Placeholder 3" descr="ATTREX Logo_vs2.jpg"/>
          <p:cNvPicPr>
            <a:picLocks noChangeAspect="1"/>
          </p:cNvPicPr>
          <p:nvPr/>
        </p:nvPicPr>
        <p:blipFill>
          <a:blip r:embed="rId4"/>
          <a:srcRect l="8730" t="-1389" r="5556"/>
          <a:stretch>
            <a:fillRect/>
          </a:stretch>
        </p:blipFill>
        <p:spPr bwMode="auto">
          <a:xfrm>
            <a:off x="7565723" y="-76199"/>
            <a:ext cx="1578278" cy="2133599"/>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14" name="Picture 13" descr="TTL_graphic_2i.jpg"/>
          <p:cNvPicPr>
            <a:picLocks noChangeAspect="1"/>
          </p:cNvPicPr>
          <p:nvPr/>
        </p:nvPicPr>
        <p:blipFill>
          <a:blip r:embed="rId5"/>
          <a:stretch>
            <a:fillRect/>
          </a:stretch>
        </p:blipFill>
        <p:spPr>
          <a:xfrm>
            <a:off x="0" y="2286000"/>
            <a:ext cx="4141694" cy="3200400"/>
          </a:xfrm>
          <a:prstGeom prst="rect">
            <a:avLst/>
          </a:prstGeom>
        </p:spPr>
      </p:pic>
      <p:sp>
        <p:nvSpPr>
          <p:cNvPr id="6" name="TextBox 5"/>
          <p:cNvSpPr txBox="1"/>
          <p:nvPr/>
        </p:nvSpPr>
        <p:spPr>
          <a:xfrm>
            <a:off x="0" y="5791200"/>
            <a:ext cx="8589812" cy="1077218"/>
          </a:xfrm>
          <a:prstGeom prst="rect">
            <a:avLst/>
          </a:prstGeom>
          <a:noFill/>
        </p:spPr>
        <p:txBody>
          <a:bodyPr wrap="none" rtlCol="0">
            <a:spAutoFit/>
          </a:bodyPr>
          <a:lstStyle/>
          <a:p>
            <a:r>
              <a:rPr lang="en-US" sz="1600" dirty="0" smtClean="0"/>
              <a:t>Water Vapor in the stratosphere (SWV) is important for ozone depletion and climate warming</a:t>
            </a:r>
          </a:p>
          <a:p>
            <a:r>
              <a:rPr lang="en-US" sz="1600" dirty="0" smtClean="0"/>
              <a:t>It is driven by ascent in the tropics through one of the coldest parts of the atmosphere. (a)</a:t>
            </a:r>
          </a:p>
          <a:p>
            <a:r>
              <a:rPr lang="en-US" sz="1600" dirty="0" smtClean="0"/>
              <a:t>Our climate models have great difficulty getting stratospheric water correctly. (</a:t>
            </a:r>
            <a:r>
              <a:rPr lang="en-US" sz="1600" dirty="0" err="1" smtClean="0"/>
              <a:t>b</a:t>
            </a:r>
            <a:r>
              <a:rPr lang="en-US" sz="1600" dirty="0" smtClean="0"/>
              <a:t>)</a:t>
            </a:r>
          </a:p>
          <a:p>
            <a:r>
              <a:rPr lang="en-US" sz="1600" dirty="0" smtClean="0"/>
              <a:t>I</a:t>
            </a:r>
            <a:endParaRPr lang="en-US" sz="1600" dirty="0"/>
          </a:p>
        </p:txBody>
      </p:sp>
      <p:sp>
        <p:nvSpPr>
          <p:cNvPr id="7" name="TextBox 6"/>
          <p:cNvSpPr txBox="1"/>
          <p:nvPr/>
        </p:nvSpPr>
        <p:spPr>
          <a:xfrm>
            <a:off x="685800" y="4800600"/>
            <a:ext cx="313044" cy="369332"/>
          </a:xfrm>
          <a:prstGeom prst="rect">
            <a:avLst/>
          </a:prstGeom>
          <a:noFill/>
        </p:spPr>
        <p:txBody>
          <a:bodyPr wrap="none" rtlCol="0">
            <a:spAutoFit/>
          </a:bodyPr>
          <a:lstStyle/>
          <a:p>
            <a:r>
              <a:rPr lang="en-US" dirty="0" smtClean="0">
                <a:solidFill>
                  <a:srgbClr val="FF0000"/>
                </a:solidFill>
              </a:rPr>
              <a:t>a</a:t>
            </a:r>
            <a:endParaRPr lang="en-US" dirty="0">
              <a:solidFill>
                <a:srgbClr val="FF0000"/>
              </a:solidFill>
            </a:endParaRPr>
          </a:p>
        </p:txBody>
      </p:sp>
      <p:sp>
        <p:nvSpPr>
          <p:cNvPr id="8" name="TextBox 7"/>
          <p:cNvSpPr txBox="1"/>
          <p:nvPr/>
        </p:nvSpPr>
        <p:spPr>
          <a:xfrm>
            <a:off x="5334000" y="4800600"/>
            <a:ext cx="313044" cy="369332"/>
          </a:xfrm>
          <a:prstGeom prst="rect">
            <a:avLst/>
          </a:prstGeom>
          <a:noFill/>
        </p:spPr>
        <p:txBody>
          <a:bodyPr wrap="none" rtlCol="0">
            <a:spAutoFit/>
          </a:bodyPr>
          <a:lstStyle/>
          <a:p>
            <a:r>
              <a:rPr lang="en-US" dirty="0" err="1" smtClean="0">
                <a:solidFill>
                  <a:srgbClr val="FF0000"/>
                </a:solidFill>
              </a:rPr>
              <a:t>b</a:t>
            </a:r>
            <a:endParaRPr lang="en-US" dirty="0">
              <a:solidFill>
                <a:srgbClr val="FF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6388649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6" name="Content Placeholder 3" descr="ATTREX Logo_vs2.jpg"/>
          <p:cNvPicPr>
            <a:picLocks noChangeAspect="1"/>
          </p:cNvPicPr>
          <p:nvPr/>
        </p:nvPicPr>
        <p:blipFill>
          <a:blip r:embed="rId3"/>
          <a:srcRect l="8730" t="-1389" r="5556"/>
          <a:stretch>
            <a:fillRect/>
          </a:stretch>
        </p:blipFill>
        <p:spPr bwMode="auto">
          <a:xfrm>
            <a:off x="7565720" y="-76200"/>
            <a:ext cx="1578279" cy="21336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10" name="Picture 9"/>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6116785" y="5310201"/>
            <a:ext cx="12271082" cy="6900153"/>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6269185" y="5462601"/>
            <a:ext cx="12271082" cy="6900153"/>
          </a:xfrm>
          <a:prstGeom prst="rect">
            <a:avLst/>
          </a:prstGeom>
        </p:spPr>
      </p:pic>
      <p:pic>
        <p:nvPicPr>
          <p:cNvPr id="14" name="Picture 13"/>
          <p:cNvPicPr>
            <a:picLocks noChangeAspect="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lc="http://schemas.openxmlformats.org/drawingml/2006/lockedCanvas" val="0"/>
              </a:ext>
            </a:extLst>
          </a:blip>
          <a:stretch>
            <a:fillRect/>
          </a:stretch>
        </p:blipFill>
        <p:spPr>
          <a:xfrm>
            <a:off x="0" y="931385"/>
            <a:ext cx="5932341" cy="3335815"/>
          </a:xfrm>
          <a:prstGeom prst="rect">
            <a:avLst/>
          </a:prstGeom>
        </p:spPr>
      </p:pic>
      <p:pic>
        <p:nvPicPr>
          <p:cNvPr id="15" name="Picture 14" descr="IMG_0778.JPG"/>
          <p:cNvPicPr>
            <a:picLocks noChangeAspect="1"/>
          </p:cNvPicPr>
          <p:nvPr/>
        </p:nvPicPr>
        <p:blipFill>
          <a:blip r:embed="rId5"/>
          <a:stretch>
            <a:fillRect/>
          </a:stretch>
        </p:blipFill>
        <p:spPr>
          <a:xfrm>
            <a:off x="4800600" y="3962400"/>
            <a:ext cx="4343400" cy="2895600"/>
          </a:xfrm>
          <a:prstGeom prst="rect">
            <a:avLst/>
          </a:prstGeom>
        </p:spPr>
      </p:pic>
      <p:sp>
        <p:nvSpPr>
          <p:cNvPr id="17" name="TextBox 16"/>
          <p:cNvSpPr txBox="1"/>
          <p:nvPr/>
        </p:nvSpPr>
        <p:spPr>
          <a:xfrm>
            <a:off x="381000" y="4876800"/>
            <a:ext cx="4055054" cy="923330"/>
          </a:xfrm>
          <a:prstGeom prst="rect">
            <a:avLst/>
          </a:prstGeom>
          <a:noFill/>
        </p:spPr>
        <p:txBody>
          <a:bodyPr wrap="none" rtlCol="0">
            <a:spAutoFit/>
          </a:bodyPr>
          <a:lstStyle/>
          <a:p>
            <a:r>
              <a:rPr lang="en-US" dirty="0" smtClean="0"/>
              <a:t>ATTREX spans the Pacific with a long</a:t>
            </a:r>
          </a:p>
          <a:p>
            <a:r>
              <a:rPr lang="en-US" dirty="0" smtClean="0"/>
              <a:t>d</a:t>
            </a:r>
            <a:r>
              <a:rPr lang="en-US" dirty="0" smtClean="0"/>
              <a:t>uration UAV (24 hours flights) and</a:t>
            </a:r>
          </a:p>
          <a:p>
            <a:r>
              <a:rPr lang="en-US" dirty="0" smtClean="0"/>
              <a:t>b</a:t>
            </a:r>
            <a:r>
              <a:rPr lang="en-US" dirty="0" smtClean="0"/>
              <a:t>ases in California and Guam</a:t>
            </a:r>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6388649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 name="Picture 11" descr="2011-11-09_09-47-09_V3.02_2_1.png"/>
          <p:cNvPicPr>
            <a:picLocks noChangeAspect="1"/>
          </p:cNvPicPr>
          <p:nvPr/>
        </p:nvPicPr>
        <p:blipFill>
          <a:blip r:embed="rId3"/>
          <a:srcRect b="710"/>
          <a:stretch>
            <a:fillRect/>
          </a:stretch>
        </p:blipFill>
        <p:spPr>
          <a:xfrm>
            <a:off x="0" y="1676400"/>
            <a:ext cx="5534378" cy="2819400"/>
          </a:xfrm>
          <a:prstGeom prst="rect">
            <a:avLst/>
          </a:prstGeom>
        </p:spPr>
      </p:pic>
      <p:sp>
        <p:nvSpPr>
          <p:cNvPr id="19" name="TextBox 18"/>
          <p:cNvSpPr txBox="1"/>
          <p:nvPr/>
        </p:nvSpPr>
        <p:spPr>
          <a:xfrm>
            <a:off x="838200" y="2971800"/>
            <a:ext cx="2067343" cy="307777"/>
          </a:xfrm>
          <a:prstGeom prst="rect">
            <a:avLst/>
          </a:prstGeom>
          <a:noFill/>
        </p:spPr>
        <p:txBody>
          <a:bodyPr wrap="none" rtlCol="0">
            <a:spAutoFit/>
          </a:bodyPr>
          <a:lstStyle/>
          <a:p>
            <a:r>
              <a:rPr lang="en-US" sz="1400" dirty="0" smtClean="0">
                <a:solidFill>
                  <a:schemeClr val="bg1"/>
                </a:solidFill>
              </a:rPr>
              <a:t>CALIOP </a:t>
            </a:r>
            <a:r>
              <a:rPr lang="en-US" sz="1400" dirty="0" err="1" smtClean="0">
                <a:solidFill>
                  <a:schemeClr val="bg1"/>
                </a:solidFill>
              </a:rPr>
              <a:t>Lidar</a:t>
            </a:r>
            <a:r>
              <a:rPr lang="en-US" sz="1400" dirty="0" smtClean="0">
                <a:solidFill>
                  <a:schemeClr val="bg1"/>
                </a:solidFill>
              </a:rPr>
              <a:t> (satellite)</a:t>
            </a:r>
            <a:endParaRPr lang="en-US" sz="1400" dirty="0">
              <a:solidFill>
                <a:schemeClr val="bg1"/>
              </a:solidFill>
            </a:endParaRPr>
          </a:p>
        </p:txBody>
      </p:sp>
      <p:pic>
        <p:nvPicPr>
          <p:cNvPr id="16" name="Content Placeholder 3" descr="ATTREX Logo_vs2.jpg"/>
          <p:cNvPicPr>
            <a:picLocks noChangeAspect="1"/>
          </p:cNvPicPr>
          <p:nvPr/>
        </p:nvPicPr>
        <p:blipFill>
          <a:blip r:embed="rId4"/>
          <a:srcRect l="8730" t="-1389" r="5556"/>
          <a:stretch>
            <a:fillRect/>
          </a:stretch>
        </p:blipFill>
        <p:spPr bwMode="auto">
          <a:xfrm>
            <a:off x="7565720" y="-76200"/>
            <a:ext cx="1578279" cy="21336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10" name="TextBox 9"/>
          <p:cNvSpPr txBox="1"/>
          <p:nvPr/>
        </p:nvSpPr>
        <p:spPr>
          <a:xfrm>
            <a:off x="0" y="4724400"/>
            <a:ext cx="5725846" cy="2031325"/>
          </a:xfrm>
          <a:prstGeom prst="rect">
            <a:avLst/>
          </a:prstGeom>
          <a:noFill/>
        </p:spPr>
        <p:txBody>
          <a:bodyPr wrap="none" rtlCol="0">
            <a:spAutoFit/>
          </a:bodyPr>
          <a:lstStyle/>
          <a:p>
            <a:r>
              <a:rPr lang="en-US" dirty="0" smtClean="0"/>
              <a:t>Aircraft obtains data (water and ice particles) in thin</a:t>
            </a:r>
          </a:p>
          <a:p>
            <a:r>
              <a:rPr lang="en-US" dirty="0" smtClean="0"/>
              <a:t> cloud layers that dehydrate air as it enters the </a:t>
            </a:r>
          </a:p>
          <a:p>
            <a:r>
              <a:rPr lang="en-US" dirty="0" smtClean="0"/>
              <a:t> stratosphere.  </a:t>
            </a:r>
            <a:r>
              <a:rPr lang="en-US" i="1" dirty="0" smtClean="0"/>
              <a:t>Cannot get this vertical resolution or</a:t>
            </a:r>
          </a:p>
          <a:p>
            <a:r>
              <a:rPr lang="en-US" i="1" dirty="0" smtClean="0"/>
              <a:t> the ice particle data from satellites.</a:t>
            </a:r>
            <a:r>
              <a:rPr lang="en-US" dirty="0" smtClean="0"/>
              <a:t>  A key new finding </a:t>
            </a:r>
          </a:p>
          <a:p>
            <a:r>
              <a:rPr lang="en-US" dirty="0" smtClean="0"/>
              <a:t> is the presence of supersaturated air (black curve) </a:t>
            </a:r>
          </a:p>
          <a:p>
            <a:r>
              <a:rPr lang="en-US" dirty="0" smtClean="0"/>
              <a:t> with small numbers of ice particles (red) – implying</a:t>
            </a:r>
          </a:p>
          <a:p>
            <a:r>
              <a:rPr lang="en-US" dirty="0" smtClean="0"/>
              <a:t> additional water “leaking” through the </a:t>
            </a:r>
            <a:r>
              <a:rPr lang="en-US" dirty="0" err="1" smtClean="0"/>
              <a:t>tropopause</a:t>
            </a:r>
            <a:r>
              <a:rPr lang="en-US" dirty="0" smtClean="0"/>
              <a:t>.  </a:t>
            </a:r>
            <a:endParaRPr lang="en-US" dirty="0"/>
          </a:p>
        </p:txBody>
      </p:sp>
      <p:pic>
        <p:nvPicPr>
          <p:cNvPr id="7" name="Picture 6"/>
          <p:cNvPicPr/>
          <p:nvPr/>
        </p:nvPicPr>
        <p:blipFill>
          <a:blip r:embed="rId5">
            <a:extLst>
              <a:ext uri="{28A0092B-C50C-407E-A947-70E740481C1C}">
                <a14:useLocalDpi xmlns="" xmlns:wpc="http://schemas.microsoft.com/office/word/2010/wordprocessingCanvas" xmlns:mo="http://schemas.microsoft.com/office/mac/office/2008/main" xmlns:mc="http://schemas.openxmlformats.org/markup-compatibility/2006" xmlns:mv="urn:schemas-microsoft-com:mac:vml" xmlns:o="urn:schemas-microsoft-com:office:office" xmlns:r="http://schemas.openxmlformats.org/officeDocument/2006/relationships"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http://schemas.openxmlformats.org/drawingml/2006/main" xmlns:pic="http://schemas.openxmlformats.org/drawingml/2006/picture" xmlns:a14="http://schemas.microsoft.com/office/drawing/2010/main" xmlns:lc="http://schemas.openxmlformats.org/drawingml/2006/lockedCanvas" val="0"/>
              </a:ext>
            </a:extLst>
          </a:blip>
          <a:srcRect l="50000" b="49650"/>
          <a:stretch>
            <a:fillRect/>
          </a:stretch>
        </p:blipFill>
        <p:spPr>
          <a:xfrm>
            <a:off x="5715000" y="2362200"/>
            <a:ext cx="3048000" cy="4038600"/>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638864927"/>
      </p:ext>
    </p:extLst>
  </p:cSld>
  <p:clrMapOvr>
    <a:masterClrMapping/>
  </p:clrMapOvr>
  <p:timing>
    <p:tnLst>
      <p:par>
        <p:cTn id="1" dur="indefinite" restart="never" nodeType="tmRoot"/>
      </p:par>
    </p:tnLst>
  </p:timing>
</p:sld>
</file>

<file path=ppt/theme/theme1.xml><?xml version="1.0" encoding="utf-8"?>
<a:theme xmlns:a="http://schemas.openxmlformats.org/drawingml/2006/main" name="RPMA1.pp">
  <a:themeElements>
    <a:clrScheme name="RPMA1.pp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RPMA1.pp">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RPMA1.pp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RPMA1.pp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RPMA1.pp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RPMA1.pp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RPMA1.pp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RPMA1.pp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RPMA1.pp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1702</TotalTime>
  <Words>385</Words>
  <Application>Microsoft Macintosh PowerPoint</Application>
  <PresentationFormat>On-screen Show (4:3)</PresentationFormat>
  <Paragraphs>34</Paragraphs>
  <Slides>3</Slides>
  <Notes>3</Notes>
  <HiddenSlides>0</HiddenSlides>
  <MMClips>0</MMClips>
  <ScaleCrop>false</ScaleCrop>
  <HeadingPairs>
    <vt:vector size="4" baseType="variant">
      <vt:variant>
        <vt:lpstr>Design Template</vt:lpstr>
      </vt:variant>
      <vt:variant>
        <vt:i4>1</vt:i4>
      </vt:variant>
      <vt:variant>
        <vt:lpstr>Slide Titles</vt:lpstr>
      </vt:variant>
      <vt:variant>
        <vt:i4>3</vt:i4>
      </vt:variant>
    </vt:vector>
  </HeadingPairs>
  <TitlesOfParts>
    <vt:vector size="4" baseType="lpstr">
      <vt:lpstr>RPMA1.pp</vt:lpstr>
      <vt:lpstr>Slide 1</vt:lpstr>
      <vt:lpstr>Slide 2</vt:lpstr>
      <vt:lpstr>Slide 3</vt:lpstr>
    </vt:vector>
  </TitlesOfParts>
  <Company>HP</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Kay Twitchell</dc:creator>
  <cp:lastModifiedBy>Lenny Pfister</cp:lastModifiedBy>
  <cp:revision>14</cp:revision>
  <dcterms:created xsi:type="dcterms:W3CDTF">2015-02-12T00:20:04Z</dcterms:created>
  <dcterms:modified xsi:type="dcterms:W3CDTF">2015-02-12T20:43:53Z</dcterms:modified>
</cp:coreProperties>
</file>