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9" r:id="rId2"/>
    <p:sldId id="379" r:id="rId3"/>
    <p:sldId id="380" r:id="rId4"/>
    <p:sldId id="331" r:id="rId5"/>
    <p:sldId id="340" r:id="rId6"/>
    <p:sldId id="381" r:id="rId7"/>
    <p:sldId id="352" r:id="rId8"/>
    <p:sldId id="371" r:id="rId9"/>
    <p:sldId id="339" r:id="rId10"/>
    <p:sldId id="382" r:id="rId11"/>
    <p:sldId id="370" r:id="rId12"/>
    <p:sldId id="383" r:id="rId13"/>
    <p:sldId id="369" r:id="rId14"/>
    <p:sldId id="367" r:id="rId15"/>
    <p:sldId id="388" r:id="rId16"/>
    <p:sldId id="389" r:id="rId17"/>
    <p:sldId id="390" r:id="rId18"/>
    <p:sldId id="391" r:id="rId19"/>
    <p:sldId id="392" r:id="rId20"/>
    <p:sldId id="384" r:id="rId21"/>
    <p:sldId id="385" r:id="rId22"/>
    <p:sldId id="386" r:id="rId23"/>
    <p:sldId id="387" r:id="rId24"/>
    <p:sldId id="377" r:id="rId25"/>
    <p:sldId id="393" r:id="rId26"/>
    <p:sldId id="373" r:id="rId27"/>
    <p:sldId id="365" r:id="rId28"/>
    <p:sldId id="357" r:id="rId29"/>
    <p:sldId id="375" r:id="rId30"/>
    <p:sldId id="366" r:id="rId31"/>
    <p:sldId id="374" r:id="rId32"/>
    <p:sldId id="372" r:id="rId33"/>
    <p:sldId id="333" r:id="rId34"/>
    <p:sldId id="394" r:id="rId35"/>
    <p:sldId id="395" r:id="rId36"/>
    <p:sldId id="396" r:id="rId37"/>
    <p:sldId id="397" r:id="rId38"/>
    <p:sldId id="398" r:id="rId39"/>
    <p:sldId id="376" r:id="rId40"/>
    <p:sldId id="359" r:id="rId41"/>
    <p:sldId id="31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8" autoAdjust="0"/>
    <p:restoredTop sz="94700" autoAdjust="0"/>
  </p:normalViewPr>
  <p:slideViewPr>
    <p:cSldViewPr snapToGrid="0" snapToObjects="1">
      <p:cViewPr>
        <p:scale>
          <a:sx n="100" d="100"/>
          <a:sy n="100" d="100"/>
        </p:scale>
        <p:origin x="-120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4B686-7DB7-084E-9CF4-8FB2E2113B03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F566F-E678-BE46-8AAF-AAEDDCC43B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2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Surface cold front triggering convection ahead of it from</a:t>
            </a:r>
            <a:r>
              <a:rPr lang="en-US" baseline="0" dirty="0" smtClean="0"/>
              <a:t> central TX to northern GA.  Generally southerly anti-cyclonic </a:t>
            </a:r>
            <a:r>
              <a:rPr lang="en-US" baseline="0" dirty="0" err="1" smtClean="0"/>
              <a:t>sfc</a:t>
            </a:r>
            <a:r>
              <a:rPr lang="en-US" baseline="0" dirty="0" smtClean="0"/>
              <a:t> flow over the Gulf.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0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Upper high is anchored</a:t>
            </a:r>
            <a:r>
              <a:rPr lang="en-US" baseline="0" dirty="0" smtClean="0"/>
              <a:t> over Colorado. Trough across the E US. 200 </a:t>
            </a:r>
            <a:r>
              <a:rPr lang="en-US" baseline="0" dirty="0" err="1" smtClean="0"/>
              <a:t>mb</a:t>
            </a:r>
            <a:r>
              <a:rPr lang="en-US" baseline="0" dirty="0" smtClean="0"/>
              <a:t> flow is weak and divergent over the Gulf. No strong convection.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 mid-level drying in central plains. Note convection develops in the dry air (due to </a:t>
            </a:r>
            <a:r>
              <a:rPr lang="en-US" dirty="0" err="1" smtClean="0"/>
              <a:t>sfc</a:t>
            </a:r>
            <a:r>
              <a:rPr lang="en-US" dirty="0" smtClean="0"/>
              <a:t> moisture). Deformation zone pushes south</a:t>
            </a:r>
            <a:r>
              <a:rPr lang="en-US" baseline="0" dirty="0" smtClean="0"/>
              <a:t> to near the coast. Cyclonic circulation over the central/southern Gulf.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03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</a:t>
            </a:r>
            <a:r>
              <a:rPr lang="en-US" dirty="0" err="1" smtClean="0"/>
              <a:t>sfc</a:t>
            </a:r>
            <a:r>
              <a:rPr lang="en-US" dirty="0" smtClean="0"/>
              <a:t> front</a:t>
            </a:r>
            <a:r>
              <a:rPr lang="en-US" baseline="0" dirty="0" smtClean="0"/>
              <a:t> is expected to move slowly across the SE approaching the Gulf coast Wednesday morning.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7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7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Friday max temps.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68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Friday max temps.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68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Friday </a:t>
            </a:r>
            <a:r>
              <a:rPr lang="en-US" smtClean="0"/>
              <a:t>max temps.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6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gif"/><Relationship Id="rId3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Relationship Id="rId3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gif"/><Relationship Id="rId3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Relationship Id="rId3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4700" y="533400"/>
            <a:ext cx="7607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Weather discussion </a:t>
            </a:r>
            <a:endParaRPr lang="en-US" dirty="0"/>
          </a:p>
          <a:p>
            <a:pPr algn="ctr"/>
            <a:r>
              <a:rPr lang="en-US" dirty="0" smtClean="0"/>
              <a:t>3 September </a:t>
            </a:r>
            <a:r>
              <a:rPr lang="en-US" dirty="0" smtClean="0"/>
              <a:t>2013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Jim </a:t>
            </a:r>
            <a:r>
              <a:rPr lang="en-US" dirty="0" err="1" smtClean="0"/>
              <a:t>Bresch</a:t>
            </a:r>
            <a:r>
              <a:rPr lang="en-US" dirty="0" smtClean="0"/>
              <a:t> NCAR/MMM</a:t>
            </a:r>
          </a:p>
          <a:p>
            <a:pPr algn="ctr"/>
            <a:r>
              <a:rPr lang="en-US" dirty="0" smtClean="0"/>
              <a:t>and the SEAC4RS Met team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4700" y="2517676"/>
            <a:ext cx="764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Overview: </a:t>
            </a:r>
            <a:r>
              <a:rPr lang="en-US" dirty="0" smtClean="0"/>
              <a:t>The large-scale weather pattern remains stable over most of the U.S. with weak forcing and flow over the southern states.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27100" y="3598902"/>
            <a:ext cx="201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issues are: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9800" y="4187735"/>
            <a:ext cx="767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Existence, timing, and location of Gulf convection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Convective prospects over the SEUS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Weather at Ellington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Friday outlook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5000" y="5440402"/>
            <a:ext cx="787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winds (left panel) are easterly </a:t>
            </a:r>
            <a:r>
              <a:rPr lang="en-US" dirty="0" smtClean="0"/>
              <a:t>at about 15 </a:t>
            </a:r>
            <a:r>
              <a:rPr lang="en-US" dirty="0" err="1" smtClean="0"/>
              <a:t>kts</a:t>
            </a:r>
            <a:r>
              <a:rPr lang="en-US" dirty="0" smtClean="0"/>
              <a:t> in the northern Gulf. At 300 </a:t>
            </a:r>
            <a:r>
              <a:rPr lang="en-US" dirty="0" err="1" smtClean="0"/>
              <a:t>mb</a:t>
            </a:r>
            <a:r>
              <a:rPr lang="en-US" dirty="0" smtClean="0"/>
              <a:t> winds are easterly north of a weak cyclone NW of Yucatan.</a:t>
            </a:r>
            <a:endParaRPr lang="en-US" dirty="0"/>
          </a:p>
        </p:txBody>
      </p:sp>
      <p:pic>
        <p:nvPicPr>
          <p:cNvPr id="2" name="Picture 1" descr="wsp.hr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3" name="Picture 2" descr="300pv.hr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5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9400" y="5438001"/>
            <a:ext cx="825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 c</a:t>
            </a:r>
            <a:r>
              <a:rPr lang="en-US" dirty="0" smtClean="0"/>
              <a:t>onvection decays during the afternoon, but exists along TX coast from EFD eastward.  Cirrus is associated with the convective areas over the Gulf.</a:t>
            </a:r>
            <a:endParaRPr lang="en-US" dirty="0"/>
          </a:p>
        </p:txBody>
      </p:sp>
      <p:pic>
        <p:nvPicPr>
          <p:cNvPr id="4" name="Picture 3" descr="rtnd.hr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5" name="Picture 4" descr="hclc.hr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7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d02_925_tpsf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7439" cy="3395579"/>
          </a:xfrm>
          <a:prstGeom prst="rect">
            <a:avLst/>
          </a:prstGeom>
        </p:spPr>
      </p:pic>
      <p:pic>
        <p:nvPicPr>
          <p:cNvPr id="3" name="Picture 2" descr="15_d02_925_tpsf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39" y="0"/>
            <a:ext cx="4527439" cy="3395579"/>
          </a:xfrm>
          <a:prstGeom prst="rect">
            <a:avLst/>
          </a:prstGeom>
        </p:spPr>
      </p:pic>
      <p:pic>
        <p:nvPicPr>
          <p:cNvPr id="4" name="Picture 3" descr="16_d02_925_tps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579"/>
            <a:ext cx="4527439" cy="3395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1473" y="4525025"/>
            <a:ext cx="3502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EC </a:t>
            </a:r>
            <a:r>
              <a:rPr lang="en-US" sz="3200" b="1" dirty="0" err="1" smtClean="0"/>
              <a:t>Precip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1158" y="360947"/>
            <a:ext cx="1751263" cy="37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 AM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24926" y="360947"/>
            <a:ext cx="1751263" cy="37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 PM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1158" y="3815347"/>
            <a:ext cx="1751263" cy="37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 PM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2629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400" y="5702300"/>
            <a:ext cx="18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convective</a:t>
            </a:r>
          </a:p>
          <a:p>
            <a:r>
              <a:rPr lang="en-US" dirty="0" smtClean="0"/>
              <a:t>Red: grid-resolved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1300" y="5438001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WRF-GFS shows convection in the central/southern Gulf  and develops a band of convection from off Galveston to south of Lake Charles.</a:t>
            </a:r>
            <a:endParaRPr lang="en-US" dirty="0"/>
          </a:p>
        </p:txBody>
      </p:sp>
      <p:pic>
        <p:nvPicPr>
          <p:cNvPr id="4" name="Picture 3" descr="grid.hr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5" name="Picture 4" descr="grid.hr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2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400" y="5702300"/>
            <a:ext cx="18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convective</a:t>
            </a:r>
          </a:p>
          <a:p>
            <a:r>
              <a:rPr lang="en-US" dirty="0" smtClean="0"/>
              <a:t>Red: grid-resolved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1300" y="5438001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afternoon WRF-GFS shows the convective band in the northern Gulf dissipating while the central Gulf convection weakens, but persists. Little to none is </a:t>
            </a:r>
            <a:r>
              <a:rPr lang="en-US" dirty="0" err="1" smtClean="0"/>
              <a:t>progged</a:t>
            </a:r>
            <a:r>
              <a:rPr lang="en-US" dirty="0" smtClean="0"/>
              <a:t> near EFD.</a:t>
            </a:r>
            <a:endParaRPr lang="en-US" dirty="0"/>
          </a:p>
        </p:txBody>
      </p:sp>
      <p:pic>
        <p:nvPicPr>
          <p:cNvPr id="2" name="Picture 1" descr="grid.hr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3" name="Picture 2" descr="grid.hr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6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rw-nmm_eus_024_sim_rada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3929" cy="3662947"/>
          </a:xfrm>
          <a:prstGeom prst="rect">
            <a:avLst/>
          </a:prstGeom>
        </p:spPr>
      </p:pic>
      <p:pic>
        <p:nvPicPr>
          <p:cNvPr id="5" name="Picture 4" descr="hrw-arw_eus_024_sim_rada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71" y="3195053"/>
            <a:ext cx="4883929" cy="3662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1" y="3478281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ARW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5980" y="288575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NMM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86949" y="1181127"/>
            <a:ext cx="359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 AM CDT Wednesday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495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3929" cy="3662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71" y="3195053"/>
            <a:ext cx="4883929" cy="3662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1" y="3478281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ARW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5980" y="288575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NMM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86949" y="1181127"/>
            <a:ext cx="359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 PM CDT Wednesday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7477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3929" cy="3662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71" y="3195053"/>
            <a:ext cx="4883929" cy="3662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1" y="3478281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ARW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5980" y="288575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NMM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86949" y="1181127"/>
            <a:ext cx="359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 PM CDT Wednesday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7477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wnatl_036_precip_p03_00zini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7439" cy="3395579"/>
          </a:xfrm>
          <a:prstGeom prst="rect">
            <a:avLst/>
          </a:prstGeom>
        </p:spPr>
      </p:pic>
      <p:pic>
        <p:nvPicPr>
          <p:cNvPr id="3" name="Picture 2" descr="gfs_wnatl_030_precip_p03_6zin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39" y="0"/>
            <a:ext cx="4527439" cy="3395579"/>
          </a:xfrm>
          <a:prstGeom prst="rect">
            <a:avLst/>
          </a:prstGeom>
        </p:spPr>
      </p:pic>
      <p:pic>
        <p:nvPicPr>
          <p:cNvPr id="4" name="Picture 3" descr="gfs_wnatl_024_precip_p03_12zini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579"/>
            <a:ext cx="4527439" cy="3395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0" y="4077368"/>
            <a:ext cx="3743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Takeoff-7 AM CDT</a:t>
            </a:r>
          </a:p>
          <a:p>
            <a:r>
              <a:rPr lang="en-US" sz="3200" b="1" dirty="0" smtClean="0"/>
              <a:t>GFS 3 h </a:t>
            </a:r>
            <a:r>
              <a:rPr lang="en-US" sz="3200" b="1" dirty="0" err="1" smtClean="0"/>
              <a:t>Precip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0736" y="216387"/>
            <a:ext cx="200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00z Initialization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31347" y="184121"/>
            <a:ext cx="200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06z Initialization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0736" y="3708036"/>
            <a:ext cx="200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12z Initialization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345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7438" cy="339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39" y="0"/>
            <a:ext cx="4527438" cy="339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579"/>
            <a:ext cx="4527438" cy="3395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0" y="4077368"/>
            <a:ext cx="3743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Landing-4 PM CDT</a:t>
            </a:r>
          </a:p>
          <a:p>
            <a:r>
              <a:rPr lang="en-US" sz="3200" b="1" dirty="0" smtClean="0"/>
              <a:t>GFS 3 h </a:t>
            </a:r>
            <a:r>
              <a:rPr lang="en-US" sz="3200" b="1" dirty="0" err="1" smtClean="0"/>
              <a:t>Precip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0736" y="216387"/>
            <a:ext cx="200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00z Initialization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31347" y="184121"/>
            <a:ext cx="200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06z Initialization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0736" y="3708036"/>
            <a:ext cx="200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12z Initialization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855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ussfcwb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9400" y="5298301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NAM is fairly aggressive with convection in the central Gulf. It has a band of rain north of Houston, but none along the coast.</a:t>
            </a:r>
            <a:endParaRPr lang="en-US" dirty="0"/>
          </a:p>
        </p:txBody>
      </p:sp>
      <p:pic>
        <p:nvPicPr>
          <p:cNvPr id="4" name="Picture 3" descr="eta24hr_sfc_prc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5" name="Picture 4" descr="eta30hr_sfc_prc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0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5400" y="1104900"/>
            <a:ext cx="345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 what does it all mean?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178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5400" y="1104900"/>
            <a:ext cx="345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 what does it all mean?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20700" y="2032000"/>
            <a:ext cx="779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numerical models have difficulty predicting weakly-forced convection in a region of conditional instability and few observations. </a:t>
            </a:r>
          </a:p>
          <a:p>
            <a:endParaRPr lang="en-US" sz="2400" dirty="0"/>
          </a:p>
          <a:p>
            <a:r>
              <a:rPr lang="en-US" sz="2400" dirty="0" smtClean="0"/>
              <a:t>Proper modeling of this situation would require very high resolution (grid spacing of 1 km or smaller) to produce the outflow boundaries, gravity waves that kick off new convection.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010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5400" y="1104900"/>
            <a:ext cx="345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 what does it all mean?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20700" y="2032000"/>
            <a:ext cx="779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numerical models have difficulty predicting weakly-forced convection in a region of conditional instability and few observations. </a:t>
            </a:r>
          </a:p>
          <a:p>
            <a:endParaRPr lang="en-US" sz="2400" dirty="0"/>
          </a:p>
          <a:p>
            <a:r>
              <a:rPr lang="en-US" sz="2400" dirty="0" smtClean="0"/>
              <a:t>Proper modeling of this situation would require very high resolution (grid spacing of 1 km or smaller) to produce the outflow boundaries, gravity waves that kick off new convection.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73100" y="53721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 consensus indicates high probability of convection in the central Gulf.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003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184400" y="2529364"/>
            <a:ext cx="476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Friday Outlook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533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184400" y="2529364"/>
            <a:ext cx="476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NAM (the other NAM) prospects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546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84663" y="1397000"/>
            <a:ext cx="21013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anticyclone’s extent is peaking today before the trough begins to erode the northern periphery. </a:t>
            </a:r>
            <a:endParaRPr lang="en-US" dirty="0"/>
          </a:p>
        </p:txBody>
      </p:sp>
      <p:pic>
        <p:nvPicPr>
          <p:cNvPr id="4" name="Picture 3" descr="wbpv2.hr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8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98964" y="1397000"/>
            <a:ext cx="1898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Wednesday the  northern edge of the a-c has moved south.</a:t>
            </a:r>
          </a:p>
          <a:p>
            <a:r>
              <a:rPr lang="en-US" dirty="0" smtClean="0"/>
              <a:t>The southern edge of the circulation is overhead EFD.</a:t>
            </a:r>
            <a:endParaRPr lang="en-US" dirty="0"/>
          </a:p>
        </p:txBody>
      </p:sp>
      <p:pic>
        <p:nvPicPr>
          <p:cNvPr id="5" name="Picture 4" descr="wbpv2.hr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1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21163" y="1397000"/>
            <a:ext cx="21648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Friday, the anticyclone continues to decay as troughs attack the western and eastern sides.</a:t>
            </a:r>
            <a:endParaRPr lang="en-US" dirty="0"/>
          </a:p>
        </p:txBody>
      </p:sp>
      <p:pic>
        <p:nvPicPr>
          <p:cNvPr id="7" name="Picture 6" descr="wbpv2.hr9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3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463800" y="2529364"/>
            <a:ext cx="41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SEUS Chemistry prospects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33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5.201309031515.04km.C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5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Y3_MAX_fill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82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7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POP2_fill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82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8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lc.hr9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100" y="1092200"/>
            <a:ext cx="193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 high cloud fraction shows less than 30% coverage over the Mississippi Valley.</a:t>
            </a:r>
          </a:p>
          <a:p>
            <a:r>
              <a:rPr lang="en-US" dirty="0" smtClean="0"/>
              <a:t>High clouds likely over the western Gulf and GA.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5004" y="2438400"/>
            <a:ext cx="3771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MCS prospects:</a:t>
            </a:r>
          </a:p>
          <a:p>
            <a:endParaRPr lang="en-US" sz="3200" dirty="0"/>
          </a:p>
          <a:p>
            <a:r>
              <a:rPr lang="en-US" sz="3200" dirty="0" smtClean="0"/>
              <a:t>Nil south of Nebraska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604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5004" y="2438400"/>
            <a:ext cx="21477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tropics: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621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03 at 7.43.15 AM.png"/>
          <p:cNvPicPr>
            <a:picLocks noChangeAspect="1"/>
          </p:cNvPicPr>
          <p:nvPr/>
        </p:nvPicPr>
        <p:blipFill>
          <a:blip r:embed="rId2"/>
          <a:srcRect r="38750"/>
          <a:stretch>
            <a:fillRect/>
          </a:stretch>
        </p:blipFill>
        <p:spPr>
          <a:xfrm>
            <a:off x="0" y="26054"/>
            <a:ext cx="5600700" cy="6805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3804" y="787400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Initialization of GFS (top) and EC </a:t>
            </a:r>
          </a:p>
          <a:p>
            <a:r>
              <a:rPr lang="en-US" dirty="0" smtClean="0"/>
              <a:t>  (bottom) for 850mb streamlines </a:t>
            </a:r>
          </a:p>
          <a:p>
            <a:r>
              <a:rPr lang="en-US" dirty="0" smtClean="0"/>
              <a:t>  and 850mb </a:t>
            </a:r>
            <a:r>
              <a:rPr lang="en-US" dirty="0" err="1" smtClean="0"/>
              <a:t>vorticity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53804" y="3098800"/>
            <a:ext cx="3294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NHC gives this system a 50% chance of becoming a TC in the next 5 days (recently upgraded).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2222500" y="1987732"/>
            <a:ext cx="3631304" cy="1326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2222500" y="3314704"/>
            <a:ext cx="3631304" cy="1828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53804" y="5143501"/>
            <a:ext cx="3263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NHC also watching a system over</a:t>
            </a:r>
          </a:p>
          <a:p>
            <a:r>
              <a:rPr lang="en-US" dirty="0" smtClean="0"/>
              <a:t>  the Yucatan and off the coast</a:t>
            </a:r>
          </a:p>
          <a:p>
            <a:r>
              <a:rPr lang="en-US" dirty="0" smtClean="0"/>
              <a:t>  of Africa.  Models discard both</a:t>
            </a:r>
          </a:p>
          <a:p>
            <a:r>
              <a:rPr lang="en-US" dirty="0" smtClean="0"/>
              <a:t>  of these systems.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48400" y="304800"/>
            <a:ext cx="205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00Z Tuesday 3 Sept.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0" y="3083871"/>
            <a:ext cx="66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GFS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6396335"/>
            <a:ext cx="499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EC</a:t>
            </a:r>
            <a:endParaRPr lang="en-US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6067" y="6305034"/>
            <a:ext cx="6168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 of interest has significant convection, but is </a:t>
            </a:r>
            <a:r>
              <a:rPr lang="en-US" smtClean="0"/>
              <a:t>quite diffuse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943736" y="4013200"/>
            <a:ext cx="2822064" cy="2291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147"/>
            <a:ext cx="6997842" cy="5862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323" y="248787"/>
            <a:ext cx="890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 of windward islands system suggests that it is likely to be out of range (but not certainly)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3 at 7.49.49 AM.png"/>
          <p:cNvPicPr>
            <a:picLocks noChangeAspect="1"/>
          </p:cNvPicPr>
          <p:nvPr/>
        </p:nvPicPr>
        <p:blipFill>
          <a:blip r:embed="rId2"/>
          <a:srcRect t="-750" r="38611"/>
          <a:stretch>
            <a:fillRect/>
          </a:stretch>
        </p:blipFill>
        <p:spPr>
          <a:xfrm>
            <a:off x="0" y="0"/>
            <a:ext cx="5613400" cy="6807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685800"/>
            <a:ext cx="341632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168 hour forecast (!).  Yucatan</a:t>
            </a:r>
          </a:p>
          <a:p>
            <a:r>
              <a:rPr lang="en-US" dirty="0" smtClean="0"/>
              <a:t>  system is gone, system of current</a:t>
            </a:r>
          </a:p>
          <a:p>
            <a:r>
              <a:rPr lang="en-US" dirty="0" smtClean="0"/>
              <a:t>  interest is a wave (looking quite</a:t>
            </a:r>
          </a:p>
          <a:p>
            <a:r>
              <a:rPr lang="en-US" dirty="0" smtClean="0"/>
              <a:t>  different in the two models).</a:t>
            </a:r>
          </a:p>
          <a:p>
            <a:endParaRPr lang="en-US" dirty="0" smtClean="0"/>
          </a:p>
          <a:p>
            <a:r>
              <a:rPr lang="en-US" dirty="0" smtClean="0"/>
              <a:t>Previous African system is long</a:t>
            </a:r>
          </a:p>
          <a:p>
            <a:r>
              <a:rPr lang="en-US" dirty="0" smtClean="0"/>
              <a:t>  gone, replaced by a new one that</a:t>
            </a:r>
          </a:p>
          <a:p>
            <a:r>
              <a:rPr lang="en-US" dirty="0" smtClean="0"/>
              <a:t>  both models seem to want to</a:t>
            </a:r>
          </a:p>
          <a:p>
            <a:r>
              <a:rPr lang="en-US" dirty="0" smtClean="0"/>
              <a:t>  develop into a TC.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1892300" y="1422400"/>
            <a:ext cx="3721100" cy="1867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 flipV="1">
            <a:off x="1524000" y="1609130"/>
            <a:ext cx="4089400" cy="31787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254000"/>
            <a:ext cx="153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Monday, 7 PM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75904" y="6288732"/>
            <a:ext cx="499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EC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813300" y="3052990"/>
            <a:ext cx="66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GFS</a:t>
            </a:r>
            <a:endParaRPr lang="en-US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2004" y="2438400"/>
            <a:ext cx="3095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Ellington forecast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757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v2_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5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0700" y="5438001"/>
            <a:ext cx="808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3-km WRF shows some </a:t>
            </a:r>
            <a:r>
              <a:rPr lang="en-US" dirty="0" err="1" smtClean="0"/>
              <a:t>precip</a:t>
            </a:r>
            <a:r>
              <a:rPr lang="en-US" dirty="0" smtClean="0"/>
              <a:t> developing near EFD before 4 PM Wednesday, but not lasting long</a:t>
            </a:r>
            <a:endParaRPr lang="en-US" dirty="0"/>
          </a:p>
        </p:txBody>
      </p:sp>
      <p:pic>
        <p:nvPicPr>
          <p:cNvPr id="2" name="Picture 1" descr="rtnd.hr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3" name="Picture 2" descr="rtnd.hr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4700" y="533400"/>
            <a:ext cx="7607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89000" y="1892300"/>
            <a:ext cx="749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stable large-scale pattern over the CONUS begins to decay later this weak.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Anti-cyclone </a:t>
            </a:r>
            <a:r>
              <a:rPr lang="en-US" sz="2000" dirty="0" smtClean="0"/>
              <a:t>remains over Colorado, but weakens by Friday.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Gulf convection is likely with highest prospects along 89-90 W.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Surface front will act as focus for convection over SEUS.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Some concern for showers in the EFD area for takeoff and landing – say 20%.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958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9700" y="774700"/>
            <a:ext cx="254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High-Resolution Rapid Refresh (3-km WRF-ARW).</a:t>
            </a:r>
          </a:p>
          <a:p>
            <a:endParaRPr lang="en-US" dirty="0"/>
          </a:p>
          <a:p>
            <a:r>
              <a:rPr lang="en-US" dirty="0" smtClean="0"/>
              <a:t>Rain developing near Galveston Bay after just about now.</a:t>
            </a:r>
            <a:endParaRPr lang="en-US" dirty="0"/>
          </a:p>
        </p:txBody>
      </p:sp>
      <p:pic>
        <p:nvPicPr>
          <p:cNvPr id="9" name="Picture 8" descr="3hap_t5sfc_f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272" y="0"/>
            <a:ext cx="6369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9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184400" y="2529364"/>
            <a:ext cx="476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Wednesday forecast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115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fwbgu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4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.hr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000" y="1155700"/>
            <a:ext cx="205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18z Wednesday the 500 </a:t>
            </a:r>
            <a:r>
              <a:rPr lang="en-US" dirty="0" err="1" smtClean="0"/>
              <a:t>mb</a:t>
            </a:r>
            <a:r>
              <a:rPr lang="en-US" dirty="0" smtClean="0"/>
              <a:t> high is anchored over Colorado with easterly flow over the western Gulf.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7000" y="5270500"/>
            <a:ext cx="229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Red: 24-h height rises</a:t>
            </a:r>
          </a:p>
          <a:p>
            <a:r>
              <a:rPr lang="en-US" dirty="0" smtClean="0"/>
              <a:t>Green: 24-h height falls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5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5000" y="5440402"/>
            <a:ext cx="787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GFS has a band of rain along the TX coast early Wednesday, decaying slightly during the late morning while central Gulf convection intensifies.</a:t>
            </a:r>
            <a:endParaRPr lang="en-US" dirty="0"/>
          </a:p>
        </p:txBody>
      </p:sp>
      <p:pic>
        <p:nvPicPr>
          <p:cNvPr id="12" name="Picture 11" descr="rtnd.hr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13" name="Picture 12" descr="rtnd.hr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2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48999</TotalTime>
  <Words>1004</Words>
  <Application>Microsoft Macintosh PowerPoint</Application>
  <PresentationFormat>On-screen Show (4:3)</PresentationFormat>
  <Paragraphs>128</Paragraphs>
  <Slides>41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Bresch</dc:creator>
  <cp:lastModifiedBy>Jim Bresch</cp:lastModifiedBy>
  <cp:revision>112</cp:revision>
  <dcterms:created xsi:type="dcterms:W3CDTF">2012-04-24T04:50:49Z</dcterms:created>
  <dcterms:modified xsi:type="dcterms:W3CDTF">2013-09-03T18:43:57Z</dcterms:modified>
</cp:coreProperties>
</file>