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9" r:id="rId2"/>
    <p:sldId id="301" r:id="rId3"/>
    <p:sldId id="327" r:id="rId4"/>
    <p:sldId id="302" r:id="rId5"/>
    <p:sldId id="335" r:id="rId6"/>
    <p:sldId id="339" r:id="rId7"/>
    <p:sldId id="334" r:id="rId8"/>
    <p:sldId id="332" r:id="rId9"/>
    <p:sldId id="326" r:id="rId10"/>
    <p:sldId id="331" r:id="rId11"/>
    <p:sldId id="340" r:id="rId12"/>
    <p:sldId id="330" r:id="rId13"/>
    <p:sldId id="338" r:id="rId14"/>
    <p:sldId id="337" r:id="rId15"/>
    <p:sldId id="31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8" autoAdjust="0"/>
    <p:restoredTop sz="94700" autoAdjust="0"/>
  </p:normalViewPr>
  <p:slideViewPr>
    <p:cSldViewPr snapToGrid="0" snapToObjects="1">
      <p:cViewPr>
        <p:scale>
          <a:sx n="100" d="100"/>
          <a:sy n="100" d="100"/>
        </p:scale>
        <p:origin x="-36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4B686-7DB7-084E-9CF4-8FB2E2113B03}" type="datetimeFigureOut">
              <a:rPr lang="en-US" smtClean="0"/>
              <a:pPr/>
              <a:t>8/15/13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8F566F-E678-BE46-8AAF-AAEDDCC43BB1}" type="slidenum">
              <a:rPr lang="en-US" smtClean="0"/>
              <a:pPr/>
              <a:t>‹#›</a:t>
            </a:fld>
            <a:endParaRPr lang="en-US"/>
          </a:p>
        </p:txBody>
      </p:sp>
    </p:spTree>
    <p:extLst>
      <p:ext uri="{BB962C8B-B14F-4D97-AF65-F5344CB8AC3E}">
        <p14:creationId xmlns:p14="http://schemas.microsoft.com/office/powerpoint/2010/main" val="37174270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DBFC1-F12E-5E41-9BD5-FB2ED3A95C69}" type="datetimeFigureOut">
              <a:rPr lang="en-US" smtClean="0"/>
              <a:pPr/>
              <a:t>8/15/13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E1476-6356-8848-A5C6-BA523D7290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DBFC1-F12E-5E41-9BD5-FB2ED3A95C69}" type="datetimeFigureOut">
              <a:rPr lang="en-US" smtClean="0"/>
              <a:pPr/>
              <a:t>8/15/13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E1476-6356-8848-A5C6-BA523D7290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DBFC1-F12E-5E41-9BD5-FB2ED3A95C69}" type="datetimeFigureOut">
              <a:rPr lang="en-US" smtClean="0"/>
              <a:pPr/>
              <a:t>8/15/13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E1476-6356-8848-A5C6-BA523D7290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DBFC1-F12E-5E41-9BD5-FB2ED3A95C69}" type="datetimeFigureOut">
              <a:rPr lang="en-US" smtClean="0"/>
              <a:pPr/>
              <a:t>8/15/13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E1476-6356-8848-A5C6-BA523D7290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DBFC1-F12E-5E41-9BD5-FB2ED3A95C69}" type="datetimeFigureOut">
              <a:rPr lang="en-US" smtClean="0"/>
              <a:pPr/>
              <a:t>8/15/13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E1476-6356-8848-A5C6-BA523D7290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DBFC1-F12E-5E41-9BD5-FB2ED3A95C69}" type="datetimeFigureOut">
              <a:rPr lang="en-US" smtClean="0"/>
              <a:pPr/>
              <a:t>8/15/13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E1476-6356-8848-A5C6-BA523D7290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DBFC1-F12E-5E41-9BD5-FB2ED3A95C69}" type="datetimeFigureOut">
              <a:rPr lang="en-US" smtClean="0"/>
              <a:pPr/>
              <a:t>8/15/13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E1476-6356-8848-A5C6-BA523D7290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DBFC1-F12E-5E41-9BD5-FB2ED3A95C69}" type="datetimeFigureOut">
              <a:rPr lang="en-US" smtClean="0"/>
              <a:pPr/>
              <a:t>8/15/13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E1476-6356-8848-A5C6-BA523D7290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DBFC1-F12E-5E41-9BD5-FB2ED3A95C69}" type="datetimeFigureOut">
              <a:rPr lang="en-US" smtClean="0"/>
              <a:pPr/>
              <a:t>8/15/13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E1476-6356-8848-A5C6-BA523D7290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DBFC1-F12E-5E41-9BD5-FB2ED3A95C69}" type="datetimeFigureOut">
              <a:rPr lang="en-US" smtClean="0"/>
              <a:pPr/>
              <a:t>8/15/13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E1476-6356-8848-A5C6-BA523D7290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DBFC1-F12E-5E41-9BD5-FB2ED3A95C69}" type="datetimeFigureOut">
              <a:rPr lang="en-US" smtClean="0"/>
              <a:pPr/>
              <a:t>8/15/13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E1476-6356-8848-A5C6-BA523D7290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DBFC1-F12E-5E41-9BD5-FB2ED3A95C69}" type="datetimeFigureOut">
              <a:rPr lang="en-US" smtClean="0"/>
              <a:pPr/>
              <a:t>8/15/13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E1476-6356-8848-A5C6-BA523D7290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4700" y="533400"/>
            <a:ext cx="7607300" cy="1754327"/>
          </a:xfrm>
          <a:prstGeom prst="rect">
            <a:avLst/>
          </a:prstGeom>
          <a:noFill/>
        </p:spPr>
        <p:txBody>
          <a:bodyPr wrap="square" rtlCol="0">
            <a:spAutoFit/>
          </a:bodyPr>
          <a:lstStyle/>
          <a:p>
            <a:pPr algn="ctr"/>
            <a:r>
              <a:rPr lang="en-US" dirty="0" smtClean="0"/>
              <a:t>Weather discussion </a:t>
            </a:r>
            <a:endParaRPr lang="en-US" dirty="0"/>
          </a:p>
          <a:p>
            <a:pPr algn="ctr"/>
            <a:r>
              <a:rPr lang="en-US" dirty="0" smtClean="0"/>
              <a:t>15 </a:t>
            </a:r>
            <a:r>
              <a:rPr lang="en-US" dirty="0" smtClean="0"/>
              <a:t>August 2013</a:t>
            </a:r>
          </a:p>
          <a:p>
            <a:pPr algn="ctr"/>
            <a:endParaRPr lang="en-US" dirty="0" smtClean="0"/>
          </a:p>
          <a:p>
            <a:pPr algn="ctr"/>
            <a:r>
              <a:rPr lang="en-US" dirty="0" smtClean="0"/>
              <a:t>Jim </a:t>
            </a:r>
            <a:r>
              <a:rPr lang="en-US" dirty="0" err="1" smtClean="0"/>
              <a:t>Bresch</a:t>
            </a:r>
            <a:r>
              <a:rPr lang="en-US" dirty="0" smtClean="0"/>
              <a:t> NCAR/MMM</a:t>
            </a:r>
          </a:p>
          <a:p>
            <a:pPr algn="ctr"/>
            <a:r>
              <a:rPr lang="en-US" dirty="0" smtClean="0"/>
              <a:t>and the SEAC4RS Met team</a:t>
            </a:r>
            <a:endParaRPr lang="en-US" dirty="0"/>
          </a:p>
          <a:p>
            <a:endParaRPr lang="en-US" dirty="0"/>
          </a:p>
        </p:txBody>
      </p:sp>
      <p:sp>
        <p:nvSpPr>
          <p:cNvPr id="11" name="TextBox 10"/>
          <p:cNvSpPr txBox="1"/>
          <p:nvPr/>
        </p:nvSpPr>
        <p:spPr>
          <a:xfrm>
            <a:off x="774700" y="2517676"/>
            <a:ext cx="7645400" cy="1477328"/>
          </a:xfrm>
          <a:prstGeom prst="rect">
            <a:avLst/>
          </a:prstGeom>
          <a:noFill/>
        </p:spPr>
        <p:txBody>
          <a:bodyPr wrap="square" rtlCol="0">
            <a:spAutoFit/>
          </a:bodyPr>
          <a:lstStyle/>
          <a:p>
            <a:r>
              <a:rPr lang="en-US" dirty="0" smtClean="0"/>
              <a:t>Overview: Anticyclone over extreme southern Arizona is </a:t>
            </a:r>
            <a:r>
              <a:rPr lang="en-US" dirty="0" err="1" smtClean="0"/>
              <a:t>progged</a:t>
            </a:r>
            <a:r>
              <a:rPr lang="en-US" dirty="0" smtClean="0"/>
              <a:t> to wobble around the desert. Evening convection over MX and AZ detrains over southern AZ, NM, and west TX.</a:t>
            </a:r>
            <a:endParaRPr lang="en-US" dirty="0" smtClean="0"/>
          </a:p>
          <a:p>
            <a:endParaRPr lang="en-US" dirty="0" smtClean="0"/>
          </a:p>
          <a:p>
            <a:endParaRPr lang="en-US" dirty="0" smtClean="0"/>
          </a:p>
        </p:txBody>
      </p:sp>
      <p:sp>
        <p:nvSpPr>
          <p:cNvPr id="3" name="TextBox 2"/>
          <p:cNvSpPr txBox="1"/>
          <p:nvPr/>
        </p:nvSpPr>
        <p:spPr>
          <a:xfrm>
            <a:off x="927100" y="4127500"/>
            <a:ext cx="2015546" cy="369332"/>
          </a:xfrm>
          <a:prstGeom prst="rect">
            <a:avLst/>
          </a:prstGeom>
          <a:noFill/>
        </p:spPr>
        <p:txBody>
          <a:bodyPr wrap="none" rtlCol="0">
            <a:spAutoFit/>
          </a:bodyPr>
          <a:lstStyle/>
          <a:p>
            <a:r>
              <a:rPr lang="en-US" dirty="0" smtClean="0"/>
              <a:t>Forecast issues are:</a:t>
            </a:r>
            <a:endParaRPr lang="en-US" dirty="0"/>
          </a:p>
        </p:txBody>
      </p:sp>
      <p:sp>
        <p:nvSpPr>
          <p:cNvPr id="4" name="TextBox 3"/>
          <p:cNvSpPr txBox="1"/>
          <p:nvPr/>
        </p:nvSpPr>
        <p:spPr>
          <a:xfrm>
            <a:off x="939800" y="4787900"/>
            <a:ext cx="4929555" cy="1477328"/>
          </a:xfrm>
          <a:prstGeom prst="rect">
            <a:avLst/>
          </a:prstGeom>
          <a:noFill/>
        </p:spPr>
        <p:txBody>
          <a:bodyPr wrap="none" rtlCol="0">
            <a:spAutoFit/>
          </a:bodyPr>
          <a:lstStyle/>
          <a:p>
            <a:pPr marL="285750" indent="-285750">
              <a:buFont typeface="Arial"/>
              <a:buChar char="•"/>
            </a:pPr>
            <a:r>
              <a:rPr lang="en-US" dirty="0" smtClean="0"/>
              <a:t>Anti</a:t>
            </a:r>
            <a:r>
              <a:rPr lang="en-US" dirty="0" smtClean="0"/>
              <a:t>-cyclone and U-T flow </a:t>
            </a:r>
            <a:r>
              <a:rPr lang="en-US" dirty="0" smtClean="0"/>
              <a:t>over western U.S.</a:t>
            </a:r>
            <a:endParaRPr lang="en-US" dirty="0" smtClean="0"/>
          </a:p>
          <a:p>
            <a:pPr marL="285750" indent="-285750">
              <a:buFont typeface="Arial"/>
              <a:buChar char="•"/>
            </a:pPr>
            <a:r>
              <a:rPr lang="en-US" dirty="0" smtClean="0"/>
              <a:t>High </a:t>
            </a:r>
            <a:r>
              <a:rPr lang="en-US" dirty="0" smtClean="0"/>
              <a:t>cloudiness over OK</a:t>
            </a:r>
          </a:p>
          <a:p>
            <a:pPr marL="285750" indent="-285750">
              <a:buFont typeface="Arial"/>
              <a:buChar char="•"/>
            </a:pPr>
            <a:r>
              <a:rPr lang="en-US" dirty="0" smtClean="0"/>
              <a:t>Potential for severe convection near flight track</a:t>
            </a:r>
          </a:p>
          <a:p>
            <a:pPr marL="285750" indent="-285750">
              <a:buFont typeface="Arial"/>
              <a:buChar char="•"/>
            </a:pPr>
            <a:r>
              <a:rPr lang="en-US" dirty="0" smtClean="0"/>
              <a:t>Ellington weather</a:t>
            </a:r>
            <a:endParaRPr lang="en-US" dirty="0" smtClean="0"/>
          </a:p>
          <a:p>
            <a:pPr marL="285750" indent="-285750">
              <a:buFont typeface="Arial"/>
              <a:buChar char="•"/>
            </a:pPr>
            <a:r>
              <a:rPr lang="en-US" dirty="0" smtClean="0"/>
              <a:t>Tropical depression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0_300_tpsf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6858000"/>
          </a:xfrm>
          <a:prstGeom prst="rect">
            <a:avLst/>
          </a:prstGeom>
        </p:spPr>
      </p:pic>
      <p:sp>
        <p:nvSpPr>
          <p:cNvPr id="2" name="TextBox 1"/>
          <p:cNvSpPr txBox="1"/>
          <p:nvPr/>
        </p:nvSpPr>
        <p:spPr>
          <a:xfrm>
            <a:off x="7404100" y="1168400"/>
            <a:ext cx="1574800" cy="3693319"/>
          </a:xfrm>
          <a:prstGeom prst="rect">
            <a:avLst/>
          </a:prstGeom>
          <a:noFill/>
        </p:spPr>
        <p:txBody>
          <a:bodyPr wrap="square" rtlCol="0">
            <a:spAutoFit/>
          </a:bodyPr>
          <a:lstStyle/>
          <a:p>
            <a:r>
              <a:rPr lang="en-US" dirty="0" smtClean="0"/>
              <a:t>For Monday, the EC maintains ridge over central U.S. and trough in the east. Monsoon convection over the plateau and rains in the SEUS.</a:t>
            </a:r>
            <a:endParaRPr lang="en-US" dirty="0"/>
          </a:p>
        </p:txBody>
      </p:sp>
    </p:spTree>
    <p:extLst>
      <p:ext uri="{BB962C8B-B14F-4D97-AF65-F5344CB8AC3E}">
        <p14:creationId xmlns:p14="http://schemas.microsoft.com/office/powerpoint/2010/main" val="4123950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45575" t="39579"/>
          <a:stretch>
            <a:fillRect/>
          </a:stretch>
        </p:blipFill>
        <p:spPr>
          <a:xfrm>
            <a:off x="0" y="0"/>
            <a:ext cx="3805066" cy="3520208"/>
          </a:xfrm>
          <a:prstGeom prst="rect">
            <a:avLst/>
          </a:prstGeom>
        </p:spPr>
      </p:pic>
      <p:sp>
        <p:nvSpPr>
          <p:cNvPr id="5" name="TextBox 4"/>
          <p:cNvSpPr txBox="1"/>
          <p:nvPr/>
        </p:nvSpPr>
        <p:spPr>
          <a:xfrm>
            <a:off x="946988" y="3809845"/>
            <a:ext cx="1661295" cy="369332"/>
          </a:xfrm>
          <a:prstGeom prst="rect">
            <a:avLst/>
          </a:prstGeom>
          <a:noFill/>
        </p:spPr>
        <p:txBody>
          <a:bodyPr wrap="none" rtlCol="0">
            <a:spAutoFit/>
          </a:bodyPr>
          <a:lstStyle/>
          <a:p>
            <a:r>
              <a:rPr lang="en-US" dirty="0" smtClean="0"/>
              <a:t>Yesterday, 1 PM</a:t>
            </a:r>
            <a:endParaRPr lang="en-US" dirty="0"/>
          </a:p>
        </p:txBody>
      </p:sp>
      <p:pic>
        <p:nvPicPr>
          <p:cNvPr id="6" name="Picture 5"/>
          <p:cNvPicPr>
            <a:picLocks noChangeAspect="1"/>
          </p:cNvPicPr>
          <p:nvPr/>
        </p:nvPicPr>
        <p:blipFill>
          <a:blip r:embed="rId3"/>
          <a:srcRect l="45453" t="39584"/>
          <a:stretch>
            <a:fillRect/>
          </a:stretch>
        </p:blipFill>
        <p:spPr>
          <a:xfrm>
            <a:off x="5330105" y="0"/>
            <a:ext cx="3813896" cy="3520208"/>
          </a:xfrm>
          <a:prstGeom prst="rect">
            <a:avLst/>
          </a:prstGeom>
        </p:spPr>
      </p:pic>
      <p:sp>
        <p:nvSpPr>
          <p:cNvPr id="8" name="TextBox 7"/>
          <p:cNvSpPr txBox="1"/>
          <p:nvPr/>
        </p:nvSpPr>
        <p:spPr>
          <a:xfrm>
            <a:off x="5882464" y="3943524"/>
            <a:ext cx="1309749" cy="369332"/>
          </a:xfrm>
          <a:prstGeom prst="rect">
            <a:avLst/>
          </a:prstGeom>
          <a:noFill/>
        </p:spPr>
        <p:txBody>
          <a:bodyPr wrap="none" rtlCol="0">
            <a:spAutoFit/>
          </a:bodyPr>
          <a:lstStyle/>
          <a:p>
            <a:r>
              <a:rPr lang="en-US" dirty="0" smtClean="0"/>
              <a:t>Today, noon</a:t>
            </a:r>
            <a:endParaRPr lang="en-US" dirty="0"/>
          </a:p>
        </p:txBody>
      </p:sp>
      <p:sp>
        <p:nvSpPr>
          <p:cNvPr id="9" name="TextBox 8"/>
          <p:cNvSpPr txBox="1"/>
          <p:nvPr/>
        </p:nvSpPr>
        <p:spPr>
          <a:xfrm>
            <a:off x="401077" y="5001814"/>
            <a:ext cx="8488923" cy="923330"/>
          </a:xfrm>
          <a:prstGeom prst="rect">
            <a:avLst/>
          </a:prstGeom>
          <a:noFill/>
        </p:spPr>
        <p:txBody>
          <a:bodyPr wrap="square" rtlCol="0">
            <a:spAutoFit/>
          </a:bodyPr>
          <a:lstStyle/>
          <a:p>
            <a:r>
              <a:rPr lang="en-US" dirty="0" smtClean="0"/>
              <a:t>Convection has declined as the system as interacted with the Yucatan peninsula.  </a:t>
            </a:r>
            <a:r>
              <a:rPr lang="en-US" dirty="0" smtClean="0"/>
              <a:t>Disturbance </a:t>
            </a:r>
            <a:r>
              <a:rPr lang="en-US" dirty="0" smtClean="0"/>
              <a:t>forming along shear line in east central Gulf.  Vertical shear will increase as the system </a:t>
            </a:r>
            <a:r>
              <a:rPr lang="en-US" dirty="0" smtClean="0"/>
              <a:t>enters </a:t>
            </a:r>
            <a:r>
              <a:rPr lang="en-US" dirty="0" smtClean="0"/>
              <a:t>the Gulf of Mexico late tomorrow.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l92_2013081512_track_ear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41301"/>
            <a:ext cx="6400800" cy="6037031"/>
          </a:xfrm>
          <a:prstGeom prst="rect">
            <a:avLst/>
          </a:prstGeom>
        </p:spPr>
      </p:pic>
      <p:sp>
        <p:nvSpPr>
          <p:cNvPr id="8" name="TextBox 7"/>
          <p:cNvSpPr txBox="1"/>
          <p:nvPr/>
        </p:nvSpPr>
        <p:spPr>
          <a:xfrm>
            <a:off x="381000" y="1778000"/>
            <a:ext cx="2971800" cy="1200329"/>
          </a:xfrm>
          <a:prstGeom prst="rect">
            <a:avLst/>
          </a:prstGeom>
          <a:noFill/>
        </p:spPr>
        <p:txBody>
          <a:bodyPr wrap="square" rtlCol="0">
            <a:spAutoFit/>
          </a:bodyPr>
          <a:lstStyle/>
          <a:p>
            <a:r>
              <a:rPr lang="en-US" dirty="0" smtClean="0"/>
              <a:t>Majority of tracks head into Mexico before Monday. One makes a bee-line to Ellington. Large spread.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l92_2013081506_track_la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275972"/>
            <a:ext cx="6400800" cy="6125918"/>
          </a:xfrm>
          <a:prstGeom prst="rect">
            <a:avLst/>
          </a:prstGeom>
        </p:spPr>
      </p:pic>
    </p:spTree>
    <p:extLst>
      <p:ext uri="{BB962C8B-B14F-4D97-AF65-F5344CB8AC3E}">
        <p14:creationId xmlns:p14="http://schemas.microsoft.com/office/powerpoint/2010/main" val="28912003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l92_2013081512_intensity_ear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52399"/>
            <a:ext cx="8229600" cy="6887434"/>
          </a:xfrm>
          <a:prstGeom prst="rect">
            <a:avLst/>
          </a:prstGeom>
        </p:spPr>
      </p:pic>
    </p:spTree>
    <p:extLst>
      <p:ext uri="{BB962C8B-B14F-4D97-AF65-F5344CB8AC3E}">
        <p14:creationId xmlns:p14="http://schemas.microsoft.com/office/powerpoint/2010/main" val="26433734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4700" y="533400"/>
            <a:ext cx="7607300" cy="584776"/>
          </a:xfrm>
          <a:prstGeom prst="rect">
            <a:avLst/>
          </a:prstGeom>
          <a:noFill/>
        </p:spPr>
        <p:txBody>
          <a:bodyPr wrap="square" rtlCol="0">
            <a:spAutoFit/>
          </a:bodyPr>
          <a:lstStyle/>
          <a:p>
            <a:pPr algn="ctr"/>
            <a:r>
              <a:rPr lang="en-US" sz="3200" dirty="0" smtClean="0"/>
              <a:t>Summary</a:t>
            </a:r>
            <a:endParaRPr lang="en-US" sz="3200" dirty="0"/>
          </a:p>
        </p:txBody>
      </p:sp>
      <p:sp>
        <p:nvSpPr>
          <p:cNvPr id="3" name="TextBox 2"/>
          <p:cNvSpPr txBox="1"/>
          <p:nvPr/>
        </p:nvSpPr>
        <p:spPr>
          <a:xfrm>
            <a:off x="889000" y="1892300"/>
            <a:ext cx="7493000" cy="3170099"/>
          </a:xfrm>
          <a:prstGeom prst="rect">
            <a:avLst/>
          </a:prstGeom>
          <a:noFill/>
        </p:spPr>
        <p:txBody>
          <a:bodyPr wrap="square" rtlCol="0">
            <a:spAutoFit/>
          </a:bodyPr>
          <a:lstStyle/>
          <a:p>
            <a:pPr marL="285750" indent="-285750">
              <a:buFont typeface="Arial"/>
              <a:buChar char="•"/>
            </a:pPr>
            <a:r>
              <a:rPr lang="en-US" sz="2000" dirty="0" smtClean="0"/>
              <a:t>Anticyclone remains over desert SW / northern Mexico.</a:t>
            </a:r>
            <a:endParaRPr lang="en-US" sz="2000" dirty="0" smtClean="0"/>
          </a:p>
          <a:p>
            <a:pPr marL="285750" indent="-285750">
              <a:buFont typeface="Arial"/>
              <a:buChar char="•"/>
            </a:pPr>
            <a:endParaRPr lang="en-US" sz="2000" dirty="0" smtClean="0"/>
          </a:p>
          <a:p>
            <a:pPr marL="285750" indent="-285750">
              <a:buFont typeface="Arial"/>
              <a:buChar char="•"/>
            </a:pPr>
            <a:r>
              <a:rPr lang="en-US" sz="2000" dirty="0" smtClean="0"/>
              <a:t>Convective outflow expected over extreme southern AZ/NM</a:t>
            </a:r>
            <a:endParaRPr lang="en-US" sz="2000" dirty="0" smtClean="0"/>
          </a:p>
          <a:p>
            <a:pPr marL="285750" indent="-285750">
              <a:buFont typeface="Arial"/>
              <a:buChar char="•"/>
            </a:pPr>
            <a:endParaRPr lang="en-US" sz="2000" dirty="0" smtClean="0"/>
          </a:p>
          <a:p>
            <a:pPr marL="285750" indent="-285750">
              <a:buFont typeface="Arial"/>
              <a:buChar char="•"/>
            </a:pPr>
            <a:r>
              <a:rPr lang="en-US" sz="2000" dirty="0" smtClean="0"/>
              <a:t>Tropical </a:t>
            </a:r>
            <a:r>
              <a:rPr lang="en-US" sz="2000" dirty="0" smtClean="0"/>
              <a:t>system </a:t>
            </a:r>
            <a:r>
              <a:rPr lang="en-US" sz="2000" dirty="0" smtClean="0"/>
              <a:t>in </a:t>
            </a:r>
            <a:r>
              <a:rPr lang="en-US" sz="2000" dirty="0" smtClean="0"/>
              <a:t>the Gulf </a:t>
            </a:r>
            <a:r>
              <a:rPr lang="en-US" sz="2000" dirty="0" smtClean="0"/>
              <a:t>is not developed by the global models.</a:t>
            </a:r>
            <a:endParaRPr lang="en-US" sz="2000" dirty="0" smtClean="0"/>
          </a:p>
          <a:p>
            <a:pPr marL="285750" indent="-285750">
              <a:buFont typeface="Arial"/>
              <a:buChar char="•"/>
            </a:pPr>
            <a:endParaRPr lang="en-US" sz="2000" dirty="0" smtClean="0"/>
          </a:p>
          <a:p>
            <a:pPr marL="285750" indent="-285750">
              <a:buFont typeface="Arial"/>
              <a:buChar char="•"/>
            </a:pPr>
            <a:r>
              <a:rPr lang="en-US" sz="2000" dirty="0" smtClean="0"/>
              <a:t>Cold front has moved offshore and should be south of EFD for takeoff tomorrow. Showers continue north of the front, but should be south of EFD at takeoff time. Scattered afternoon thunderstorms for arrival.</a:t>
            </a:r>
            <a:endParaRPr lang="en-US" sz="2000" dirty="0"/>
          </a:p>
        </p:txBody>
      </p:sp>
    </p:spTree>
    <p:extLst>
      <p:ext uri="{BB962C8B-B14F-4D97-AF65-F5344CB8AC3E}">
        <p14:creationId xmlns:p14="http://schemas.microsoft.com/office/powerpoint/2010/main" val="8295818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15.201308150415.04km.C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229600" cy="6858000"/>
          </a:xfrm>
          <a:prstGeom prst="rect">
            <a:avLst/>
          </a:prstGeom>
        </p:spPr>
      </p:pic>
    </p:spTree>
    <p:extLst>
      <p:ext uri="{BB962C8B-B14F-4D97-AF65-F5344CB8AC3E}">
        <p14:creationId xmlns:p14="http://schemas.microsoft.com/office/powerpoint/2010/main" val="29467505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15.201308151215.04km.C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229600" cy="6858000"/>
          </a:xfrm>
          <a:prstGeom prst="rect">
            <a:avLst/>
          </a:prstGeom>
        </p:spPr>
      </p:pic>
    </p:spTree>
    <p:extLst>
      <p:ext uri="{BB962C8B-B14F-4D97-AF65-F5344CB8AC3E}">
        <p14:creationId xmlns:p14="http://schemas.microsoft.com/office/powerpoint/2010/main" val="30195639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p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95325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0" y="774700"/>
            <a:ext cx="1917700" cy="4247317"/>
          </a:xfrm>
          <a:prstGeom prst="rect">
            <a:avLst/>
          </a:prstGeom>
          <a:noFill/>
        </p:spPr>
        <p:txBody>
          <a:bodyPr wrap="square" rtlCol="0">
            <a:spAutoFit/>
          </a:bodyPr>
          <a:lstStyle/>
          <a:p>
            <a:r>
              <a:rPr lang="en-US" dirty="0" smtClean="0"/>
              <a:t>500 </a:t>
            </a:r>
            <a:r>
              <a:rPr lang="en-US" dirty="0" err="1" smtClean="0"/>
              <a:t>hPa</a:t>
            </a:r>
            <a:r>
              <a:rPr lang="en-US" dirty="0" smtClean="0"/>
              <a:t> anticyclone </a:t>
            </a:r>
            <a:r>
              <a:rPr lang="en-US" dirty="0"/>
              <a:t>over AZ with a sharp trough off the west coast and a short wave moving south across the Great Plains.</a:t>
            </a:r>
          </a:p>
          <a:p>
            <a:endParaRPr lang="en-US" dirty="0"/>
          </a:p>
          <a:p>
            <a:r>
              <a:rPr lang="en-US" dirty="0"/>
              <a:t>A closed circulation emerges off the west coast of </a:t>
            </a:r>
            <a:r>
              <a:rPr lang="en-US" dirty="0" smtClean="0"/>
              <a:t>Yucatan.</a:t>
            </a:r>
            <a:endParaRPr lang="en-US" dirty="0"/>
          </a:p>
        </p:txBody>
      </p:sp>
      <p:pic>
        <p:nvPicPr>
          <p:cNvPr id="2" name="Picture 1" descr="500.hr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0"/>
            <a:ext cx="6858000" cy="6858000"/>
          </a:xfrm>
          <a:prstGeom prst="rect">
            <a:avLst/>
          </a:prstGeom>
        </p:spPr>
      </p:pic>
    </p:spTree>
    <p:extLst>
      <p:ext uri="{BB962C8B-B14F-4D97-AF65-F5344CB8AC3E}">
        <p14:creationId xmlns:p14="http://schemas.microsoft.com/office/powerpoint/2010/main" val="12121210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0" y="774700"/>
            <a:ext cx="2032000" cy="3416320"/>
          </a:xfrm>
          <a:prstGeom prst="rect">
            <a:avLst/>
          </a:prstGeom>
          <a:noFill/>
        </p:spPr>
        <p:txBody>
          <a:bodyPr wrap="square" rtlCol="0">
            <a:spAutoFit/>
          </a:bodyPr>
          <a:lstStyle/>
          <a:p>
            <a:r>
              <a:rPr lang="en-US" dirty="0"/>
              <a:t>2</a:t>
            </a:r>
            <a:r>
              <a:rPr lang="en-US" dirty="0" smtClean="0"/>
              <a:t>00 </a:t>
            </a:r>
            <a:r>
              <a:rPr lang="en-US" dirty="0" err="1" smtClean="0"/>
              <a:t>mb</a:t>
            </a:r>
            <a:r>
              <a:rPr lang="en-US" dirty="0" smtClean="0"/>
              <a:t> PV</a:t>
            </a:r>
          </a:p>
          <a:p>
            <a:r>
              <a:rPr lang="en-US" dirty="0" smtClean="0"/>
              <a:t>150 </a:t>
            </a:r>
            <a:r>
              <a:rPr lang="en-US" dirty="0" err="1" smtClean="0"/>
              <a:t>mb</a:t>
            </a:r>
            <a:r>
              <a:rPr lang="en-US" dirty="0" smtClean="0"/>
              <a:t> streamlines</a:t>
            </a:r>
          </a:p>
          <a:p>
            <a:r>
              <a:rPr lang="en-US" dirty="0" smtClean="0"/>
              <a:t> </a:t>
            </a:r>
          </a:p>
          <a:p>
            <a:r>
              <a:rPr lang="en-US" dirty="0" smtClean="0"/>
              <a:t>A-C centered south of Tucson, AZ. Monsoon outflow confined over a very small area mostly over Mexico, but also over southern AZ, NM and west TX.</a:t>
            </a:r>
            <a:endParaRPr lang="en-US" dirty="0"/>
          </a:p>
        </p:txBody>
      </p:sp>
      <p:pic>
        <p:nvPicPr>
          <p:cNvPr id="2" name="Picture 1" descr="acmed00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0"/>
            <a:ext cx="6858000" cy="6858000"/>
          </a:xfrm>
          <a:prstGeom prst="rect">
            <a:avLst/>
          </a:prstGeom>
        </p:spPr>
      </p:pic>
    </p:spTree>
    <p:extLst>
      <p:ext uri="{BB962C8B-B14F-4D97-AF65-F5344CB8AC3E}">
        <p14:creationId xmlns:p14="http://schemas.microsoft.com/office/powerpoint/2010/main" val="28463353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0" y="774700"/>
            <a:ext cx="1917700" cy="1477328"/>
          </a:xfrm>
          <a:prstGeom prst="rect">
            <a:avLst/>
          </a:prstGeom>
          <a:noFill/>
        </p:spPr>
        <p:txBody>
          <a:bodyPr wrap="square" rtlCol="0">
            <a:spAutoFit/>
          </a:bodyPr>
          <a:lstStyle/>
          <a:p>
            <a:r>
              <a:rPr lang="en-US" dirty="0"/>
              <a:t>2</a:t>
            </a:r>
            <a:r>
              <a:rPr lang="en-US" dirty="0" smtClean="0"/>
              <a:t>00 </a:t>
            </a:r>
            <a:r>
              <a:rPr lang="en-US" dirty="0" err="1" smtClean="0"/>
              <a:t>mb</a:t>
            </a:r>
            <a:r>
              <a:rPr lang="en-US" dirty="0" smtClean="0"/>
              <a:t> circulation center over northern MX. Closed circulation is quite confined.</a:t>
            </a:r>
            <a:endParaRPr lang="en-US" dirty="0"/>
          </a:p>
        </p:txBody>
      </p:sp>
      <p:pic>
        <p:nvPicPr>
          <p:cNvPr id="3" name="Picture 2" descr="str20.hr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0"/>
            <a:ext cx="6858000" cy="6858000"/>
          </a:xfrm>
          <a:prstGeom prst="rect">
            <a:avLst/>
          </a:prstGeom>
        </p:spPr>
      </p:pic>
    </p:spTree>
    <p:extLst>
      <p:ext uri="{BB962C8B-B14F-4D97-AF65-F5344CB8AC3E}">
        <p14:creationId xmlns:p14="http://schemas.microsoft.com/office/powerpoint/2010/main" val="32158879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750" y="-133350"/>
            <a:ext cx="9207500" cy="7124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tnd.hr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4572000"/>
          </a:xfrm>
          <a:prstGeom prst="rect">
            <a:avLst/>
          </a:prstGeom>
        </p:spPr>
      </p:pic>
      <p:pic>
        <p:nvPicPr>
          <p:cNvPr id="5" name="Picture 4" descr="rtnd.hr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4572000"/>
          </a:xfrm>
          <a:prstGeom prst="rect">
            <a:avLst/>
          </a:prstGeom>
        </p:spPr>
      </p:pic>
      <p:sp>
        <p:nvSpPr>
          <p:cNvPr id="6" name="TextBox 5"/>
          <p:cNvSpPr txBox="1"/>
          <p:nvPr/>
        </p:nvSpPr>
        <p:spPr>
          <a:xfrm>
            <a:off x="419101" y="4812268"/>
            <a:ext cx="7602478" cy="923330"/>
          </a:xfrm>
          <a:prstGeom prst="rect">
            <a:avLst/>
          </a:prstGeom>
          <a:noFill/>
        </p:spPr>
        <p:txBody>
          <a:bodyPr wrap="square" rtlCol="0">
            <a:spAutoFit/>
          </a:bodyPr>
          <a:lstStyle/>
          <a:p>
            <a:r>
              <a:rPr lang="en-US" dirty="0" smtClean="0"/>
              <a:t>Overnight MCS moves south across KS/OK during day on Friday. NAM predicts clearing by 00z. SPC expects convection to regenerate during Friday afternoon. Possible severe storms over E NM/ W TX.</a:t>
            </a:r>
            <a:endParaRPr lang="en-US" dirty="0"/>
          </a:p>
        </p:txBody>
      </p:sp>
    </p:spTree>
    <p:extLst>
      <p:ext uri="{BB962C8B-B14F-4D97-AF65-F5344CB8AC3E}">
        <p14:creationId xmlns:p14="http://schemas.microsoft.com/office/powerpoint/2010/main" val="35713277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45548</TotalTime>
  <Words>369</Words>
  <Application>Microsoft Macintosh PowerPoint</Application>
  <PresentationFormat>On-screen Show (4:3)</PresentationFormat>
  <Paragraphs>34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Bresch</dc:creator>
  <cp:lastModifiedBy>Jim Bresch</cp:lastModifiedBy>
  <cp:revision>70</cp:revision>
  <dcterms:created xsi:type="dcterms:W3CDTF">2012-04-24T04:50:49Z</dcterms:created>
  <dcterms:modified xsi:type="dcterms:W3CDTF">2013-08-15T18:37:08Z</dcterms:modified>
</cp:coreProperties>
</file>