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5"/>
  </p:notesMasterIdLst>
  <p:sldIdLst>
    <p:sldId id="257" r:id="rId2"/>
    <p:sldId id="281" r:id="rId3"/>
    <p:sldId id="284" r:id="rId4"/>
    <p:sldId id="293" r:id="rId5"/>
    <p:sldId id="285" r:id="rId6"/>
    <p:sldId id="288" r:id="rId7"/>
    <p:sldId id="289" r:id="rId8"/>
    <p:sldId id="290" r:id="rId9"/>
    <p:sldId id="269" r:id="rId10"/>
    <p:sldId id="270" r:id="rId11"/>
    <p:sldId id="271" r:id="rId12"/>
    <p:sldId id="272" r:id="rId13"/>
    <p:sldId id="262" r:id="rId14"/>
    <p:sldId id="263" r:id="rId15"/>
    <p:sldId id="264" r:id="rId16"/>
    <p:sldId id="265" r:id="rId17"/>
    <p:sldId id="266" r:id="rId18"/>
    <p:sldId id="268" r:id="rId19"/>
    <p:sldId id="267" r:id="rId20"/>
    <p:sldId id="287" r:id="rId21"/>
    <p:sldId id="291" r:id="rId22"/>
    <p:sldId id="279" r:id="rId23"/>
    <p:sldId id="292" r:id="rId24"/>
    <p:sldId id="286" r:id="rId25"/>
    <p:sldId id="275" r:id="rId26"/>
    <p:sldId id="274" r:id="rId27"/>
    <p:sldId id="283" r:id="rId28"/>
    <p:sldId id="276" r:id="rId29"/>
    <p:sldId id="277" r:id="rId30"/>
    <p:sldId id="278" r:id="rId31"/>
    <p:sldId id="282" r:id="rId32"/>
    <p:sldId id="273" r:id="rId33"/>
    <p:sldId id="29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02" d="100"/>
          <a:sy n="102" d="100"/>
        </p:scale>
        <p:origin x="-80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452558-C1D5-3F48-91B0-AB1128A1CB93}" type="datetimeFigureOut">
              <a:rPr lang="en-US" smtClean="0"/>
              <a:pPr/>
              <a:t>8/12/13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7F5B02-B7CB-DF41-B664-1A9F7462216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Smoke, severe weather over OK, KS associated with digging trough.  Note unfavorable pattern for NAM.  Note favorable pattern for smoke, More surface charts, Note TC in GMAO model as well.  High cloud</a:t>
            </a:r>
            <a:r>
              <a:rPr lang="en-US" baseline="0" dirty="0" smtClean="0"/>
              <a:t> forecast for</a:t>
            </a:r>
          </a:p>
          <a:p>
            <a:r>
              <a:rPr lang="en-US" baseline="0" dirty="0" smtClean="0"/>
              <a:t>Friday (get RH at </a:t>
            </a:r>
            <a:r>
              <a:rPr lang="en-US" baseline="0" smtClean="0"/>
              <a:t>high levels??)</a:t>
            </a:r>
          </a:p>
          <a:p>
            <a:endParaRPr lang="en-US"/>
          </a:p>
        </p:txBody>
      </p:sp>
      <p:sp>
        <p:nvSpPr>
          <p:cNvPr id="4" name="Slide Number Placeholder 3"/>
          <p:cNvSpPr>
            <a:spLocks noGrp="1"/>
          </p:cNvSpPr>
          <p:nvPr>
            <p:ph type="sldNum" sz="quarter" idx="10"/>
          </p:nvPr>
        </p:nvSpPr>
        <p:spPr/>
        <p:txBody>
          <a:bodyPr/>
          <a:lstStyle/>
          <a:p>
            <a:fld id="{0D7F5B02-B7CB-DF41-B664-1A9F7462216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Smoke, severe weather over OK, KS associated with digging trough.  Note unfavorable pattern for NAM.  Note favorable pattern for smoke, More surface charts, Note TC in GMAO model as well.  High cloud</a:t>
            </a:r>
            <a:r>
              <a:rPr lang="en-US" baseline="0" dirty="0" smtClean="0"/>
              <a:t> forecast for</a:t>
            </a:r>
          </a:p>
          <a:p>
            <a:r>
              <a:rPr lang="en-US" baseline="0" dirty="0" smtClean="0"/>
              <a:t>Friday (get RH at </a:t>
            </a:r>
            <a:r>
              <a:rPr lang="en-US" baseline="0" smtClean="0"/>
              <a:t>high levels??)</a:t>
            </a:r>
          </a:p>
          <a:p>
            <a:endParaRPr lang="en-US"/>
          </a:p>
        </p:txBody>
      </p:sp>
      <p:sp>
        <p:nvSpPr>
          <p:cNvPr id="4" name="Slide Number Placeholder 3"/>
          <p:cNvSpPr>
            <a:spLocks noGrp="1"/>
          </p:cNvSpPr>
          <p:nvPr>
            <p:ph type="sldNum" sz="quarter" idx="10"/>
          </p:nvPr>
        </p:nvSpPr>
        <p:spPr/>
        <p:txBody>
          <a:bodyPr/>
          <a:lstStyle/>
          <a:p>
            <a:fld id="{0D7F5B02-B7CB-DF41-B664-1A9F74622169}"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2D38EF-F063-C94F-9B21-E2479B7CFE7A}"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D38EF-F063-C94F-9B21-E2479B7CFE7A}"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D38EF-F063-C94F-9B21-E2479B7CFE7A}"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D38EF-F063-C94F-9B21-E2479B7CFE7A}"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2D38EF-F063-C94F-9B21-E2479B7CFE7A}"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2D38EF-F063-C94F-9B21-E2479B7CFE7A}" type="datetimeFigureOut">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2D38EF-F063-C94F-9B21-E2479B7CFE7A}" type="datetimeFigureOut">
              <a:rPr lang="en-US" smtClean="0"/>
              <a:pPr/>
              <a:t>8/12/13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2D38EF-F063-C94F-9B21-E2479B7CFE7A}" type="datetimeFigureOut">
              <a:rPr lang="en-US" smtClean="0"/>
              <a:pPr/>
              <a:t>8/12/13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D38EF-F063-C94F-9B21-E2479B7CFE7A}" type="datetimeFigureOut">
              <a:rPr lang="en-US" smtClean="0"/>
              <a:pPr/>
              <a:t>8/12/13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2D38EF-F063-C94F-9B21-E2479B7CFE7A}" type="datetimeFigureOut">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2D38EF-F063-C94F-9B21-E2479B7CFE7A}" type="datetimeFigureOut">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00964-0549-F044-940B-6F2E59990E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D38EF-F063-C94F-9B21-E2479B7CFE7A}" type="datetimeFigureOut">
              <a:rPr lang="en-US" smtClean="0"/>
              <a:pPr/>
              <a:t>8/12/13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00964-0549-F044-940B-6F2E59990E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292"/>
            <a:ext cx="7772400" cy="666454"/>
          </a:xfrm>
        </p:spPr>
        <p:txBody>
          <a:bodyPr>
            <a:normAutofit/>
          </a:bodyPr>
          <a:lstStyle/>
          <a:p>
            <a:r>
              <a:rPr lang="en-US" sz="3200" dirty="0" smtClean="0"/>
              <a:t>WX Briefing</a:t>
            </a:r>
            <a:r>
              <a:rPr lang="en-US" sz="3200" dirty="0" smtClean="0"/>
              <a:t>, 201308012 for 8/14 and 8/16</a:t>
            </a:r>
            <a:endParaRPr lang="en-US" sz="3200" dirty="0"/>
          </a:p>
        </p:txBody>
      </p:sp>
      <p:sp>
        <p:nvSpPr>
          <p:cNvPr id="3" name="Subtitle 2"/>
          <p:cNvSpPr>
            <a:spLocks noGrp="1"/>
          </p:cNvSpPr>
          <p:nvPr>
            <p:ph type="subTitle" idx="1"/>
          </p:nvPr>
        </p:nvSpPr>
        <p:spPr>
          <a:xfrm>
            <a:off x="379926" y="770746"/>
            <a:ext cx="8488628" cy="5807723"/>
          </a:xfrm>
        </p:spPr>
        <p:txBody>
          <a:bodyPr>
            <a:noAutofit/>
          </a:bodyPr>
          <a:lstStyle/>
          <a:p>
            <a:pPr algn="l">
              <a:buFont typeface="Arial"/>
              <a:buChar char="•"/>
            </a:pPr>
            <a:endParaRPr lang="en-US" sz="2400" dirty="0" smtClean="0"/>
          </a:p>
          <a:p>
            <a:pPr algn="l">
              <a:buFont typeface="Arial"/>
              <a:buChar char="•"/>
            </a:pPr>
            <a:endParaRPr lang="en-US" sz="14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3999"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899723"/>
            <a:ext cx="1947769" cy="1323439"/>
          </a:xfrm>
          <a:prstGeom prst="rect">
            <a:avLst/>
          </a:prstGeom>
          <a:noFill/>
        </p:spPr>
        <p:txBody>
          <a:bodyPr wrap="none" rtlCol="0">
            <a:spAutoFit/>
          </a:bodyPr>
          <a:lstStyle/>
          <a:p>
            <a:r>
              <a:rPr lang="en-US" sz="1600" dirty="0" smtClean="0"/>
              <a:t>Situation Wednesday</a:t>
            </a:r>
          </a:p>
          <a:p>
            <a:r>
              <a:rPr lang="en-US" sz="1600" dirty="0" smtClean="0"/>
              <a:t> Wave has rotated</a:t>
            </a:r>
          </a:p>
          <a:p>
            <a:r>
              <a:rPr lang="en-US" sz="1600" dirty="0" smtClean="0"/>
              <a:t> around, pushing</a:t>
            </a:r>
          </a:p>
          <a:p>
            <a:r>
              <a:rPr lang="en-US" sz="1600" dirty="0" smtClean="0"/>
              <a:t> front southward</a:t>
            </a:r>
          </a:p>
          <a:p>
            <a:endParaRPr 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0" y="2247101"/>
            <a:ext cx="1850687" cy="3847207"/>
          </a:xfrm>
          <a:prstGeom prst="rect">
            <a:avLst/>
          </a:prstGeom>
          <a:noFill/>
        </p:spPr>
        <p:txBody>
          <a:bodyPr wrap="none" rtlCol="0">
            <a:spAutoFit/>
          </a:bodyPr>
          <a:lstStyle/>
          <a:p>
            <a:r>
              <a:rPr lang="en-US" sz="1600" dirty="0" smtClean="0"/>
              <a:t>Main low moves</a:t>
            </a:r>
          </a:p>
          <a:p>
            <a:r>
              <a:rPr lang="en-US" sz="1600" dirty="0" smtClean="0"/>
              <a:t> eastward, leaving</a:t>
            </a:r>
          </a:p>
          <a:p>
            <a:r>
              <a:rPr lang="en-US" sz="1600" dirty="0" smtClean="0"/>
              <a:t> a mass of cool </a:t>
            </a:r>
          </a:p>
          <a:p>
            <a:r>
              <a:rPr lang="en-US" sz="1600" dirty="0" smtClean="0"/>
              <a:t> dry air over </a:t>
            </a:r>
          </a:p>
          <a:p>
            <a:r>
              <a:rPr lang="en-US" sz="1600" dirty="0" smtClean="0"/>
              <a:t> northern </a:t>
            </a:r>
            <a:r>
              <a:rPr lang="en-US" sz="1600" dirty="0" err="1" smtClean="0"/>
              <a:t>midwest</a:t>
            </a:r>
            <a:endParaRPr lang="en-US" sz="1600" dirty="0" smtClean="0"/>
          </a:p>
          <a:p>
            <a:endParaRPr lang="en-US" sz="1600" dirty="0" smtClean="0"/>
          </a:p>
          <a:p>
            <a:r>
              <a:rPr lang="en-US" sz="1600" dirty="0" smtClean="0"/>
              <a:t>Trough and ridge</a:t>
            </a:r>
          </a:p>
          <a:p>
            <a:r>
              <a:rPr lang="en-US" sz="1600" dirty="0" smtClean="0"/>
              <a:t> develop positive</a:t>
            </a:r>
          </a:p>
          <a:p>
            <a:r>
              <a:rPr lang="en-US" sz="1600" dirty="0" smtClean="0"/>
              <a:t> tilt, and amplifies</a:t>
            </a:r>
          </a:p>
          <a:p>
            <a:r>
              <a:rPr lang="en-US" sz="1600" dirty="0" smtClean="0"/>
              <a:t> by Friday. </a:t>
            </a:r>
            <a:r>
              <a:rPr lang="en-US" sz="1600" dirty="0" smtClean="0"/>
              <a:t> This is</a:t>
            </a:r>
          </a:p>
          <a:p>
            <a:r>
              <a:rPr lang="en-US" sz="1600" dirty="0" smtClean="0"/>
              <a:t> a classic pattern for</a:t>
            </a:r>
          </a:p>
          <a:p>
            <a:r>
              <a:rPr lang="en-US" sz="1600" dirty="0" smtClean="0"/>
              <a:t> the formation of </a:t>
            </a:r>
          </a:p>
          <a:p>
            <a:r>
              <a:rPr lang="en-US" sz="1600" dirty="0" smtClean="0"/>
              <a:t> </a:t>
            </a:r>
            <a:r>
              <a:rPr lang="en-US" sz="1600" dirty="0" err="1" smtClean="0"/>
              <a:t>supercells</a:t>
            </a:r>
            <a:r>
              <a:rPr lang="en-US" sz="1600" dirty="0" smtClean="0"/>
              <a:t> over OK</a:t>
            </a:r>
          </a:p>
          <a:p>
            <a:r>
              <a:rPr lang="en-US" sz="1600" dirty="0" smtClean="0"/>
              <a:t> and KS</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206245" y="2692179"/>
            <a:ext cx="1493806" cy="2031325"/>
          </a:xfrm>
          <a:prstGeom prst="rect">
            <a:avLst/>
          </a:prstGeom>
          <a:noFill/>
        </p:spPr>
        <p:txBody>
          <a:bodyPr wrap="none" rtlCol="0">
            <a:spAutoFit/>
          </a:bodyPr>
          <a:lstStyle/>
          <a:p>
            <a:r>
              <a:rPr lang="en-US" dirty="0" smtClean="0"/>
              <a:t>Today:  Moist</a:t>
            </a:r>
          </a:p>
          <a:p>
            <a:r>
              <a:rPr lang="en-US" dirty="0" smtClean="0"/>
              <a:t> air over SE,</a:t>
            </a:r>
          </a:p>
          <a:p>
            <a:r>
              <a:rPr lang="en-US" dirty="0" smtClean="0"/>
              <a:t> dry air over</a:t>
            </a:r>
          </a:p>
          <a:p>
            <a:r>
              <a:rPr lang="en-US" dirty="0" smtClean="0"/>
              <a:t> Gulf, note</a:t>
            </a:r>
          </a:p>
          <a:p>
            <a:r>
              <a:rPr lang="en-US" dirty="0" smtClean="0"/>
              <a:t> strings of dry</a:t>
            </a:r>
          </a:p>
          <a:p>
            <a:r>
              <a:rPr lang="en-US" dirty="0" smtClean="0"/>
              <a:t> air starting to</a:t>
            </a:r>
          </a:p>
          <a:p>
            <a:r>
              <a:rPr lang="en-US" dirty="0" smtClean="0"/>
              <a:t> move </a:t>
            </a:r>
            <a:r>
              <a:rPr lang="en-US" dirty="0" err="1" smtClean="0"/>
              <a:t>SEward</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91440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41115" y="3256668"/>
            <a:ext cx="1703561" cy="1477328"/>
          </a:xfrm>
          <a:prstGeom prst="rect">
            <a:avLst/>
          </a:prstGeom>
          <a:noFill/>
        </p:spPr>
        <p:txBody>
          <a:bodyPr wrap="none" rtlCol="0">
            <a:spAutoFit/>
          </a:bodyPr>
          <a:lstStyle/>
          <a:p>
            <a:r>
              <a:rPr lang="en-US" dirty="0" smtClean="0"/>
              <a:t>By Wednesday,</a:t>
            </a:r>
          </a:p>
          <a:p>
            <a:r>
              <a:rPr lang="en-US" dirty="0" smtClean="0"/>
              <a:t> cooler drier</a:t>
            </a:r>
          </a:p>
          <a:p>
            <a:r>
              <a:rPr lang="en-US" dirty="0" smtClean="0"/>
              <a:t> air behind front</a:t>
            </a:r>
          </a:p>
          <a:p>
            <a:r>
              <a:rPr lang="en-US" dirty="0" smtClean="0"/>
              <a:t> is down to</a:t>
            </a:r>
          </a:p>
          <a:p>
            <a:r>
              <a:rPr lang="en-US" dirty="0" smtClean="0"/>
              <a:t> northern AL</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0" y="3267524"/>
            <a:ext cx="1941457" cy="1815882"/>
          </a:xfrm>
          <a:prstGeom prst="rect">
            <a:avLst/>
          </a:prstGeom>
          <a:noFill/>
        </p:spPr>
        <p:txBody>
          <a:bodyPr wrap="none" rtlCol="0">
            <a:spAutoFit/>
          </a:bodyPr>
          <a:lstStyle/>
          <a:p>
            <a:r>
              <a:rPr lang="en-US" sz="1600" dirty="0" smtClean="0"/>
              <a:t>Dry air roughly</a:t>
            </a:r>
          </a:p>
          <a:p>
            <a:r>
              <a:rPr lang="en-US" sz="1600" dirty="0" smtClean="0"/>
              <a:t>  stationary, moisture</a:t>
            </a:r>
          </a:p>
          <a:p>
            <a:r>
              <a:rPr lang="en-US" sz="1600" dirty="0" smtClean="0"/>
              <a:t>  returns to Gulf,</a:t>
            </a:r>
          </a:p>
          <a:p>
            <a:r>
              <a:rPr lang="en-US" sz="1600" dirty="0" smtClean="0"/>
              <a:t>  and </a:t>
            </a:r>
            <a:r>
              <a:rPr lang="en-US" sz="1600" dirty="0" err="1" smtClean="0"/>
              <a:t>precip</a:t>
            </a:r>
            <a:r>
              <a:rPr lang="en-US" sz="1600" dirty="0" smtClean="0"/>
              <a:t> returns</a:t>
            </a:r>
          </a:p>
          <a:p>
            <a:r>
              <a:rPr lang="en-US" sz="1600" dirty="0" smtClean="0"/>
              <a:t>  to </a:t>
            </a:r>
            <a:r>
              <a:rPr lang="en-US" sz="1600" dirty="0" smtClean="0"/>
              <a:t>FL, which has</a:t>
            </a:r>
          </a:p>
          <a:p>
            <a:r>
              <a:rPr lang="en-US" sz="1600" dirty="0" smtClean="0"/>
              <a:t>  been dry since</a:t>
            </a:r>
          </a:p>
          <a:p>
            <a:r>
              <a:rPr lang="en-US" sz="1600" dirty="0" smtClean="0"/>
              <a:t>  last Thursday</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1" cy="6858001"/>
          </a:xfrm>
          <a:prstGeom prst="rect">
            <a:avLst/>
          </a:prstGeom>
        </p:spPr>
      </p:pic>
      <p:sp>
        <p:nvSpPr>
          <p:cNvPr id="5" name="TextBox 4"/>
          <p:cNvSpPr txBox="1"/>
          <p:nvPr/>
        </p:nvSpPr>
        <p:spPr>
          <a:xfrm>
            <a:off x="7229445" y="3104569"/>
            <a:ext cx="2075308" cy="3293209"/>
          </a:xfrm>
          <a:prstGeom prst="rect">
            <a:avLst/>
          </a:prstGeom>
          <a:noFill/>
        </p:spPr>
        <p:txBody>
          <a:bodyPr wrap="none" rtlCol="0">
            <a:spAutoFit/>
          </a:bodyPr>
          <a:lstStyle/>
          <a:p>
            <a:r>
              <a:rPr lang="en-US" sz="1600" dirty="0" err="1" smtClean="0">
                <a:solidFill>
                  <a:srgbClr val="FF0000"/>
                </a:solidFill>
              </a:rPr>
              <a:t>Precip</a:t>
            </a:r>
            <a:r>
              <a:rPr lang="en-US" sz="1600" dirty="0" smtClean="0">
                <a:solidFill>
                  <a:srgbClr val="FF0000"/>
                </a:solidFill>
              </a:rPr>
              <a:t> in moist air</a:t>
            </a:r>
          </a:p>
          <a:p>
            <a:r>
              <a:rPr lang="en-US" sz="1600" dirty="0" smtClean="0">
                <a:solidFill>
                  <a:srgbClr val="FF0000"/>
                </a:solidFill>
              </a:rPr>
              <a:t> ahead of </a:t>
            </a:r>
            <a:r>
              <a:rPr lang="en-US" sz="1600" dirty="0" err="1" smtClean="0">
                <a:solidFill>
                  <a:srgbClr val="FF0000"/>
                </a:solidFill>
              </a:rPr>
              <a:t>front.Expect</a:t>
            </a:r>
            <a:endParaRPr lang="en-US" sz="1600" dirty="0" smtClean="0">
              <a:solidFill>
                <a:srgbClr val="FF0000"/>
              </a:solidFill>
            </a:endParaRPr>
          </a:p>
          <a:p>
            <a:r>
              <a:rPr lang="en-US" sz="1600" dirty="0" smtClean="0">
                <a:solidFill>
                  <a:srgbClr val="FF0000"/>
                </a:solidFill>
              </a:rPr>
              <a:t> </a:t>
            </a:r>
            <a:r>
              <a:rPr lang="en-US" sz="1600" dirty="0" err="1" smtClean="0">
                <a:solidFill>
                  <a:srgbClr val="FF0000"/>
                </a:solidFill>
              </a:rPr>
              <a:t>dists</a:t>
            </a:r>
            <a:r>
              <a:rPr lang="en-US" sz="1600" dirty="0" smtClean="0">
                <a:solidFill>
                  <a:srgbClr val="FF0000"/>
                </a:solidFill>
              </a:rPr>
              <a:t> to propagate</a:t>
            </a:r>
          </a:p>
          <a:p>
            <a:r>
              <a:rPr lang="en-US" sz="1600" dirty="0" smtClean="0">
                <a:solidFill>
                  <a:srgbClr val="FF0000"/>
                </a:solidFill>
              </a:rPr>
              <a:t> </a:t>
            </a:r>
            <a:r>
              <a:rPr lang="en-US" sz="1600" dirty="0" smtClean="0">
                <a:solidFill>
                  <a:srgbClr val="FF0000"/>
                </a:solidFill>
              </a:rPr>
              <a:t>W-E</a:t>
            </a:r>
            <a:r>
              <a:rPr lang="en-US" sz="1600" dirty="0" smtClean="0">
                <a:solidFill>
                  <a:srgbClr val="FF0000"/>
                </a:solidFill>
              </a:rPr>
              <a:t>.  Some MCS likely</a:t>
            </a:r>
          </a:p>
          <a:p>
            <a:r>
              <a:rPr lang="en-US" sz="1600" dirty="0" smtClean="0">
                <a:solidFill>
                  <a:srgbClr val="FF0000"/>
                </a:solidFill>
              </a:rPr>
              <a:t>  to develop over OK</a:t>
            </a:r>
          </a:p>
          <a:p>
            <a:r>
              <a:rPr lang="en-US" sz="1600" dirty="0" smtClean="0">
                <a:solidFill>
                  <a:srgbClr val="FF0000"/>
                </a:solidFill>
              </a:rPr>
              <a:t> AR based on forecast</a:t>
            </a:r>
          </a:p>
          <a:p>
            <a:r>
              <a:rPr lang="en-US" sz="1600" dirty="0" smtClean="0">
                <a:solidFill>
                  <a:srgbClr val="FF0000"/>
                </a:solidFill>
              </a:rPr>
              <a:t> severe </a:t>
            </a:r>
            <a:r>
              <a:rPr lang="en-US" sz="1600" dirty="0" smtClean="0">
                <a:solidFill>
                  <a:srgbClr val="FF0000"/>
                </a:solidFill>
              </a:rPr>
              <a:t>parameters</a:t>
            </a:r>
          </a:p>
          <a:p>
            <a:endParaRPr lang="en-US" sz="1600" dirty="0" smtClean="0">
              <a:solidFill>
                <a:srgbClr val="FF0000"/>
              </a:solidFill>
            </a:endParaRPr>
          </a:p>
          <a:p>
            <a:r>
              <a:rPr lang="en-US" sz="1600" dirty="0" smtClean="0">
                <a:solidFill>
                  <a:srgbClr val="FF0000"/>
                </a:solidFill>
              </a:rPr>
              <a:t>Run to run consistency</a:t>
            </a:r>
          </a:p>
          <a:p>
            <a:r>
              <a:rPr lang="en-US" sz="1600" dirty="0" smtClean="0">
                <a:solidFill>
                  <a:srgbClr val="FF0000"/>
                </a:solidFill>
              </a:rPr>
              <a:t> is reasonable; this</a:t>
            </a:r>
          </a:p>
          <a:p>
            <a:r>
              <a:rPr lang="en-US" sz="1600" dirty="0" smtClean="0">
                <a:solidFill>
                  <a:srgbClr val="FF0000"/>
                </a:solidFill>
              </a:rPr>
              <a:t> is actually more </a:t>
            </a:r>
          </a:p>
          <a:p>
            <a:r>
              <a:rPr lang="en-US" sz="1600" dirty="0" smtClean="0">
                <a:solidFill>
                  <a:srgbClr val="FF0000"/>
                </a:solidFill>
              </a:rPr>
              <a:t> aggressive than </a:t>
            </a:r>
          </a:p>
          <a:p>
            <a:r>
              <a:rPr lang="en-US" sz="1600" dirty="0" smtClean="0">
                <a:solidFill>
                  <a:srgbClr val="FF0000"/>
                </a:solidFill>
              </a:rPr>
              <a:t> previous runs.</a:t>
            </a:r>
            <a:endParaRPr lang="en-US" sz="1600"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335529" y="2876272"/>
            <a:ext cx="1932941" cy="4031873"/>
          </a:xfrm>
          <a:prstGeom prst="rect">
            <a:avLst/>
          </a:prstGeom>
          <a:noFill/>
        </p:spPr>
        <p:txBody>
          <a:bodyPr wrap="none" rtlCol="0">
            <a:spAutoFit/>
          </a:bodyPr>
          <a:lstStyle/>
          <a:p>
            <a:r>
              <a:rPr lang="en-US" sz="1600" dirty="0" smtClean="0"/>
              <a:t>GFS has less well-</a:t>
            </a:r>
          </a:p>
          <a:p>
            <a:r>
              <a:rPr lang="en-US" sz="1600" dirty="0" smtClean="0"/>
              <a:t>  defined </a:t>
            </a:r>
            <a:r>
              <a:rPr lang="en-US" sz="1600" dirty="0" err="1" smtClean="0"/>
              <a:t>precip</a:t>
            </a:r>
            <a:r>
              <a:rPr lang="en-US" sz="1600" dirty="0" smtClean="0"/>
              <a:t> </a:t>
            </a:r>
          </a:p>
          <a:p>
            <a:r>
              <a:rPr lang="en-US" sz="1600" dirty="0" smtClean="0"/>
              <a:t>  pattern, with some</a:t>
            </a:r>
          </a:p>
          <a:p>
            <a:r>
              <a:rPr lang="en-US" sz="1600" dirty="0" smtClean="0"/>
              <a:t>  CAPE up to and into</a:t>
            </a:r>
          </a:p>
          <a:p>
            <a:r>
              <a:rPr lang="en-US" sz="1600" dirty="0" smtClean="0"/>
              <a:t> southern TN.  So,</a:t>
            </a:r>
          </a:p>
          <a:p>
            <a:r>
              <a:rPr lang="en-US" sz="1600" dirty="0" smtClean="0"/>
              <a:t> </a:t>
            </a:r>
            <a:r>
              <a:rPr lang="en-US" sz="1600" dirty="0" err="1" smtClean="0"/>
              <a:t>precip</a:t>
            </a:r>
            <a:r>
              <a:rPr lang="en-US" sz="1600" dirty="0" smtClean="0"/>
              <a:t> at Huntsville</a:t>
            </a:r>
          </a:p>
          <a:p>
            <a:r>
              <a:rPr lang="en-US" sz="1600" dirty="0" smtClean="0"/>
              <a:t> possible, but most</a:t>
            </a:r>
          </a:p>
          <a:p>
            <a:r>
              <a:rPr lang="en-US" sz="1600" dirty="0" smtClean="0"/>
              <a:t> concentrated well </a:t>
            </a:r>
          </a:p>
          <a:p>
            <a:r>
              <a:rPr lang="en-US" sz="1600" dirty="0" smtClean="0"/>
              <a:t> south.</a:t>
            </a:r>
          </a:p>
          <a:p>
            <a:endParaRPr lang="en-US" sz="1600" dirty="0" smtClean="0"/>
          </a:p>
          <a:p>
            <a:r>
              <a:rPr lang="en-US" sz="1600" dirty="0" smtClean="0"/>
              <a:t>Note no </a:t>
            </a:r>
            <a:r>
              <a:rPr lang="en-US" sz="1600" dirty="0" err="1" smtClean="0"/>
              <a:t>precip</a:t>
            </a:r>
            <a:r>
              <a:rPr lang="en-US" sz="1600" dirty="0" smtClean="0"/>
              <a:t> in</a:t>
            </a:r>
          </a:p>
          <a:p>
            <a:r>
              <a:rPr lang="en-US" sz="1600" dirty="0" smtClean="0"/>
              <a:t> central FL since </a:t>
            </a:r>
          </a:p>
          <a:p>
            <a:r>
              <a:rPr lang="en-US" sz="1600" dirty="0" smtClean="0"/>
              <a:t> last </a:t>
            </a:r>
            <a:r>
              <a:rPr lang="en-US" sz="1600" dirty="0" smtClean="0"/>
              <a:t>Thursday.</a:t>
            </a:r>
          </a:p>
          <a:p>
            <a:r>
              <a:rPr lang="en-US" sz="1600" dirty="0" smtClean="0"/>
              <a:t> 40% expected </a:t>
            </a:r>
          </a:p>
          <a:p>
            <a:r>
              <a:rPr lang="en-US" sz="1600" dirty="0" smtClean="0"/>
              <a:t> on Wednesday.  </a:t>
            </a:r>
          </a:p>
          <a:p>
            <a:r>
              <a:rPr lang="en-US" sz="1600" dirty="0" smtClean="0"/>
              <a:t> CAPE not impressive</a:t>
            </a:r>
            <a:endParaRPr lang="en-US"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08-12 at 6.02.13 AM.png"/>
          <p:cNvPicPr>
            <a:picLocks noChangeAspect="1"/>
          </p:cNvPicPr>
          <p:nvPr/>
        </p:nvPicPr>
        <p:blipFill>
          <a:blip r:embed="rId2"/>
          <a:stretch>
            <a:fillRect/>
          </a:stretch>
        </p:blipFill>
        <p:spPr>
          <a:xfrm>
            <a:off x="0" y="2548343"/>
            <a:ext cx="5427497" cy="4309657"/>
          </a:xfrm>
          <a:prstGeom prst="rect">
            <a:avLst/>
          </a:prstGeom>
        </p:spPr>
      </p:pic>
      <p:pic>
        <p:nvPicPr>
          <p:cNvPr id="6" name="Picture 5" descr="Screen shot 2013-08-12 at 6.04.25 AM.png"/>
          <p:cNvPicPr>
            <a:picLocks noChangeAspect="1"/>
          </p:cNvPicPr>
          <p:nvPr/>
        </p:nvPicPr>
        <p:blipFill>
          <a:blip r:embed="rId3"/>
          <a:stretch>
            <a:fillRect/>
          </a:stretch>
        </p:blipFill>
        <p:spPr>
          <a:xfrm>
            <a:off x="3945171" y="0"/>
            <a:ext cx="5198829" cy="4078977"/>
          </a:xfrm>
          <a:prstGeom prst="rect">
            <a:avLst/>
          </a:prstGeom>
        </p:spPr>
      </p:pic>
      <p:sp>
        <p:nvSpPr>
          <p:cNvPr id="7" name="TextBox 6"/>
          <p:cNvSpPr txBox="1"/>
          <p:nvPr/>
        </p:nvSpPr>
        <p:spPr>
          <a:xfrm>
            <a:off x="510186" y="314811"/>
            <a:ext cx="3767866" cy="2308324"/>
          </a:xfrm>
          <a:prstGeom prst="rect">
            <a:avLst/>
          </a:prstGeom>
          <a:noFill/>
        </p:spPr>
        <p:txBody>
          <a:bodyPr wrap="none" rtlCol="0">
            <a:spAutoFit/>
          </a:bodyPr>
          <a:lstStyle/>
          <a:p>
            <a:r>
              <a:rPr lang="en-US" dirty="0" smtClean="0"/>
              <a:t>4 AM Wed, right; 1 PM Wed, below</a:t>
            </a:r>
          </a:p>
          <a:p>
            <a:endParaRPr lang="en-US" dirty="0" smtClean="0"/>
          </a:p>
          <a:p>
            <a:r>
              <a:rPr lang="en-US" dirty="0" smtClean="0"/>
              <a:t>MCS may form over OK/AR and move</a:t>
            </a:r>
          </a:p>
          <a:p>
            <a:r>
              <a:rPr lang="en-US" dirty="0" smtClean="0"/>
              <a:t> eastward into SE US.</a:t>
            </a:r>
          </a:p>
          <a:p>
            <a:endParaRPr lang="en-US" dirty="0" smtClean="0"/>
          </a:p>
          <a:p>
            <a:r>
              <a:rPr lang="en-US" dirty="0" smtClean="0"/>
              <a:t>Instability and </a:t>
            </a:r>
            <a:r>
              <a:rPr lang="en-US" dirty="0" err="1" smtClean="0"/>
              <a:t>precip</a:t>
            </a:r>
            <a:r>
              <a:rPr lang="en-US" dirty="0" smtClean="0"/>
              <a:t> clearly </a:t>
            </a:r>
            <a:r>
              <a:rPr lang="en-US" dirty="0" err="1" smtClean="0"/>
              <a:t>focussed</a:t>
            </a:r>
            <a:endParaRPr lang="en-US" dirty="0" smtClean="0"/>
          </a:p>
          <a:p>
            <a:r>
              <a:rPr lang="en-US" dirty="0" smtClean="0"/>
              <a:t> south of line from southern AR to</a:t>
            </a:r>
          </a:p>
          <a:p>
            <a:r>
              <a:rPr lang="en-US" dirty="0" smtClean="0"/>
              <a:t> south of Atlanta</a:t>
            </a:r>
            <a:endParaRPr lang="en-US" dirty="0"/>
          </a:p>
        </p:txBody>
      </p:sp>
      <p:sp>
        <p:nvSpPr>
          <p:cNvPr id="8" name="TextBox 7"/>
          <p:cNvSpPr txBox="1"/>
          <p:nvPr/>
        </p:nvSpPr>
        <p:spPr>
          <a:xfrm>
            <a:off x="5883422" y="4852435"/>
            <a:ext cx="3257285" cy="1754327"/>
          </a:xfrm>
          <a:prstGeom prst="rect">
            <a:avLst/>
          </a:prstGeom>
          <a:noFill/>
        </p:spPr>
        <p:txBody>
          <a:bodyPr wrap="none" rtlCol="0">
            <a:spAutoFit/>
          </a:bodyPr>
          <a:lstStyle/>
          <a:p>
            <a:r>
              <a:rPr lang="en-US" dirty="0" smtClean="0"/>
              <a:t>We will see smaller systems also,</a:t>
            </a:r>
          </a:p>
          <a:p>
            <a:r>
              <a:rPr lang="en-US" dirty="0" smtClean="0"/>
              <a:t> but the MCS will reach</a:t>
            </a:r>
          </a:p>
          <a:p>
            <a:r>
              <a:rPr lang="en-US" dirty="0" smtClean="0"/>
              <a:t> the </a:t>
            </a:r>
            <a:r>
              <a:rPr lang="en-US" dirty="0" err="1" smtClean="0"/>
              <a:t>tropopause</a:t>
            </a:r>
            <a:r>
              <a:rPr lang="en-US" dirty="0" smtClean="0"/>
              <a:t>.</a:t>
            </a:r>
          </a:p>
          <a:p>
            <a:r>
              <a:rPr lang="en-US" dirty="0" smtClean="0"/>
              <a:t>Note that models do not agree</a:t>
            </a:r>
          </a:p>
          <a:p>
            <a:r>
              <a:rPr lang="en-US" dirty="0" smtClean="0"/>
              <a:t> on pattern of </a:t>
            </a:r>
            <a:r>
              <a:rPr lang="en-US" dirty="0" err="1" smtClean="0"/>
              <a:t>precip</a:t>
            </a:r>
            <a:r>
              <a:rPr lang="en-US" dirty="0" smtClean="0"/>
              <a:t>, though</a:t>
            </a:r>
          </a:p>
          <a:p>
            <a:r>
              <a:rPr lang="en-US" dirty="0" smtClean="0"/>
              <a:t> basic structure is consistent.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Yesterday’s Weather</a:t>
            </a:r>
            <a:endParaRPr lang="en-US" dirty="0"/>
          </a:p>
        </p:txBody>
      </p:sp>
      <p:pic>
        <p:nvPicPr>
          <p:cNvPr id="3" name="Picture 2" descr="rad_sat_0811.gi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1657" y="1417638"/>
            <a:ext cx="7559358" cy="424863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6066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cloud and surface temperature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temperature</a:t>
            </a:r>
            <a:endParaRPr lang="en-US" dirty="0"/>
          </a:p>
        </p:txBody>
      </p:sp>
      <p:pic>
        <p:nvPicPr>
          <p:cNvPr id="4" name="Picture 3" descr="EC_2mtmp_1PMwed.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16" y="15087"/>
            <a:ext cx="9123884" cy="684291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EC_2mtmp_1PMfri.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08-12 at 8.06.14 AM.png"/>
          <p:cNvPicPr>
            <a:picLocks noChangeAspect="1"/>
          </p:cNvPicPr>
          <p:nvPr/>
        </p:nvPicPr>
        <p:blipFill>
          <a:blip r:embed="rId2"/>
          <a:stretch>
            <a:fillRect/>
          </a:stretch>
        </p:blipFill>
        <p:spPr>
          <a:xfrm>
            <a:off x="0" y="0"/>
            <a:ext cx="9144000" cy="5140171"/>
          </a:xfrm>
          <a:prstGeom prst="rect">
            <a:avLst/>
          </a:prstGeom>
        </p:spPr>
      </p:pic>
      <p:sp>
        <p:nvSpPr>
          <p:cNvPr id="5" name="TextBox 4"/>
          <p:cNvSpPr txBox="1"/>
          <p:nvPr/>
        </p:nvSpPr>
        <p:spPr>
          <a:xfrm>
            <a:off x="738142" y="5731736"/>
            <a:ext cx="7932881" cy="646331"/>
          </a:xfrm>
          <a:prstGeom prst="rect">
            <a:avLst/>
          </a:prstGeom>
          <a:noFill/>
        </p:spPr>
        <p:txBody>
          <a:bodyPr wrap="none" rtlCol="0">
            <a:spAutoFit/>
          </a:bodyPr>
          <a:lstStyle/>
          <a:p>
            <a:r>
              <a:rPr lang="en-US" dirty="0" smtClean="0"/>
              <a:t>Temperature over the Ozarks.  Behind the front on Wednesday, still temps in upper</a:t>
            </a:r>
          </a:p>
          <a:p>
            <a:r>
              <a:rPr lang="en-US" dirty="0" smtClean="0"/>
              <a:t>  70s.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weather</a:t>
            </a:r>
            <a:endParaRPr lang="en-US" dirty="0"/>
          </a:p>
        </p:txBody>
      </p:sp>
      <p:sp>
        <p:nvSpPr>
          <p:cNvPr id="3" name="Content Placeholder 2"/>
          <p:cNvSpPr>
            <a:spLocks noGrp="1"/>
          </p:cNvSpPr>
          <p:nvPr>
            <p:ph idx="1"/>
          </p:nvPr>
        </p:nvSpPr>
        <p:spPr/>
        <p:txBody>
          <a:bodyPr>
            <a:normAutofit lnSpcReduction="10000"/>
          </a:bodyPr>
          <a:lstStyle/>
          <a:p>
            <a:r>
              <a:rPr lang="en-US" dirty="0" smtClean="0"/>
              <a:t>Ridge over us Wednesday, tropical disturbance has passed, air is dry, good flying </a:t>
            </a:r>
            <a:r>
              <a:rPr lang="en-US" dirty="0" err="1" smtClean="0"/>
              <a:t>wx</a:t>
            </a:r>
            <a:r>
              <a:rPr lang="en-US" dirty="0" smtClean="0"/>
              <a:t>.</a:t>
            </a:r>
          </a:p>
          <a:p>
            <a:r>
              <a:rPr lang="en-US" dirty="0" smtClean="0"/>
              <a:t>Thursday and Friday, sagging front begins to </a:t>
            </a:r>
            <a:r>
              <a:rPr lang="en-US" dirty="0" smtClean="0"/>
              <a:t>approaches </a:t>
            </a:r>
            <a:r>
              <a:rPr lang="en-US" dirty="0" smtClean="0"/>
              <a:t>us</a:t>
            </a:r>
            <a:r>
              <a:rPr lang="en-US" dirty="0" smtClean="0"/>
              <a:t>.  Models differ on progress of this front after Wednesday.  </a:t>
            </a:r>
            <a:endParaRPr lang="en-US" dirty="0" smtClean="0"/>
          </a:p>
          <a:p>
            <a:r>
              <a:rPr lang="en-US" dirty="0" err="1" smtClean="0"/>
              <a:t>Precip</a:t>
            </a:r>
            <a:r>
              <a:rPr lang="en-US" dirty="0" smtClean="0"/>
              <a:t> chances depend on timing and strength of front when it gets here.  Winds not strong (though direction will be different).   At this point, Friday should be deemed flyable.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Anticyclone Notes</a:t>
            </a:r>
            <a:endParaRPr lang="en-US" dirty="0"/>
          </a:p>
        </p:txBody>
      </p:sp>
      <p:sp>
        <p:nvSpPr>
          <p:cNvPr id="6" name="Content Placeholder 5"/>
          <p:cNvSpPr>
            <a:spLocks noGrp="1"/>
          </p:cNvSpPr>
          <p:nvPr>
            <p:ph idx="1"/>
          </p:nvPr>
        </p:nvSpPr>
        <p:spPr/>
        <p:txBody>
          <a:bodyPr>
            <a:normAutofit/>
          </a:bodyPr>
          <a:lstStyle/>
          <a:p>
            <a:r>
              <a:rPr lang="en-US" dirty="0" smtClean="0"/>
              <a:t>Strengthens into the week, but continues to move west over Baja by Friday with strongly amplifying trough</a:t>
            </a:r>
          </a:p>
          <a:p>
            <a:r>
              <a:rPr lang="en-US" dirty="0" smtClean="0"/>
              <a:t>Large-scale models agree with evolution, though circulation strength and </a:t>
            </a:r>
            <a:r>
              <a:rPr lang="en-US" dirty="0" err="1" smtClean="0"/>
              <a:t>precip</a:t>
            </a:r>
            <a:r>
              <a:rPr lang="en-US" dirty="0" smtClean="0"/>
              <a:t> fields largely differ past 36 </a:t>
            </a:r>
            <a:r>
              <a:rPr lang="en-US" dirty="0" err="1" smtClean="0"/>
              <a:t>hr</a:t>
            </a:r>
            <a:endParaRPr lang="en-US" dirty="0" smtClean="0"/>
          </a:p>
          <a:p>
            <a:r>
              <a:rPr lang="en-US" dirty="0" smtClean="0"/>
              <a:t>Convection should be active in Northern Mexico through Friday</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90064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8020"/>
            <a:ext cx="6567289" cy="6829980"/>
          </a:xfrm>
          <a:prstGeom prst="rect">
            <a:avLst/>
          </a:prstGeom>
        </p:spPr>
      </p:pic>
      <p:sp>
        <p:nvSpPr>
          <p:cNvPr id="5" name="TextBox 4"/>
          <p:cNvSpPr txBox="1"/>
          <p:nvPr/>
        </p:nvSpPr>
        <p:spPr>
          <a:xfrm>
            <a:off x="6263349" y="1161545"/>
            <a:ext cx="2939126" cy="1569660"/>
          </a:xfrm>
          <a:prstGeom prst="rect">
            <a:avLst/>
          </a:prstGeom>
          <a:noFill/>
        </p:spPr>
        <p:txBody>
          <a:bodyPr wrap="none" rtlCol="0">
            <a:spAutoFit/>
          </a:bodyPr>
          <a:lstStyle/>
          <a:p>
            <a:r>
              <a:rPr lang="en-US" sz="1600" dirty="0" smtClean="0"/>
              <a:t>Sequence of </a:t>
            </a:r>
            <a:r>
              <a:rPr lang="en-US" sz="1600" dirty="0" err="1" smtClean="0"/>
              <a:t>trop</a:t>
            </a:r>
            <a:r>
              <a:rPr lang="en-US" sz="1600" dirty="0" smtClean="0"/>
              <a:t> height and </a:t>
            </a:r>
          </a:p>
          <a:p>
            <a:r>
              <a:rPr lang="en-US" sz="1600" dirty="0" smtClean="0"/>
              <a:t> 150 </a:t>
            </a:r>
            <a:r>
              <a:rPr lang="en-US" sz="1600" dirty="0" err="1" smtClean="0"/>
              <a:t>mb</a:t>
            </a:r>
            <a:r>
              <a:rPr lang="en-US" sz="1600" dirty="0" smtClean="0"/>
              <a:t> wind.  Can see </a:t>
            </a:r>
          </a:p>
          <a:p>
            <a:r>
              <a:rPr lang="en-US" sz="1600" dirty="0" smtClean="0"/>
              <a:t> rotating wave.  Deep </a:t>
            </a:r>
            <a:r>
              <a:rPr lang="en-US" sz="1600" dirty="0" err="1" smtClean="0"/>
              <a:t>amplific</a:t>
            </a:r>
            <a:r>
              <a:rPr lang="en-US" sz="1600" dirty="0" smtClean="0"/>
              <a:t>-</a:t>
            </a:r>
          </a:p>
          <a:p>
            <a:r>
              <a:rPr lang="en-US" sz="1600" dirty="0"/>
              <a:t> </a:t>
            </a:r>
            <a:r>
              <a:rPr lang="en-US" sz="1600" dirty="0" err="1" smtClean="0"/>
              <a:t>ation</a:t>
            </a:r>
            <a:r>
              <a:rPr lang="en-US" sz="1600" dirty="0"/>
              <a:t> </a:t>
            </a:r>
            <a:r>
              <a:rPr lang="en-US" sz="1600" dirty="0" smtClean="0"/>
              <a:t>at this level does not occur</a:t>
            </a:r>
          </a:p>
          <a:p>
            <a:r>
              <a:rPr lang="en-US" sz="1600" dirty="0" smtClean="0"/>
              <a:t> until Friday.</a:t>
            </a:r>
          </a:p>
          <a:p>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594232" cy="6858000"/>
          </a:xfrm>
          <a:prstGeom prst="rect">
            <a:avLst/>
          </a:prstGeom>
        </p:spPr>
      </p:pic>
      <p:sp>
        <p:nvSpPr>
          <p:cNvPr id="5" name="TextBox 4"/>
          <p:cNvSpPr txBox="1"/>
          <p:nvPr/>
        </p:nvSpPr>
        <p:spPr>
          <a:xfrm>
            <a:off x="6860375" y="2257956"/>
            <a:ext cx="1276161" cy="369332"/>
          </a:xfrm>
          <a:prstGeom prst="rect">
            <a:avLst/>
          </a:prstGeom>
          <a:noFill/>
        </p:spPr>
        <p:txBody>
          <a:bodyPr wrap="none" rtlCol="0">
            <a:spAutoFit/>
          </a:bodyPr>
          <a:lstStyle/>
          <a:p>
            <a:r>
              <a:rPr lang="en-US" dirty="0" smtClean="0"/>
              <a:t>Wednesday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08-12 at 9.13.01 AM.png"/>
          <p:cNvPicPr>
            <a:picLocks noChangeAspect="1"/>
          </p:cNvPicPr>
          <p:nvPr/>
        </p:nvPicPr>
        <p:blipFill>
          <a:blip r:embed="rId2"/>
          <a:stretch>
            <a:fillRect/>
          </a:stretch>
        </p:blipFill>
        <p:spPr>
          <a:xfrm>
            <a:off x="2241059" y="0"/>
            <a:ext cx="6902941" cy="6858000"/>
          </a:xfrm>
          <a:prstGeom prst="rect">
            <a:avLst/>
          </a:prstGeom>
        </p:spPr>
      </p:pic>
      <p:sp>
        <p:nvSpPr>
          <p:cNvPr id="3" name="TextBox 2"/>
          <p:cNvSpPr txBox="1"/>
          <p:nvPr/>
        </p:nvSpPr>
        <p:spPr>
          <a:xfrm>
            <a:off x="184535" y="1443789"/>
            <a:ext cx="2331813" cy="1477328"/>
          </a:xfrm>
          <a:prstGeom prst="rect">
            <a:avLst/>
          </a:prstGeom>
          <a:noFill/>
        </p:spPr>
        <p:txBody>
          <a:bodyPr wrap="none" rtlCol="0">
            <a:spAutoFit/>
          </a:bodyPr>
          <a:lstStyle/>
          <a:p>
            <a:r>
              <a:rPr lang="en-US" dirty="0" smtClean="0"/>
              <a:t>Even the small systems</a:t>
            </a:r>
          </a:p>
          <a:p>
            <a:r>
              <a:rPr lang="en-US" dirty="0" smtClean="0"/>
              <a:t> are reaching to 15-18</a:t>
            </a:r>
          </a:p>
          <a:p>
            <a:r>
              <a:rPr lang="en-US" dirty="0" smtClean="0"/>
              <a:t> km, which is above</a:t>
            </a:r>
          </a:p>
          <a:p>
            <a:r>
              <a:rPr lang="en-US" dirty="0" smtClean="0"/>
              <a:t> the </a:t>
            </a:r>
            <a:r>
              <a:rPr lang="en-US" dirty="0" err="1" smtClean="0"/>
              <a:t>tropopause</a:t>
            </a:r>
            <a:r>
              <a:rPr lang="en-US" dirty="0" smtClean="0"/>
              <a:t> by</a:t>
            </a:r>
          </a:p>
          <a:p>
            <a:r>
              <a:rPr lang="en-US" dirty="0" smtClean="0"/>
              <a:t> 3 km.</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594231" cy="6858000"/>
          </a:xfrm>
          <a:prstGeom prst="rect">
            <a:avLst/>
          </a:prstGeom>
        </p:spPr>
      </p:pic>
      <p:sp>
        <p:nvSpPr>
          <p:cNvPr id="5" name="TextBox 4"/>
          <p:cNvSpPr txBox="1"/>
          <p:nvPr/>
        </p:nvSpPr>
        <p:spPr>
          <a:xfrm>
            <a:off x="6381705" y="1628334"/>
            <a:ext cx="2609108" cy="3046988"/>
          </a:xfrm>
          <a:prstGeom prst="rect">
            <a:avLst/>
          </a:prstGeom>
          <a:noFill/>
        </p:spPr>
        <p:txBody>
          <a:bodyPr wrap="none" rtlCol="0">
            <a:spAutoFit/>
          </a:bodyPr>
          <a:lstStyle/>
          <a:p>
            <a:r>
              <a:rPr lang="en-US" sz="1600" dirty="0" smtClean="0"/>
              <a:t>Pronounced anticyclone over</a:t>
            </a:r>
          </a:p>
          <a:p>
            <a:r>
              <a:rPr lang="en-US" sz="1600" dirty="0" smtClean="0"/>
              <a:t> Baja, accompanied by</a:t>
            </a:r>
          </a:p>
          <a:p>
            <a:r>
              <a:rPr lang="en-US" sz="1600" dirty="0" smtClean="0"/>
              <a:t> significant convection over</a:t>
            </a:r>
          </a:p>
          <a:p>
            <a:r>
              <a:rPr lang="en-US" sz="1600" dirty="0" smtClean="0"/>
              <a:t> northwestern Mexico.</a:t>
            </a:r>
          </a:p>
          <a:p>
            <a:endParaRPr lang="en-US" sz="1600" dirty="0" smtClean="0"/>
          </a:p>
          <a:p>
            <a:r>
              <a:rPr lang="en-US" sz="1600" dirty="0" smtClean="0"/>
              <a:t>Models have been under-</a:t>
            </a:r>
          </a:p>
          <a:p>
            <a:r>
              <a:rPr lang="en-US" sz="1600" dirty="0" smtClean="0"/>
              <a:t>  estimating convection in</a:t>
            </a:r>
          </a:p>
          <a:p>
            <a:r>
              <a:rPr lang="en-US" sz="1600" dirty="0" smtClean="0"/>
              <a:t>  western US and northern</a:t>
            </a:r>
          </a:p>
          <a:p>
            <a:r>
              <a:rPr lang="en-US" sz="1600" dirty="0" smtClean="0"/>
              <a:t>  Mexico the last few days.</a:t>
            </a:r>
          </a:p>
          <a:p>
            <a:endParaRPr lang="en-US" sz="1600" dirty="0" smtClean="0"/>
          </a:p>
          <a:p>
            <a:r>
              <a:rPr lang="en-US" sz="1600" dirty="0" smtClean="0"/>
              <a:t>Problem is the anticyclone</a:t>
            </a:r>
          </a:p>
          <a:p>
            <a:r>
              <a:rPr lang="en-US" sz="1600" dirty="0" smtClean="0"/>
              <a:t>  is too far west</a:t>
            </a:r>
            <a:endParaRPr lang="en-US" sz="1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8305" y="1648606"/>
            <a:ext cx="4266465" cy="4266465"/>
          </a:xfrm>
          <a:prstGeom prst="rect">
            <a:avLst/>
          </a:prstGeom>
        </p:spPr>
      </p:pic>
      <p:sp>
        <p:nvSpPr>
          <p:cNvPr id="5" name="Title 4"/>
          <p:cNvSpPr>
            <a:spLocks noGrp="1"/>
          </p:cNvSpPr>
          <p:nvPr>
            <p:ph type="title"/>
          </p:nvPr>
        </p:nvSpPr>
        <p:spPr/>
        <p:txBody>
          <a:bodyPr/>
          <a:lstStyle/>
          <a:p>
            <a:r>
              <a:rPr lang="en-US" dirty="0" smtClean="0"/>
              <a:t>Streamline plot at 200 </a:t>
            </a:r>
            <a:r>
              <a:rPr lang="en-US" dirty="0" err="1" smtClean="0"/>
              <a:t>mb</a:t>
            </a:r>
            <a:endParaRPr lang="en-US" dirty="0"/>
          </a:p>
        </p:txBody>
      </p:sp>
      <p:pic>
        <p:nvPicPr>
          <p:cNvPr id="6" name="Picture 5"/>
          <p:cNvPicPr>
            <a:picLocks noChangeAspect="1"/>
          </p:cNvPicPr>
          <p:nvPr/>
        </p:nvPicPr>
        <p:blipFill>
          <a:blip r:embed="rId3"/>
          <a:stretch>
            <a:fillRect/>
          </a:stretch>
        </p:blipFill>
        <p:spPr>
          <a:xfrm>
            <a:off x="333571" y="1650864"/>
            <a:ext cx="4253065" cy="4253065"/>
          </a:xfrm>
          <a:prstGeom prst="rect">
            <a:avLst/>
          </a:prstGeom>
        </p:spPr>
      </p:pic>
      <p:sp>
        <p:nvSpPr>
          <p:cNvPr id="9" name="Rectangle 8"/>
          <p:cNvSpPr/>
          <p:nvPr/>
        </p:nvSpPr>
        <p:spPr>
          <a:xfrm>
            <a:off x="111410" y="1559586"/>
            <a:ext cx="8935106" cy="5347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596662"/>
            <a:ext cx="3746034" cy="461665"/>
          </a:xfrm>
          <a:prstGeom prst="rect">
            <a:avLst/>
          </a:prstGeom>
          <a:noFill/>
        </p:spPr>
        <p:txBody>
          <a:bodyPr wrap="square" rtlCol="0">
            <a:spAutoFit/>
          </a:bodyPr>
          <a:lstStyle/>
          <a:p>
            <a:r>
              <a:rPr lang="en-US" sz="2400" dirty="0" smtClean="0"/>
              <a:t>00Z GFS @ 18Z Wednesday</a:t>
            </a:r>
            <a:endParaRPr lang="en-US" sz="2400" dirty="0"/>
          </a:p>
        </p:txBody>
      </p:sp>
      <p:sp>
        <p:nvSpPr>
          <p:cNvPr id="8" name="TextBox 7"/>
          <p:cNvSpPr txBox="1"/>
          <p:nvPr/>
        </p:nvSpPr>
        <p:spPr>
          <a:xfrm>
            <a:off x="4913985" y="1596662"/>
            <a:ext cx="3746034" cy="461665"/>
          </a:xfrm>
          <a:prstGeom prst="rect">
            <a:avLst/>
          </a:prstGeom>
          <a:noFill/>
        </p:spPr>
        <p:txBody>
          <a:bodyPr wrap="square" rtlCol="0">
            <a:spAutoFit/>
          </a:bodyPr>
          <a:lstStyle/>
          <a:p>
            <a:r>
              <a:rPr lang="en-US" sz="2400" dirty="0" smtClean="0"/>
              <a:t>00Z GFS @ 18Z Friday</a:t>
            </a:r>
            <a:endParaRPr lang="en-US" sz="2400" dirty="0"/>
          </a:p>
        </p:txBody>
      </p:sp>
      <p:cxnSp>
        <p:nvCxnSpPr>
          <p:cNvPr id="11" name="Straight Connector 10"/>
          <p:cNvCxnSpPr/>
          <p:nvPr/>
        </p:nvCxnSpPr>
        <p:spPr>
          <a:xfrm flipH="1">
            <a:off x="5035745" y="2807254"/>
            <a:ext cx="512488" cy="1125130"/>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903863" y="2807254"/>
            <a:ext cx="512488" cy="1125130"/>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10752" y="5636571"/>
            <a:ext cx="8935106" cy="5347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4411848" y="3932384"/>
            <a:ext cx="502137" cy="17041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170572" y="5684238"/>
            <a:ext cx="2422617" cy="461665"/>
          </a:xfrm>
          <a:prstGeom prst="rect">
            <a:avLst/>
          </a:prstGeom>
          <a:noFill/>
        </p:spPr>
        <p:txBody>
          <a:bodyPr wrap="square" rtlCol="0">
            <a:spAutoFit/>
          </a:bodyPr>
          <a:lstStyle/>
          <a:p>
            <a:r>
              <a:rPr lang="en-US" sz="2400" dirty="0" smtClean="0">
                <a:solidFill>
                  <a:srgbClr val="FF0000"/>
                </a:solidFill>
              </a:rPr>
              <a:t>Highly Amplified</a:t>
            </a:r>
            <a:endParaRPr lang="en-US" sz="2400" dirty="0">
              <a:solidFill>
                <a:srgbClr val="FF0000"/>
              </a:solidFill>
            </a:endParaRPr>
          </a:p>
        </p:txBody>
      </p:sp>
      <p:sp>
        <p:nvSpPr>
          <p:cNvPr id="14" name="TextBox 13"/>
          <p:cNvSpPr txBox="1"/>
          <p:nvPr/>
        </p:nvSpPr>
        <p:spPr>
          <a:xfrm>
            <a:off x="901615" y="6027215"/>
            <a:ext cx="8024740" cy="923330"/>
          </a:xfrm>
          <a:prstGeom prst="rect">
            <a:avLst/>
          </a:prstGeom>
          <a:noFill/>
        </p:spPr>
        <p:txBody>
          <a:bodyPr wrap="none" rtlCol="0">
            <a:spAutoFit/>
          </a:bodyPr>
          <a:lstStyle/>
          <a:p>
            <a:r>
              <a:rPr lang="en-US" dirty="0" smtClean="0"/>
              <a:t>Westward digging trough moves anticyclone westward.  Longer runs do not indicate</a:t>
            </a:r>
          </a:p>
          <a:p>
            <a:r>
              <a:rPr lang="en-US" dirty="0" smtClean="0"/>
              <a:t> any redevelopment (6Z GFS, 180 hours)</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21556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564759" cy="5673569"/>
          </a:xfrm>
          <a:prstGeom prst="rect">
            <a:avLst/>
          </a:prstGeom>
        </p:spPr>
      </p:pic>
      <p:sp>
        <p:nvSpPr>
          <p:cNvPr id="5" name="TextBox 4"/>
          <p:cNvSpPr txBox="1"/>
          <p:nvPr/>
        </p:nvSpPr>
        <p:spPr>
          <a:xfrm>
            <a:off x="401077" y="6126944"/>
            <a:ext cx="8328948" cy="646331"/>
          </a:xfrm>
          <a:prstGeom prst="rect">
            <a:avLst/>
          </a:prstGeom>
          <a:noFill/>
        </p:spPr>
        <p:txBody>
          <a:bodyPr wrap="none" rtlCol="0">
            <a:spAutoFit/>
          </a:bodyPr>
          <a:lstStyle/>
          <a:p>
            <a:r>
              <a:rPr lang="en-US" dirty="0" smtClean="0"/>
              <a:t>GFS has tropical depression moving into panhandle.  Outlier among models, but should</a:t>
            </a:r>
          </a:p>
          <a:p>
            <a:r>
              <a:rPr lang="en-US" dirty="0" smtClean="0"/>
              <a:t>  mention this.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292"/>
            <a:ext cx="7772400" cy="666454"/>
          </a:xfrm>
        </p:spPr>
        <p:txBody>
          <a:bodyPr>
            <a:normAutofit/>
          </a:bodyPr>
          <a:lstStyle/>
          <a:p>
            <a:r>
              <a:rPr lang="en-US" sz="3200" dirty="0" smtClean="0"/>
              <a:t>WX Briefing</a:t>
            </a:r>
            <a:r>
              <a:rPr lang="en-US" sz="3200" dirty="0" smtClean="0"/>
              <a:t>, 201308012 for 8/14 and 8/16</a:t>
            </a:r>
            <a:endParaRPr lang="en-US" sz="3200" dirty="0"/>
          </a:p>
        </p:txBody>
      </p:sp>
      <p:sp>
        <p:nvSpPr>
          <p:cNvPr id="3" name="Subtitle 2"/>
          <p:cNvSpPr>
            <a:spLocks noGrp="1"/>
          </p:cNvSpPr>
          <p:nvPr>
            <p:ph type="subTitle" idx="1"/>
          </p:nvPr>
        </p:nvSpPr>
        <p:spPr>
          <a:xfrm>
            <a:off x="379926" y="770746"/>
            <a:ext cx="8488628" cy="5807723"/>
          </a:xfrm>
        </p:spPr>
        <p:txBody>
          <a:bodyPr>
            <a:noAutofit/>
          </a:bodyPr>
          <a:lstStyle/>
          <a:p>
            <a:pPr algn="l">
              <a:buFont typeface="Arial"/>
              <a:buChar char="•"/>
            </a:pPr>
            <a:r>
              <a:rPr lang="en-US" sz="2400" dirty="0" smtClean="0"/>
              <a:t>Front north of us moves South by Wednesday and strengthens (with strong upper level support) leading to </a:t>
            </a:r>
            <a:r>
              <a:rPr lang="en-US" sz="2400" dirty="0" smtClean="0"/>
              <a:t>strong convection and/or </a:t>
            </a:r>
            <a:r>
              <a:rPr lang="en-US" sz="2400" dirty="0" err="1" smtClean="0"/>
              <a:t>precip</a:t>
            </a:r>
            <a:r>
              <a:rPr lang="en-US" sz="2400" dirty="0" smtClean="0"/>
              <a:t> from OK across the SE into the Atlantic.</a:t>
            </a:r>
          </a:p>
          <a:p>
            <a:pPr algn="l">
              <a:buFont typeface="Arial"/>
              <a:buChar char="•"/>
            </a:pPr>
            <a:r>
              <a:rPr lang="en-US" sz="2400" dirty="0" smtClean="0"/>
              <a:t>Dry air associated with high </a:t>
            </a:r>
            <a:r>
              <a:rPr lang="en-US" sz="2400" dirty="0" smtClean="0"/>
              <a:t>is behind the front, with cooler temps and clear skies.</a:t>
            </a:r>
          </a:p>
          <a:p>
            <a:pPr algn="l">
              <a:buFont typeface="Arial"/>
              <a:buChar char="•"/>
            </a:pPr>
            <a:r>
              <a:rPr lang="en-US" sz="2400" dirty="0" smtClean="0"/>
              <a:t>Gulf drying on Wednesday, remoistening on Friday. </a:t>
            </a:r>
          </a:p>
          <a:p>
            <a:pPr algn="l">
              <a:buFont typeface="Arial"/>
              <a:buChar char="•"/>
            </a:pPr>
            <a:r>
              <a:rPr lang="en-US" sz="2400" dirty="0" smtClean="0"/>
              <a:t>Expect some MCS type convection propagating along the front on Wednesday</a:t>
            </a:r>
          </a:p>
          <a:p>
            <a:pPr algn="l">
              <a:buFont typeface="Arial"/>
              <a:buChar char="•"/>
            </a:pPr>
            <a:r>
              <a:rPr lang="en-US" sz="2400" dirty="0" smtClean="0"/>
              <a:t>Upper air pattern amplifies (trough east, ridge west), and front moves further south by Friday.  Favorable pattern for severe weather over OK, KS</a:t>
            </a:r>
          </a:p>
          <a:p>
            <a:pPr algn="l">
              <a:buFont typeface="Arial"/>
              <a:buChar char="•"/>
            </a:pPr>
            <a:r>
              <a:rPr lang="en-US" sz="2400" dirty="0" smtClean="0"/>
              <a:t>Anticyclone strengthens by Friday, but is too far west.</a:t>
            </a:r>
          </a:p>
          <a:p>
            <a:pPr algn="l">
              <a:buFont typeface="Arial"/>
              <a:buChar char="•"/>
            </a:pPr>
            <a:r>
              <a:rPr lang="en-US" sz="2400" dirty="0" smtClean="0"/>
              <a:t>Another attempt by the GFS to generate a TD/TC.  But, a tropical wave is expected, which HS3 plans to fly</a:t>
            </a:r>
            <a:endParaRPr lang="en-US" sz="2400" dirty="0" smtClean="0"/>
          </a:p>
          <a:p>
            <a:pPr algn="l">
              <a:buFont typeface="Arial"/>
              <a:buChar char="•"/>
            </a:pPr>
            <a:endParaRPr lang="en-US" sz="2400" dirty="0" smtClean="0"/>
          </a:p>
          <a:p>
            <a:pPr algn="l">
              <a:buFont typeface="Arial"/>
              <a:buChar char="•"/>
            </a:pPr>
            <a:endParaRPr lang="en-US" sz="14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0" y="0"/>
            <a:ext cx="7328253" cy="6106877"/>
          </a:xfrm>
          <a:prstGeom prst="rect">
            <a:avLst/>
          </a:prstGeom>
        </p:spPr>
      </p:pic>
      <p:sp>
        <p:nvSpPr>
          <p:cNvPr id="4" name="TextBox 3"/>
          <p:cNvSpPr txBox="1"/>
          <p:nvPr/>
        </p:nvSpPr>
        <p:spPr>
          <a:xfrm>
            <a:off x="757590" y="6106877"/>
            <a:ext cx="7629124" cy="923330"/>
          </a:xfrm>
          <a:prstGeom prst="rect">
            <a:avLst/>
          </a:prstGeom>
          <a:noFill/>
        </p:spPr>
        <p:txBody>
          <a:bodyPr wrap="none" rtlCol="0">
            <a:spAutoFit/>
          </a:bodyPr>
          <a:lstStyle/>
          <a:p>
            <a:r>
              <a:rPr lang="en-US" dirty="0" smtClean="0"/>
              <a:t>Eastern Gulf is drying out, will continue to do so.  MCS over TN, convection over</a:t>
            </a:r>
          </a:p>
          <a:p>
            <a:r>
              <a:rPr lang="en-US" dirty="0" smtClean="0"/>
              <a:t> NO less than expected.  Can see small systems in the visible developing.</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creen shot 2013-08-12 at 10.14.16 AM.png"/>
          <p:cNvPicPr>
            <a:picLocks noChangeAspect="1"/>
          </p:cNvPicPr>
          <p:nvPr/>
        </p:nvPicPr>
        <p:blipFill>
          <a:blip r:embed="rId2"/>
          <a:stretch>
            <a:fillRect/>
          </a:stretch>
        </p:blipFill>
        <p:spPr>
          <a:xfrm>
            <a:off x="1" y="0"/>
            <a:ext cx="7276428" cy="5840291"/>
          </a:xfrm>
          <a:prstGeom prst="rect">
            <a:avLst/>
          </a:prstGeom>
        </p:spPr>
      </p:pic>
      <p:sp>
        <p:nvSpPr>
          <p:cNvPr id="4" name="TextBox 3"/>
          <p:cNvSpPr txBox="1"/>
          <p:nvPr/>
        </p:nvSpPr>
        <p:spPr>
          <a:xfrm>
            <a:off x="457200" y="6198525"/>
            <a:ext cx="7895799" cy="646331"/>
          </a:xfrm>
          <a:prstGeom prst="rect">
            <a:avLst/>
          </a:prstGeom>
          <a:noFill/>
        </p:spPr>
        <p:txBody>
          <a:bodyPr wrap="none" rtlCol="0">
            <a:spAutoFit/>
          </a:bodyPr>
          <a:lstStyle/>
          <a:p>
            <a:r>
              <a:rPr lang="en-US" dirty="0" smtClean="0"/>
              <a:t>This morning: weak </a:t>
            </a:r>
            <a:r>
              <a:rPr lang="en-US" dirty="0" err="1" smtClean="0"/>
              <a:t>quasistationary</a:t>
            </a:r>
            <a:r>
              <a:rPr lang="en-US" dirty="0" smtClean="0"/>
              <a:t> front over OK to WV.  Moist unstable air to the</a:t>
            </a:r>
          </a:p>
          <a:p>
            <a:r>
              <a:rPr lang="en-US" dirty="0" smtClean="0"/>
              <a:t>  south.   Another front developing behind it.</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3-08-12 at 10.17.17 AM.png"/>
          <p:cNvPicPr>
            <a:picLocks noChangeAspect="1"/>
          </p:cNvPicPr>
          <p:nvPr/>
        </p:nvPicPr>
        <p:blipFill>
          <a:blip r:embed="rId2"/>
          <a:stretch>
            <a:fillRect/>
          </a:stretch>
        </p:blipFill>
        <p:spPr>
          <a:xfrm>
            <a:off x="0" y="0"/>
            <a:ext cx="7337996" cy="5948669"/>
          </a:xfrm>
          <a:prstGeom prst="rect">
            <a:avLst/>
          </a:prstGeom>
        </p:spPr>
      </p:pic>
      <p:sp>
        <p:nvSpPr>
          <p:cNvPr id="4" name="TextBox 3"/>
          <p:cNvSpPr txBox="1"/>
          <p:nvPr/>
        </p:nvSpPr>
        <p:spPr>
          <a:xfrm>
            <a:off x="510186" y="6285369"/>
            <a:ext cx="7712368" cy="369332"/>
          </a:xfrm>
          <a:prstGeom prst="rect">
            <a:avLst/>
          </a:prstGeom>
          <a:noFill/>
        </p:spPr>
        <p:txBody>
          <a:bodyPr wrap="none" rtlCol="0">
            <a:spAutoFit/>
          </a:bodyPr>
          <a:lstStyle/>
          <a:p>
            <a:r>
              <a:rPr lang="en-US" dirty="0" smtClean="0"/>
              <a:t>Tuesday:  Southward push develops, strong convection to south of the new front.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3-08-12 at 10.20.21 AM.png"/>
          <p:cNvPicPr>
            <a:picLocks noChangeAspect="1"/>
          </p:cNvPicPr>
          <p:nvPr/>
        </p:nvPicPr>
        <p:blipFill>
          <a:blip r:embed="rId2"/>
          <a:stretch>
            <a:fillRect/>
          </a:stretch>
        </p:blipFill>
        <p:spPr>
          <a:xfrm>
            <a:off x="0" y="0"/>
            <a:ext cx="7204550" cy="5872858"/>
          </a:xfrm>
          <a:prstGeom prst="rect">
            <a:avLst/>
          </a:prstGeom>
        </p:spPr>
      </p:pic>
      <p:sp>
        <p:nvSpPr>
          <p:cNvPr id="4" name="TextBox 3"/>
          <p:cNvSpPr txBox="1"/>
          <p:nvPr/>
        </p:nvSpPr>
        <p:spPr>
          <a:xfrm>
            <a:off x="336506" y="6155102"/>
            <a:ext cx="5296567" cy="369332"/>
          </a:xfrm>
          <a:prstGeom prst="rect">
            <a:avLst/>
          </a:prstGeom>
          <a:noFill/>
        </p:spPr>
        <p:txBody>
          <a:bodyPr wrap="none" rtlCol="0">
            <a:spAutoFit/>
          </a:bodyPr>
          <a:lstStyle/>
          <a:p>
            <a:r>
              <a:rPr lang="en-US" dirty="0" smtClean="0"/>
              <a:t>Front moves to central AL/MS by Wednesday morning.</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3-08-12 at 10.22.01 AM.png"/>
          <p:cNvPicPr>
            <a:picLocks noChangeAspect="1"/>
          </p:cNvPicPr>
          <p:nvPr/>
        </p:nvPicPr>
        <p:blipFill>
          <a:blip r:embed="rId2"/>
          <a:stretch>
            <a:fillRect/>
          </a:stretch>
        </p:blipFill>
        <p:spPr>
          <a:xfrm>
            <a:off x="1" y="-1"/>
            <a:ext cx="7097798" cy="5753447"/>
          </a:xfrm>
          <a:prstGeom prst="rect">
            <a:avLst/>
          </a:prstGeom>
        </p:spPr>
      </p:pic>
      <p:sp>
        <p:nvSpPr>
          <p:cNvPr id="4" name="TextBox 3"/>
          <p:cNvSpPr txBox="1"/>
          <p:nvPr/>
        </p:nvSpPr>
        <p:spPr>
          <a:xfrm>
            <a:off x="694721" y="6144247"/>
            <a:ext cx="7570965" cy="646331"/>
          </a:xfrm>
          <a:prstGeom prst="rect">
            <a:avLst/>
          </a:prstGeom>
          <a:noFill/>
        </p:spPr>
        <p:txBody>
          <a:bodyPr wrap="none" rtlCol="0">
            <a:spAutoFit/>
          </a:bodyPr>
          <a:lstStyle/>
          <a:p>
            <a:r>
              <a:rPr lang="en-US" dirty="0" smtClean="0"/>
              <a:t>Surface analysis Friday.  Depending on strength of front and forcing, could have</a:t>
            </a:r>
          </a:p>
          <a:p>
            <a:r>
              <a:rPr lang="en-US" dirty="0" smtClean="0"/>
              <a:t>  T-storms on Friday and Thursday</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0" y="1910579"/>
            <a:ext cx="1652115" cy="1323439"/>
          </a:xfrm>
          <a:prstGeom prst="rect">
            <a:avLst/>
          </a:prstGeom>
          <a:noFill/>
        </p:spPr>
        <p:txBody>
          <a:bodyPr wrap="none" rtlCol="0">
            <a:spAutoFit/>
          </a:bodyPr>
          <a:lstStyle/>
          <a:p>
            <a:r>
              <a:rPr lang="en-US" sz="1600" dirty="0" smtClean="0"/>
              <a:t>Sequence of daily</a:t>
            </a:r>
          </a:p>
          <a:p>
            <a:r>
              <a:rPr lang="en-US" sz="1600" dirty="0" smtClean="0"/>
              <a:t> maps at 500mb</a:t>
            </a:r>
          </a:p>
          <a:p>
            <a:r>
              <a:rPr lang="en-US" sz="1600" dirty="0" smtClean="0"/>
              <a:t> shows wave </a:t>
            </a:r>
          </a:p>
          <a:p>
            <a:r>
              <a:rPr lang="en-US" sz="1600" dirty="0" smtClean="0"/>
              <a:t> rotating around</a:t>
            </a:r>
          </a:p>
          <a:p>
            <a:r>
              <a:rPr lang="en-US" sz="1600" dirty="0" smtClean="0"/>
              <a:t> Canada low.</a:t>
            </a:r>
            <a:endParaRPr lang="en-US"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1786</TotalTime>
  <Words>1032</Words>
  <Application>Microsoft Macintosh PowerPoint</Application>
  <PresentationFormat>On-screen Show (4:3)</PresentationFormat>
  <Paragraphs>152</Paragraphs>
  <Slides>33</Slides>
  <Notes>2</Notes>
  <HiddenSlides>0</HiddenSlides>
  <MMClips>0</MMClips>
  <ScaleCrop>false</ScaleCrop>
  <HeadingPairs>
    <vt:vector size="4" baseType="variant">
      <vt:variant>
        <vt:lpstr>Design Template</vt:lpstr>
      </vt:variant>
      <vt:variant>
        <vt:i4>1</vt:i4>
      </vt:variant>
      <vt:variant>
        <vt:lpstr>Slide Titles</vt:lpstr>
      </vt:variant>
      <vt:variant>
        <vt:i4>33</vt:i4>
      </vt:variant>
    </vt:vector>
  </HeadingPairs>
  <TitlesOfParts>
    <vt:vector size="34" baseType="lpstr">
      <vt:lpstr>Office Theme</vt:lpstr>
      <vt:lpstr>WX Briefing, 201308012 for 8/14 and 8/16</vt:lpstr>
      <vt:lpstr>Yesterday’s Weather</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High cloud and surface temperature</vt:lpstr>
      <vt:lpstr>Slide 21</vt:lpstr>
      <vt:lpstr>Surface temperature</vt:lpstr>
      <vt:lpstr>Slide 23</vt:lpstr>
      <vt:lpstr>Slide 24</vt:lpstr>
      <vt:lpstr>Slide 25</vt:lpstr>
      <vt:lpstr>Local weather</vt:lpstr>
      <vt:lpstr>Anticyclone Notes</vt:lpstr>
      <vt:lpstr>Slide 28</vt:lpstr>
      <vt:lpstr>Slide 29</vt:lpstr>
      <vt:lpstr>Slide 30</vt:lpstr>
      <vt:lpstr>Streamline plot at 200 mb</vt:lpstr>
      <vt:lpstr>Slide 32</vt:lpstr>
      <vt:lpstr>WX Briefing, 201308012 for 8/14 and 8/16</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Briefing, 201308012 for 8/14 and 8/16</dc:title>
  <dc:creator>Lenny Pfister</dc:creator>
  <cp:lastModifiedBy>Lenny Pfister</cp:lastModifiedBy>
  <cp:revision>6</cp:revision>
  <dcterms:created xsi:type="dcterms:W3CDTF">2013-08-12T15:08:26Z</dcterms:created>
  <dcterms:modified xsi:type="dcterms:W3CDTF">2013-08-12T22:55:31Z</dcterms:modified>
</cp:coreProperties>
</file>