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97" r:id="rId3"/>
    <p:sldId id="298" r:id="rId4"/>
    <p:sldId id="299" r:id="rId5"/>
    <p:sldId id="300" r:id="rId6"/>
    <p:sldId id="301" r:id="rId7"/>
    <p:sldId id="30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15" d="100"/>
          <a:sy n="115" d="100"/>
        </p:scale>
        <p:origin x="-69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965CA-1C10-BA40-AC9C-48A035FC5E49}" type="datetimeFigureOut">
              <a:rPr lang="en-US" smtClean="0"/>
              <a:pPr/>
              <a:t>8/9/13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5AACC-6396-8648-ABE6-8720A25497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2FBA4-CC98-DF45-A650-B66AF2532B82}" type="datetimeFigureOut">
              <a:rPr lang="en-US" smtClean="0"/>
              <a:pPr/>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2FBA4-CC98-DF45-A650-B66AF2532B82}" type="datetimeFigureOut">
              <a:rPr lang="en-US" smtClean="0"/>
              <a:pPr/>
              <a:t>8/9/13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2FBA4-CC98-DF45-A650-B66AF2532B82}" type="datetimeFigureOut">
              <a:rPr lang="en-US" smtClean="0"/>
              <a:pPr/>
              <a:t>8/9/13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2FBA4-CC98-DF45-A650-B66AF2532B82}" type="datetimeFigureOut">
              <a:rPr lang="en-US" smtClean="0"/>
              <a:pPr/>
              <a:t>8/9/13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FBA4-CC98-DF45-A650-B66AF2532B82}" type="datetimeFigureOut">
              <a:rPr lang="en-US" smtClean="0"/>
              <a:pPr/>
              <a:t>8/9/13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8/9/13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8/9/13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FBA4-CC98-DF45-A650-B66AF2532B82}" type="datetimeFigureOut">
              <a:rPr lang="en-US" smtClean="0"/>
              <a:pPr/>
              <a:t>8/9/13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AAD83-0ACA-3C42-BEA2-43E5F27D8E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 Id="rId3"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9304"/>
            <a:ext cx="7772400" cy="1470025"/>
          </a:xfrm>
        </p:spPr>
        <p:txBody>
          <a:bodyPr/>
          <a:lstStyle/>
          <a:p>
            <a:r>
              <a:rPr lang="en-US" dirty="0" smtClean="0"/>
              <a:t>Briefing, </a:t>
            </a:r>
            <a:r>
              <a:rPr lang="en-US" dirty="0" smtClean="0"/>
              <a:t>20130809, 8/12, 8/13</a:t>
            </a:r>
            <a:endParaRPr lang="en-US" dirty="0"/>
          </a:p>
        </p:txBody>
      </p:sp>
      <p:sp>
        <p:nvSpPr>
          <p:cNvPr id="3" name="Subtitle 2"/>
          <p:cNvSpPr>
            <a:spLocks noGrp="1"/>
          </p:cNvSpPr>
          <p:nvPr>
            <p:ph type="subTitle" idx="1"/>
          </p:nvPr>
        </p:nvSpPr>
        <p:spPr>
          <a:xfrm>
            <a:off x="1371600" y="2309329"/>
            <a:ext cx="6400800" cy="4173193"/>
          </a:xfrm>
        </p:spPr>
        <p:txBody>
          <a:bodyPr>
            <a:noAutofit/>
          </a:bodyPr>
          <a:lstStyle/>
          <a:p>
            <a:pPr algn="l">
              <a:buFont typeface="Arial"/>
              <a:buChar char="•"/>
            </a:pPr>
            <a:r>
              <a:rPr lang="en-US" sz="1400" dirty="0" smtClean="0"/>
              <a:t>Current quasi-stationary front from TX Panhandle </a:t>
            </a:r>
            <a:r>
              <a:rPr lang="en-US" sz="1400" dirty="0" err="1" smtClean="0"/>
              <a:t>ENEward</a:t>
            </a:r>
            <a:r>
              <a:rPr lang="en-US" sz="1400" dirty="0" smtClean="0"/>
              <a:t> </a:t>
            </a:r>
            <a:r>
              <a:rPr lang="en-US" sz="1400" dirty="0" smtClean="0"/>
              <a:t>to Kentucky is expected to sag southward over the SE in the next few days.  This front had been nearly E/W prior to yesterday, when convection focus shifted from KS to northern TX/OK.</a:t>
            </a:r>
          </a:p>
          <a:p>
            <a:pPr algn="l">
              <a:buFont typeface="Arial"/>
              <a:buChar char="•"/>
            </a:pPr>
            <a:r>
              <a:rPr lang="en-US" sz="1400" dirty="0" smtClean="0"/>
              <a:t>This is consistent with the impinging upper level Pacific trough and the collapse of the upper level monsoon anticyclone which began yesterday. </a:t>
            </a:r>
          </a:p>
          <a:p>
            <a:pPr algn="l">
              <a:buFont typeface="Arial"/>
              <a:buChar char="•"/>
            </a:pPr>
            <a:r>
              <a:rPr lang="en-US" sz="1400" dirty="0" smtClean="0"/>
              <a:t>Front is expected to move in response to several </a:t>
            </a:r>
            <a:r>
              <a:rPr lang="en-US" sz="1400" dirty="0" err="1" smtClean="0"/>
              <a:t>shortwaves</a:t>
            </a:r>
            <a:r>
              <a:rPr lang="en-US" sz="1400" dirty="0" smtClean="0"/>
              <a:t> rounding an upper level low over  western Ontario.</a:t>
            </a:r>
          </a:p>
          <a:p>
            <a:pPr algn="l">
              <a:buFont typeface="Arial"/>
              <a:buChar char="•"/>
            </a:pPr>
            <a:r>
              <a:rPr lang="en-US" sz="1400" dirty="0" smtClean="0"/>
              <a:t>Models amplify this trough, moving the front across northern AL late Monday into Tuesday.  EC model is substantially more aggressive then the GFS in this amplification, and the placement of the trough.</a:t>
            </a:r>
          </a:p>
          <a:p>
            <a:pPr algn="l">
              <a:buFont typeface="Arial"/>
              <a:buChar char="•"/>
            </a:pPr>
            <a:r>
              <a:rPr lang="en-US" sz="1400" dirty="0" smtClean="0"/>
              <a:t>Major precipitation is likely to be </a:t>
            </a:r>
            <a:r>
              <a:rPr lang="en-US" sz="1400" dirty="0" err="1" smtClean="0"/>
              <a:t>focussed</a:t>
            </a:r>
            <a:r>
              <a:rPr lang="en-US" sz="1400" dirty="0" smtClean="0"/>
              <a:t> on the region of the front in TN, KY, northern AL region over the weekend into Monday, with diurnal systems (peaking late in the day) south of that.</a:t>
            </a:r>
          </a:p>
          <a:p>
            <a:pPr algn="l">
              <a:buFont typeface="Arial"/>
              <a:buChar char="•"/>
            </a:pPr>
            <a:r>
              <a:rPr lang="en-US" sz="1400" dirty="0" smtClean="0"/>
              <a:t>After Monday, as front sags south into AL, will still have active </a:t>
            </a:r>
            <a:r>
              <a:rPr lang="en-US" sz="1400" dirty="0" err="1" smtClean="0"/>
              <a:t>precip</a:t>
            </a:r>
            <a:r>
              <a:rPr lang="en-US" sz="1400" dirty="0" smtClean="0"/>
              <a:t> along the front Tuesday through MS/AL/GA.</a:t>
            </a:r>
          </a:p>
          <a:p>
            <a:pPr algn="l">
              <a:buFont typeface="Arial"/>
              <a:buChar char="•"/>
            </a:pPr>
            <a:r>
              <a:rPr lang="en-US" sz="1400" dirty="0" smtClean="0"/>
              <a:t>There is a good chance that, with the amplified upper level trough over the east that we will have abnormally cool conditions </a:t>
            </a:r>
            <a:r>
              <a:rPr lang="en-US" sz="1400" dirty="0" smtClean="0"/>
              <a:t> from late Tuesday to the weekend except over the extreme southern parts of the SE region.</a:t>
            </a:r>
            <a:endParaRPr lang="en-US"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54609"/>
            <a:ext cx="9260843" cy="1477328"/>
          </a:xfrm>
          <a:prstGeom prst="rect">
            <a:avLst/>
          </a:prstGeom>
          <a:noFill/>
        </p:spPr>
        <p:txBody>
          <a:bodyPr wrap="none" rtlCol="0">
            <a:spAutoFit/>
          </a:bodyPr>
          <a:lstStyle/>
          <a:p>
            <a:r>
              <a:rPr lang="en-US" dirty="0" smtClean="0"/>
              <a:t>Current </a:t>
            </a:r>
            <a:r>
              <a:rPr lang="en-US" dirty="0" err="1" smtClean="0"/>
              <a:t>wv</a:t>
            </a:r>
            <a:r>
              <a:rPr lang="en-US" dirty="0" smtClean="0"/>
              <a:t> image this AM shows the dry air penetrating from the Pacific trough, and the position</a:t>
            </a:r>
          </a:p>
          <a:p>
            <a:r>
              <a:rPr lang="en-US" dirty="0" smtClean="0"/>
              <a:t> of stationary front from TX into KY.  MCS development last night shifted from its typical position</a:t>
            </a:r>
          </a:p>
          <a:p>
            <a:r>
              <a:rPr lang="en-US" dirty="0" smtClean="0"/>
              <a:t> in KS southward to TX panhandle and OK.   Convection in central Gulf is moving westward with</a:t>
            </a:r>
          </a:p>
          <a:p>
            <a:r>
              <a:rPr lang="en-US" dirty="0" smtClean="0"/>
              <a:t> the associated easterly wave bringing rain to EFD by Saturday (diurnal thunderstorms</a:t>
            </a:r>
          </a:p>
          <a:p>
            <a:r>
              <a:rPr lang="en-US" dirty="0" smtClean="0"/>
              <a:t> </a:t>
            </a:r>
            <a:r>
              <a:rPr lang="en-US" dirty="0" smtClean="0"/>
              <a:t>   </a:t>
            </a:r>
            <a:endParaRPr lang="en-US" dirty="0"/>
          </a:p>
        </p:txBody>
      </p:sp>
      <p:pic>
        <p:nvPicPr>
          <p:cNvPr id="5" name="Picture 4"/>
          <p:cNvPicPr>
            <a:picLocks noChangeAspect="1"/>
          </p:cNvPicPr>
          <p:nvPr/>
        </p:nvPicPr>
        <p:blipFill>
          <a:blip r:embed="rId2"/>
          <a:stretch>
            <a:fillRect/>
          </a:stretch>
        </p:blipFill>
        <p:spPr>
          <a:xfrm>
            <a:off x="2672522" y="1465102"/>
            <a:ext cx="6471478" cy="53928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4932752" cy="3699564"/>
          </a:xfrm>
          <a:prstGeom prst="rect">
            <a:avLst/>
          </a:prstGeom>
        </p:spPr>
      </p:pic>
      <p:pic>
        <p:nvPicPr>
          <p:cNvPr id="6" name="Picture 5"/>
          <p:cNvPicPr>
            <a:picLocks noChangeAspect="1"/>
          </p:cNvPicPr>
          <p:nvPr/>
        </p:nvPicPr>
        <p:blipFill>
          <a:blip r:embed="rId3"/>
          <a:stretch>
            <a:fillRect/>
          </a:stretch>
        </p:blipFill>
        <p:spPr>
          <a:xfrm>
            <a:off x="4243642" y="24297"/>
            <a:ext cx="4900358" cy="3675268"/>
          </a:xfrm>
          <a:prstGeom prst="rect">
            <a:avLst/>
          </a:prstGeom>
        </p:spPr>
      </p:pic>
      <p:pic>
        <p:nvPicPr>
          <p:cNvPr id="7" name="Picture 6"/>
          <p:cNvPicPr>
            <a:picLocks noChangeAspect="1"/>
          </p:cNvPicPr>
          <p:nvPr/>
        </p:nvPicPr>
        <p:blipFill>
          <a:blip r:embed="rId4"/>
          <a:stretch>
            <a:fillRect/>
          </a:stretch>
        </p:blipFill>
        <p:spPr>
          <a:xfrm>
            <a:off x="4243642" y="3182730"/>
            <a:ext cx="4900358" cy="3675269"/>
          </a:xfrm>
          <a:prstGeom prst="rect">
            <a:avLst/>
          </a:prstGeom>
        </p:spPr>
      </p:pic>
      <p:sp>
        <p:nvSpPr>
          <p:cNvPr id="8" name="TextBox 7"/>
          <p:cNvSpPr txBox="1"/>
          <p:nvPr/>
        </p:nvSpPr>
        <p:spPr>
          <a:xfrm>
            <a:off x="496957" y="3953565"/>
            <a:ext cx="3860514" cy="2585323"/>
          </a:xfrm>
          <a:prstGeom prst="rect">
            <a:avLst/>
          </a:prstGeom>
          <a:noFill/>
        </p:spPr>
        <p:txBody>
          <a:bodyPr wrap="none" rtlCol="0">
            <a:spAutoFit/>
          </a:bodyPr>
          <a:lstStyle/>
          <a:p>
            <a:r>
              <a:rPr lang="en-US" dirty="0" smtClean="0"/>
              <a:t>500mb flow today (above), Monday</a:t>
            </a:r>
          </a:p>
          <a:p>
            <a:r>
              <a:rPr lang="en-US" dirty="0" smtClean="0"/>
              <a:t>  (above right), and Tuesday (right)</a:t>
            </a:r>
          </a:p>
          <a:p>
            <a:r>
              <a:rPr lang="en-US" dirty="0" smtClean="0"/>
              <a:t>  Short waves rotate around the</a:t>
            </a:r>
          </a:p>
          <a:p>
            <a:r>
              <a:rPr lang="en-US" dirty="0" smtClean="0"/>
              <a:t>  Amplification clearly occurs between</a:t>
            </a:r>
          </a:p>
          <a:p>
            <a:r>
              <a:rPr lang="en-US" dirty="0" smtClean="0"/>
              <a:t>  today (left) and Monday (right above).</a:t>
            </a:r>
          </a:p>
          <a:p>
            <a:r>
              <a:rPr lang="en-US" dirty="0" smtClean="0"/>
              <a:t>  Tuesday’s short wave penetrates</a:t>
            </a:r>
          </a:p>
          <a:p>
            <a:r>
              <a:rPr lang="en-US" dirty="0" smtClean="0"/>
              <a:t>  deeply into southeast.</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34050" t="33828"/>
          <a:stretch>
            <a:fillRect/>
          </a:stretch>
        </p:blipFill>
        <p:spPr>
          <a:xfrm>
            <a:off x="53376" y="27609"/>
            <a:ext cx="4600648" cy="3462130"/>
          </a:xfrm>
          <a:prstGeom prst="rect">
            <a:avLst/>
          </a:prstGeom>
        </p:spPr>
      </p:pic>
      <p:pic>
        <p:nvPicPr>
          <p:cNvPr id="5" name="Picture 4"/>
          <p:cNvPicPr>
            <a:picLocks noChangeAspect="1"/>
          </p:cNvPicPr>
          <p:nvPr/>
        </p:nvPicPr>
        <p:blipFill>
          <a:blip r:embed="rId3"/>
          <a:srcRect l="33457" t="33828"/>
          <a:stretch>
            <a:fillRect/>
          </a:stretch>
        </p:blipFill>
        <p:spPr>
          <a:xfrm>
            <a:off x="4439817" y="-11043"/>
            <a:ext cx="4693875" cy="3500782"/>
          </a:xfrm>
          <a:prstGeom prst="rect">
            <a:avLst/>
          </a:prstGeom>
        </p:spPr>
      </p:pic>
      <p:pic>
        <p:nvPicPr>
          <p:cNvPr id="6" name="Picture 5"/>
          <p:cNvPicPr>
            <a:picLocks noChangeAspect="1"/>
          </p:cNvPicPr>
          <p:nvPr/>
        </p:nvPicPr>
        <p:blipFill>
          <a:blip r:embed="rId4"/>
          <a:srcRect l="33527" t="36112"/>
          <a:stretch>
            <a:fillRect/>
          </a:stretch>
        </p:blipFill>
        <p:spPr>
          <a:xfrm>
            <a:off x="4439817" y="3466766"/>
            <a:ext cx="4693875" cy="3383504"/>
          </a:xfrm>
          <a:prstGeom prst="rect">
            <a:avLst/>
          </a:prstGeom>
        </p:spPr>
      </p:pic>
      <p:sp>
        <p:nvSpPr>
          <p:cNvPr id="7" name="TextBox 6"/>
          <p:cNvSpPr txBox="1"/>
          <p:nvPr/>
        </p:nvSpPr>
        <p:spPr>
          <a:xfrm>
            <a:off x="0" y="3677478"/>
            <a:ext cx="4521904" cy="3693319"/>
          </a:xfrm>
          <a:prstGeom prst="rect">
            <a:avLst/>
          </a:prstGeom>
          <a:noFill/>
        </p:spPr>
        <p:txBody>
          <a:bodyPr wrap="none" rtlCol="0">
            <a:spAutoFit/>
          </a:bodyPr>
          <a:lstStyle/>
          <a:p>
            <a:r>
              <a:rPr lang="en-US" dirty="0" smtClean="0"/>
              <a:t>850 </a:t>
            </a:r>
            <a:r>
              <a:rPr lang="en-US" dirty="0" err="1" smtClean="0"/>
              <a:t>mb</a:t>
            </a:r>
            <a:r>
              <a:rPr lang="en-US" dirty="0" smtClean="0"/>
              <a:t>.  Flow trajectories today (above)</a:t>
            </a:r>
          </a:p>
          <a:p>
            <a:r>
              <a:rPr lang="en-US" dirty="0" smtClean="0"/>
              <a:t>  and Monday (above right) over SE are clearly</a:t>
            </a:r>
          </a:p>
          <a:p>
            <a:r>
              <a:rPr lang="en-US" dirty="0" smtClean="0"/>
              <a:t>  from the Gulf (though more apparent</a:t>
            </a:r>
          </a:p>
          <a:p>
            <a:r>
              <a:rPr lang="en-US" dirty="0" smtClean="0"/>
              <a:t>  on Monday).  Expect diurnal type pattern</a:t>
            </a:r>
          </a:p>
          <a:p>
            <a:r>
              <a:rPr lang="en-US" dirty="0" smtClean="0"/>
              <a:t>  (21-22Z max) on both these days.</a:t>
            </a:r>
          </a:p>
          <a:p>
            <a:r>
              <a:rPr lang="en-US" dirty="0" smtClean="0"/>
              <a:t>  Tuesday (right), with front shifting south and </a:t>
            </a:r>
          </a:p>
          <a:p>
            <a:r>
              <a:rPr lang="en-US" dirty="0" smtClean="0"/>
              <a:t>  a developing high to the northwest, flow </a:t>
            </a:r>
          </a:p>
          <a:p>
            <a:r>
              <a:rPr lang="en-US" dirty="0" smtClean="0"/>
              <a:t>  develops a northwest component.</a:t>
            </a:r>
          </a:p>
          <a:p>
            <a:r>
              <a:rPr lang="en-US" dirty="0" smtClean="0"/>
              <a:t>  Still active </a:t>
            </a:r>
            <a:r>
              <a:rPr lang="en-US" dirty="0" err="1" smtClean="0"/>
              <a:t>precip</a:t>
            </a:r>
            <a:r>
              <a:rPr lang="en-US" dirty="0" smtClean="0"/>
              <a:t> over AL, but maybe</a:t>
            </a:r>
          </a:p>
          <a:p>
            <a:r>
              <a:rPr lang="en-US" dirty="0" smtClean="0"/>
              <a:t>  too active, and shifted to the southern part</a:t>
            </a:r>
          </a:p>
          <a:p>
            <a:r>
              <a:rPr lang="en-US" dirty="0" smtClean="0"/>
              <a:t>  of the SE US.</a:t>
            </a:r>
          </a:p>
          <a:p>
            <a:r>
              <a:rPr lang="en-US" dirty="0" smtClean="0"/>
              <a:t>  </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714632" cy="4285974"/>
          </a:xfrm>
          <a:prstGeom prst="rect">
            <a:avLst/>
          </a:prstGeom>
        </p:spPr>
      </p:pic>
      <p:pic>
        <p:nvPicPr>
          <p:cNvPr id="6" name="Picture 5"/>
          <p:cNvPicPr>
            <a:picLocks noChangeAspect="1"/>
          </p:cNvPicPr>
          <p:nvPr/>
        </p:nvPicPr>
        <p:blipFill>
          <a:blip r:embed="rId3"/>
          <a:stretch>
            <a:fillRect/>
          </a:stretch>
        </p:blipFill>
        <p:spPr>
          <a:xfrm>
            <a:off x="3872579" y="2904435"/>
            <a:ext cx="5271421" cy="3953565"/>
          </a:xfrm>
          <a:prstGeom prst="rect">
            <a:avLst/>
          </a:prstGeom>
        </p:spPr>
      </p:pic>
      <p:sp>
        <p:nvSpPr>
          <p:cNvPr id="7" name="TextBox 6"/>
          <p:cNvSpPr txBox="1"/>
          <p:nvPr/>
        </p:nvSpPr>
        <p:spPr>
          <a:xfrm>
            <a:off x="861391" y="4870174"/>
            <a:ext cx="3685624" cy="646331"/>
          </a:xfrm>
          <a:prstGeom prst="rect">
            <a:avLst/>
          </a:prstGeom>
          <a:noFill/>
        </p:spPr>
        <p:txBody>
          <a:bodyPr wrap="none" rtlCol="0">
            <a:spAutoFit/>
          </a:bodyPr>
          <a:lstStyle/>
          <a:p>
            <a:r>
              <a:rPr lang="en-US" dirty="0" smtClean="0"/>
              <a:t>GFS moving Canada low eastward, EC</a:t>
            </a:r>
          </a:p>
          <a:p>
            <a:r>
              <a:rPr lang="en-US" dirty="0" smtClean="0"/>
              <a:t>  model holding back</a:t>
            </a:r>
            <a:endParaRPr lang="en-US" dirty="0"/>
          </a:p>
        </p:txBody>
      </p:sp>
      <p:sp>
        <p:nvSpPr>
          <p:cNvPr id="8" name="TextBox 7"/>
          <p:cNvSpPr txBox="1"/>
          <p:nvPr/>
        </p:nvSpPr>
        <p:spPr>
          <a:xfrm>
            <a:off x="5714632" y="1159565"/>
            <a:ext cx="1945439" cy="369332"/>
          </a:xfrm>
          <a:prstGeom prst="rect">
            <a:avLst/>
          </a:prstGeom>
          <a:noFill/>
        </p:spPr>
        <p:txBody>
          <a:bodyPr wrap="none" rtlCol="0">
            <a:spAutoFit/>
          </a:bodyPr>
          <a:lstStyle/>
          <a:p>
            <a:r>
              <a:rPr lang="en-US" dirty="0" smtClean="0"/>
              <a:t>Model comparison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6037101" cy="4527826"/>
          </a:xfrm>
          <a:prstGeom prst="rect">
            <a:avLst/>
          </a:prstGeom>
        </p:spPr>
      </p:pic>
      <p:pic>
        <p:nvPicPr>
          <p:cNvPr id="4" name="Picture 3"/>
          <p:cNvPicPr>
            <a:picLocks noChangeAspect="1"/>
          </p:cNvPicPr>
          <p:nvPr/>
        </p:nvPicPr>
        <p:blipFill>
          <a:blip r:embed="rId3"/>
          <a:stretch>
            <a:fillRect/>
          </a:stretch>
        </p:blipFill>
        <p:spPr>
          <a:xfrm>
            <a:off x="3681160" y="2760870"/>
            <a:ext cx="5462841" cy="4097131"/>
          </a:xfrm>
          <a:prstGeom prst="rect">
            <a:avLst/>
          </a:prstGeom>
        </p:spPr>
      </p:pic>
      <p:sp>
        <p:nvSpPr>
          <p:cNvPr id="7" name="TextBox 6"/>
          <p:cNvSpPr txBox="1"/>
          <p:nvPr/>
        </p:nvSpPr>
        <p:spPr>
          <a:xfrm>
            <a:off x="276086" y="4527826"/>
            <a:ext cx="4385523" cy="1754327"/>
          </a:xfrm>
          <a:prstGeom prst="rect">
            <a:avLst/>
          </a:prstGeom>
          <a:noFill/>
        </p:spPr>
        <p:txBody>
          <a:bodyPr wrap="none" rtlCol="0">
            <a:spAutoFit/>
          </a:bodyPr>
          <a:lstStyle/>
          <a:p>
            <a:r>
              <a:rPr lang="en-US" dirty="0" smtClean="0"/>
              <a:t>Models diverge significantly by </a:t>
            </a:r>
          </a:p>
          <a:p>
            <a:r>
              <a:rPr lang="en-US" dirty="0" smtClean="0"/>
              <a:t>  Tuesday, with slower movement</a:t>
            </a:r>
          </a:p>
          <a:p>
            <a:r>
              <a:rPr lang="en-US" dirty="0" smtClean="0"/>
              <a:t>  of Canada low and greater amplification.</a:t>
            </a:r>
          </a:p>
          <a:p>
            <a:r>
              <a:rPr lang="en-US" dirty="0" smtClean="0"/>
              <a:t>Though both models imply a cooler</a:t>
            </a:r>
          </a:p>
          <a:p>
            <a:r>
              <a:rPr lang="en-US" dirty="0" smtClean="0"/>
              <a:t>  drier situation by next Tuesday/Wednesday,</a:t>
            </a:r>
          </a:p>
          <a:p>
            <a:r>
              <a:rPr lang="en-US" dirty="0" smtClean="0"/>
              <a:t>  EC model is even more emphatic</a:t>
            </a:r>
            <a:endParaRPr lang="en-US" dirty="0"/>
          </a:p>
        </p:txBody>
      </p:sp>
      <p:sp>
        <p:nvSpPr>
          <p:cNvPr id="8" name="TextBox 7"/>
          <p:cNvSpPr txBox="1"/>
          <p:nvPr/>
        </p:nvSpPr>
        <p:spPr>
          <a:xfrm>
            <a:off x="5576957" y="1281043"/>
            <a:ext cx="1972828" cy="369332"/>
          </a:xfrm>
          <a:prstGeom prst="rect">
            <a:avLst/>
          </a:prstGeom>
          <a:noFill/>
        </p:spPr>
        <p:txBody>
          <a:bodyPr wrap="none" rtlCol="0">
            <a:spAutoFit/>
          </a:bodyPr>
          <a:lstStyle/>
          <a:p>
            <a:r>
              <a:rPr lang="en-US" dirty="0" smtClean="0"/>
              <a:t>Model Comparison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WPC_Fronts_12zMonday_conus.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
            <a:ext cx="4914175" cy="3688522"/>
          </a:xfrm>
          <a:prstGeom prst="rect">
            <a:avLst/>
          </a:prstGeom>
        </p:spPr>
      </p:pic>
      <p:pic>
        <p:nvPicPr>
          <p:cNvPr id="5" name="Picture 4" descr="9lhwbg_conus_WED.g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38261" y="3476045"/>
            <a:ext cx="4505739" cy="3381955"/>
          </a:xfrm>
          <a:prstGeom prst="rect">
            <a:avLst/>
          </a:prstGeom>
        </p:spPr>
      </p:pic>
      <p:sp>
        <p:nvSpPr>
          <p:cNvPr id="6" name="TextBox 5"/>
          <p:cNvSpPr txBox="1"/>
          <p:nvPr/>
        </p:nvSpPr>
        <p:spPr>
          <a:xfrm>
            <a:off x="5058945" y="-4796"/>
            <a:ext cx="4085055" cy="3293209"/>
          </a:xfrm>
          <a:prstGeom prst="rect">
            <a:avLst/>
          </a:prstGeom>
          <a:noFill/>
        </p:spPr>
        <p:txBody>
          <a:bodyPr wrap="square" rtlCol="0">
            <a:spAutoFit/>
          </a:bodyPr>
          <a:lstStyle/>
          <a:p>
            <a:r>
              <a:rPr lang="en-US" sz="1600" dirty="0" smtClean="0"/>
              <a:t>Frontal patterns Monday (left)</a:t>
            </a:r>
          </a:p>
          <a:p>
            <a:r>
              <a:rPr lang="en-US" sz="1600" dirty="0" smtClean="0"/>
              <a:t>  and Wednesday (below).</a:t>
            </a:r>
          </a:p>
          <a:p>
            <a:endParaRPr lang="en-US" sz="1600" dirty="0" smtClean="0"/>
          </a:p>
          <a:p>
            <a:r>
              <a:rPr lang="en-US" sz="1600" dirty="0" smtClean="0"/>
              <a:t>Amplifying upper level trough</a:t>
            </a:r>
          </a:p>
          <a:p>
            <a:r>
              <a:rPr lang="en-US" sz="1600" dirty="0" smtClean="0"/>
              <a:t>  brings cooler drier weather</a:t>
            </a:r>
          </a:p>
          <a:p>
            <a:r>
              <a:rPr lang="en-US" sz="1600" dirty="0" smtClean="0"/>
              <a:t>  to the northern part of the SE,</a:t>
            </a:r>
          </a:p>
          <a:p>
            <a:r>
              <a:rPr lang="en-US" sz="1600" dirty="0" smtClean="0"/>
              <a:t>  especially if the amplified EC</a:t>
            </a:r>
          </a:p>
          <a:p>
            <a:r>
              <a:rPr lang="en-US" sz="1600" dirty="0" smtClean="0"/>
              <a:t>  pattern develops.  Will still</a:t>
            </a:r>
          </a:p>
          <a:p>
            <a:r>
              <a:rPr lang="en-US" sz="1600" dirty="0" smtClean="0"/>
              <a:t>  get active </a:t>
            </a:r>
            <a:r>
              <a:rPr lang="en-US" sz="1600" dirty="0" err="1" smtClean="0"/>
              <a:t>precip</a:t>
            </a:r>
            <a:r>
              <a:rPr lang="en-US" sz="1600" dirty="0" smtClean="0"/>
              <a:t> in the southern</a:t>
            </a:r>
          </a:p>
          <a:p>
            <a:r>
              <a:rPr lang="en-US" sz="1600" dirty="0" smtClean="0"/>
              <a:t>  parts of the region.  However,</a:t>
            </a:r>
          </a:p>
          <a:p>
            <a:r>
              <a:rPr lang="en-US" sz="1600" dirty="0" smtClean="0"/>
              <a:t>  the diurnal pattern with clear</a:t>
            </a:r>
          </a:p>
          <a:p>
            <a:r>
              <a:rPr lang="en-US" sz="1600" dirty="0" smtClean="0"/>
              <a:t>  skies in the morning will not be </a:t>
            </a:r>
          </a:p>
          <a:p>
            <a:r>
              <a:rPr lang="en-US" sz="1600" dirty="0" smtClean="0"/>
              <a:t>  present</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2601</TotalTime>
  <Words>596</Words>
  <Application>Microsoft Macintosh PowerPoint</Application>
  <PresentationFormat>On-screen Show (4:3)</PresentationFormat>
  <Paragraphs>55</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Briefing, 20130809, 8/12, 8/13</vt:lpstr>
      <vt:lpstr>Slide 2</vt:lpstr>
      <vt:lpstr>Slide 3</vt:lpstr>
      <vt:lpstr>Slide 4</vt:lpstr>
      <vt:lpstr>Slide 5</vt:lpstr>
      <vt:lpstr>Slide 6</vt:lpstr>
      <vt:lpstr>Slide 7</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20130729</dc:title>
  <dc:creator>Lenny Pfister</dc:creator>
  <cp:lastModifiedBy>Lenny Pfister</cp:lastModifiedBy>
  <cp:revision>29</cp:revision>
  <dcterms:created xsi:type="dcterms:W3CDTF">2013-08-09T14:05:50Z</dcterms:created>
  <dcterms:modified xsi:type="dcterms:W3CDTF">2013-08-09T16:43:09Z</dcterms:modified>
</cp:coreProperties>
</file>