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Default Extension="jpeg" ContentType="image/jpeg"/>
  <Default Extension="xml" ContentType="application/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theme/theme2.xml" ContentType="application/vnd.openxmlformats-officedocument.theme+xml"/>
  <Override PartName="/docProps/core.xml" ContentType="application/vnd.openxmlformats-package.core-properties+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ppt/slides/slide3.xml" ContentType="application/vnd.openxmlformats-officedocument.presentationml.slide+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slideLayouts/slideLayout9.xml" ContentType="application/vnd.openxmlformats-officedocument.presentationml.slideLayout+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notesMasterIdLst>
    <p:notesMasterId r:id="rId9"/>
  </p:notesMasterIdLst>
  <p:sldIdLst>
    <p:sldId id="256" r:id="rId2"/>
    <p:sldId id="266" r:id="rId3"/>
    <p:sldId id="284" r:id="rId4"/>
    <p:sldId id="282" r:id="rId5"/>
    <p:sldId id="285" r:id="rId6"/>
    <p:sldId id="290" r:id="rId7"/>
    <p:sldId id="291"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p:scale>
          <a:sx n="125" d="100"/>
          <a:sy n="125" d="100"/>
        </p:scale>
        <p:origin x="-1120" y="-12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E965CA-1C10-BA40-AC9C-48A035FC5E49}" type="datetimeFigureOut">
              <a:rPr lang="en-US" smtClean="0"/>
              <a:pPr/>
              <a:t>8/5/13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65AACC-6396-8648-ABE6-8720A25497F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B12FBA4-CC98-DF45-A650-B66AF2532B82}" type="datetimeFigureOut">
              <a:rPr lang="en-US" smtClean="0"/>
              <a:pPr/>
              <a:t>8/5/13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2FBA4-CC98-DF45-A650-B66AF2532B82}" type="datetimeFigureOut">
              <a:rPr lang="en-US" smtClean="0"/>
              <a:pPr/>
              <a:t>8/5/13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2FBA4-CC98-DF45-A650-B66AF2532B82}" type="datetimeFigureOut">
              <a:rPr lang="en-US" smtClean="0"/>
              <a:pPr/>
              <a:t>8/5/13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B12FBA4-CC98-DF45-A650-B66AF2532B82}" type="datetimeFigureOut">
              <a:rPr lang="en-US" smtClean="0"/>
              <a:pPr/>
              <a:t>8/5/13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12FBA4-CC98-DF45-A650-B66AF2532B82}" type="datetimeFigureOut">
              <a:rPr lang="en-US" smtClean="0"/>
              <a:pPr/>
              <a:t>8/5/13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B12FBA4-CC98-DF45-A650-B66AF2532B82}" type="datetimeFigureOut">
              <a:rPr lang="en-US" smtClean="0"/>
              <a:pPr/>
              <a:t>8/5/13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B12FBA4-CC98-DF45-A650-B66AF2532B82}" type="datetimeFigureOut">
              <a:rPr lang="en-US" smtClean="0"/>
              <a:pPr/>
              <a:t>8/5/13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12FBA4-CC98-DF45-A650-B66AF2532B82}" type="datetimeFigureOut">
              <a:rPr lang="en-US" smtClean="0"/>
              <a:pPr/>
              <a:t>8/5/13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12FBA4-CC98-DF45-A650-B66AF2532B82}" type="datetimeFigureOut">
              <a:rPr lang="en-US" smtClean="0"/>
              <a:pPr/>
              <a:t>8/5/13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12FBA4-CC98-DF45-A650-B66AF2532B82}" type="datetimeFigureOut">
              <a:rPr lang="en-US" smtClean="0"/>
              <a:pPr/>
              <a:t>8/5/13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12FBA4-CC98-DF45-A650-B66AF2532B82}" type="datetimeFigureOut">
              <a:rPr lang="en-US" smtClean="0"/>
              <a:pPr/>
              <a:t>8/5/13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6AAD83-0ACA-3C42-BEA2-43E5F27D8E2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12FBA4-CC98-DF45-A650-B66AF2532B82}" type="datetimeFigureOut">
              <a:rPr lang="en-US" smtClean="0"/>
              <a:pPr/>
              <a:t>8/5/13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6AAD83-0ACA-3C42-BEA2-43E5F27D8E2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 Id="rId3"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Briefing, </a:t>
            </a:r>
            <a:r>
              <a:rPr lang="en-US" dirty="0" smtClean="0"/>
              <a:t>20130805, conditions Monday/Tuesday Aug 5/6</a:t>
            </a:r>
            <a:endParaRPr lang="en-US" dirty="0"/>
          </a:p>
        </p:txBody>
      </p:sp>
      <p:sp>
        <p:nvSpPr>
          <p:cNvPr id="3" name="Subtitle 2"/>
          <p:cNvSpPr>
            <a:spLocks noGrp="1"/>
          </p:cNvSpPr>
          <p:nvPr>
            <p:ph type="subTitle" idx="1"/>
          </p:nvPr>
        </p:nvSpPr>
        <p:spPr>
          <a:xfrm>
            <a:off x="1371600" y="3600450"/>
            <a:ext cx="6400800" cy="2282190"/>
          </a:xfrm>
        </p:spPr>
        <p:txBody>
          <a:bodyPr>
            <a:normAutofit fontScale="47500" lnSpcReduction="20000"/>
          </a:bodyPr>
          <a:lstStyle/>
          <a:p>
            <a:pPr algn="l">
              <a:buFont typeface="Arial"/>
              <a:buChar char="•"/>
            </a:pPr>
            <a:r>
              <a:rPr lang="en-US" dirty="0" smtClean="0"/>
              <a:t>Chance of some thin cirrus off NORCAL coast today</a:t>
            </a:r>
          </a:p>
          <a:p>
            <a:pPr algn="l">
              <a:buFont typeface="Arial"/>
              <a:buChar char="•"/>
            </a:pPr>
            <a:r>
              <a:rPr lang="en-US" dirty="0" smtClean="0"/>
              <a:t>Models have backed off on the cirrus forecast for the NORCAL coast tomorrow, but chance of cirrus over offshore portions of flight track remains.</a:t>
            </a:r>
            <a:endParaRPr lang="en-US" dirty="0" smtClean="0"/>
          </a:p>
          <a:p>
            <a:pPr algn="l">
              <a:buFont typeface="Arial"/>
              <a:buChar char="•"/>
            </a:pPr>
            <a:r>
              <a:rPr lang="en-US" dirty="0" smtClean="0"/>
              <a:t>Expect stratus off of NORCAL/OR </a:t>
            </a:r>
            <a:r>
              <a:rPr lang="en-US" dirty="0" smtClean="0"/>
              <a:t>coast both Monday and Tuesday, some local clearing near Eureka associated with offshore circulation and local topography</a:t>
            </a:r>
          </a:p>
          <a:p>
            <a:pPr algn="l">
              <a:buFont typeface="Arial"/>
              <a:buChar char="•"/>
            </a:pPr>
            <a:r>
              <a:rPr lang="en-US" dirty="0" smtClean="0"/>
              <a:t>Weak cyclonic circulation getting down to surface, expect offshore flow at 850mb in Humboldt, Del Norte </a:t>
            </a:r>
            <a:r>
              <a:rPr lang="en-US" dirty="0" err="1" smtClean="0"/>
              <a:t>cnties</a:t>
            </a:r>
            <a:r>
              <a:rPr lang="en-US" dirty="0" smtClean="0"/>
              <a:t> and SW </a:t>
            </a:r>
            <a:r>
              <a:rPr lang="en-US" dirty="0" smtClean="0"/>
              <a:t>OR.</a:t>
            </a:r>
          </a:p>
          <a:p>
            <a:pPr algn="l">
              <a:buFont typeface="Arial"/>
              <a:buChar char="•"/>
            </a:pPr>
            <a:r>
              <a:rPr lang="en-US" dirty="0" smtClean="0"/>
              <a:t>Stronger fire development as temperatures increase will give us continued penetration to 700mb in the afternoon, resulting in a plume toward the northeast.  </a:t>
            </a:r>
            <a:endParaRPr lang="en-US" dirty="0" smtClean="0"/>
          </a:p>
          <a:p>
            <a:pPr algn="l"/>
            <a:endParaRPr lang="en-US" dirty="0" smtClean="0"/>
          </a:p>
          <a:p>
            <a:endParaRPr lang="en-US" dirty="0" smtClean="0"/>
          </a:p>
          <a:p>
            <a:pPr>
              <a:buFont typeface="Arial"/>
              <a:buChar char="•"/>
            </a:pP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Flight context</a:t>
            </a:r>
            <a:endParaRPr lang="en-US" dirty="0"/>
          </a:p>
        </p:txBody>
      </p:sp>
      <p:sp>
        <p:nvSpPr>
          <p:cNvPr id="3" name="Content Placeholder 2"/>
          <p:cNvSpPr>
            <a:spLocks noGrp="1"/>
          </p:cNvSpPr>
          <p:nvPr>
            <p:ph idx="1"/>
          </p:nvPr>
        </p:nvSpPr>
        <p:spPr/>
        <p:txBody>
          <a:bodyPr>
            <a:normAutofit/>
          </a:bodyPr>
          <a:lstStyle/>
          <a:p>
            <a:r>
              <a:rPr lang="en-US" dirty="0" smtClean="0"/>
              <a:t>DC-8 long test flight Monday (~6 hours)</a:t>
            </a:r>
          </a:p>
          <a:p>
            <a:r>
              <a:rPr lang="en-US" dirty="0" smtClean="0"/>
              <a:t>Joint ER-2, DC-8,</a:t>
            </a:r>
            <a:r>
              <a:rPr lang="en-US" dirty="0" smtClean="0"/>
              <a:t> DOE </a:t>
            </a:r>
            <a:r>
              <a:rPr lang="en-US" dirty="0" smtClean="0"/>
              <a:t>G-1 science flight on Tuesday (full length, fire and air quality objectives)</a:t>
            </a:r>
          </a:p>
          <a:p>
            <a:r>
              <a:rPr lang="en-US" dirty="0" smtClean="0"/>
              <a:t>Transit flight Thursday, August 8, both aircraft, NAM objectives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Surface </a:t>
            </a:r>
            <a:r>
              <a:rPr lang="en-US" dirty="0" err="1" smtClean="0"/>
              <a:t>wx</a:t>
            </a:r>
            <a:r>
              <a:rPr lang="en-US" dirty="0" smtClean="0"/>
              <a:t> at Palmdale</a:t>
            </a:r>
            <a:endParaRPr lang="en-US" dirty="0"/>
          </a:p>
        </p:txBody>
      </p:sp>
      <p:sp>
        <p:nvSpPr>
          <p:cNvPr id="3" name="Content Placeholder 2"/>
          <p:cNvSpPr>
            <a:spLocks noGrp="1"/>
          </p:cNvSpPr>
          <p:nvPr>
            <p:ph idx="1"/>
          </p:nvPr>
        </p:nvSpPr>
        <p:spPr/>
        <p:txBody>
          <a:bodyPr/>
          <a:lstStyle/>
          <a:p>
            <a:r>
              <a:rPr lang="en-US" dirty="0" smtClean="0"/>
              <a:t>No weather issues through Tuesday.  Winds within limits, no T-storms expected</a:t>
            </a:r>
            <a:r>
              <a:rPr lang="en-US" dirty="0" smtClean="0"/>
              <a:t>.</a:t>
            </a:r>
          </a:p>
          <a:p>
            <a:r>
              <a:rPr lang="en-US" dirty="0" smtClean="0"/>
              <a:t>Deepening marine layer and stronger onshore flow Wed/Thurs.  On Wed, winds down runway near 30 knot limit.</a:t>
            </a:r>
          </a:p>
          <a:p>
            <a:r>
              <a:rPr lang="en-US" dirty="0" smtClean="0"/>
              <a:t>Expect wind conditions for TO Thursday to be within limits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73681" y="666132"/>
            <a:ext cx="8629743" cy="2308324"/>
          </a:xfrm>
          <a:prstGeom prst="rect">
            <a:avLst/>
          </a:prstGeom>
          <a:noFill/>
        </p:spPr>
        <p:txBody>
          <a:bodyPr wrap="square" rtlCol="0">
            <a:spAutoFit/>
          </a:bodyPr>
          <a:lstStyle/>
          <a:p>
            <a:r>
              <a:rPr lang="en-US" sz="1400" dirty="0" smtClean="0"/>
              <a:t>Upper level trough off the NORCAL </a:t>
            </a:r>
            <a:r>
              <a:rPr lang="en-US" sz="1400" dirty="0" smtClean="0"/>
              <a:t>coast centered near (130,36).  Can see wispy high clouds associated with this trough on current satellite picture (see below).   Trough develops negative tilt, as forecast previously, on Tuesday, but does not move much.  Tilt and eastward motion is delayed compared to previous model runs.   An upper level weak ridge is in advance of the trough </a:t>
            </a:r>
            <a:r>
              <a:rPr lang="en-US" sz="1400" dirty="0" smtClean="0"/>
              <a:t>over </a:t>
            </a:r>
            <a:r>
              <a:rPr lang="en-US" sz="1400" dirty="0" err="1" smtClean="0"/>
              <a:t>Norcal</a:t>
            </a:r>
            <a:r>
              <a:rPr lang="en-US" sz="1400" dirty="0" smtClean="0"/>
              <a:t>/OR, so Medford office has backed off on T-storm chances until Tuesday night.  </a:t>
            </a:r>
          </a:p>
          <a:p>
            <a:r>
              <a:rPr lang="en-US" sz="1400" dirty="0" smtClean="0"/>
              <a:t>Possibility of some high clouds over northern CA coast for today’s flight (not shown).  Expect it to be </a:t>
            </a:r>
            <a:endParaRPr lang="en-US" sz="1400" dirty="0" smtClean="0"/>
          </a:p>
          <a:p>
            <a:r>
              <a:rPr lang="en-US" sz="1400" dirty="0" smtClean="0"/>
              <a:t>  thin and wispy (as seen in current picture).  High clouds still </a:t>
            </a:r>
            <a:r>
              <a:rPr lang="en-US" sz="1400" dirty="0" smtClean="0"/>
              <a:t>possible Tuesday (see below, EC forecast), though recent model forecasts have placed the clouds somewhat offshore, consistent with the slower movement of the trough.  GFS has less tilt and lower high cloud chances.</a:t>
            </a:r>
            <a:endParaRPr lang="en-US" sz="1600" dirty="0" smtClean="0"/>
          </a:p>
          <a:p>
            <a:endParaRPr lang="en-US" sz="1600" dirty="0" smtClean="0"/>
          </a:p>
        </p:txBody>
      </p:sp>
      <p:sp>
        <p:nvSpPr>
          <p:cNvPr id="11" name="TextBox 10"/>
          <p:cNvSpPr txBox="1"/>
          <p:nvPr/>
        </p:nvSpPr>
        <p:spPr>
          <a:xfrm>
            <a:off x="5641567" y="2974456"/>
            <a:ext cx="2348382" cy="369332"/>
          </a:xfrm>
          <a:prstGeom prst="rect">
            <a:avLst/>
          </a:prstGeom>
          <a:noFill/>
        </p:spPr>
        <p:txBody>
          <a:bodyPr wrap="none" rtlCol="0">
            <a:spAutoFit/>
          </a:bodyPr>
          <a:lstStyle/>
          <a:p>
            <a:r>
              <a:rPr lang="en-US" dirty="0" smtClean="0"/>
              <a:t>EC,</a:t>
            </a:r>
            <a:r>
              <a:rPr lang="en-US" dirty="0" smtClean="0"/>
              <a:t> Tuesday, 2 PM local</a:t>
            </a:r>
            <a:endParaRPr lang="en-US" dirty="0"/>
          </a:p>
        </p:txBody>
      </p:sp>
      <p:sp>
        <p:nvSpPr>
          <p:cNvPr id="12" name="TextBox 11"/>
          <p:cNvSpPr txBox="1"/>
          <p:nvPr/>
        </p:nvSpPr>
        <p:spPr>
          <a:xfrm>
            <a:off x="2751667" y="287867"/>
            <a:ext cx="1981507" cy="369332"/>
          </a:xfrm>
          <a:prstGeom prst="rect">
            <a:avLst/>
          </a:prstGeom>
          <a:noFill/>
        </p:spPr>
        <p:txBody>
          <a:bodyPr wrap="none" rtlCol="0">
            <a:spAutoFit/>
          </a:bodyPr>
          <a:lstStyle/>
          <a:p>
            <a:r>
              <a:rPr lang="en-US" dirty="0" smtClean="0"/>
              <a:t>High cloud </a:t>
            </a:r>
            <a:r>
              <a:rPr lang="en-US" dirty="0" smtClean="0"/>
              <a:t>forecast</a:t>
            </a:r>
            <a:endParaRPr lang="en-US" dirty="0"/>
          </a:p>
        </p:txBody>
      </p:sp>
      <p:pic>
        <p:nvPicPr>
          <p:cNvPr id="13" name="Picture 12"/>
          <p:cNvPicPr>
            <a:picLocks noChangeAspect="1"/>
          </p:cNvPicPr>
          <p:nvPr/>
        </p:nvPicPr>
        <p:blipFill>
          <a:blip r:embed="rId2"/>
          <a:stretch>
            <a:fillRect/>
          </a:stretch>
        </p:blipFill>
        <p:spPr>
          <a:xfrm>
            <a:off x="4409440" y="3307080"/>
            <a:ext cx="4734561" cy="3550921"/>
          </a:xfrm>
          <a:prstGeom prst="rect">
            <a:avLst/>
          </a:prstGeom>
        </p:spPr>
      </p:pic>
      <p:pic>
        <p:nvPicPr>
          <p:cNvPr id="14" name="Picture 13"/>
          <p:cNvPicPr>
            <a:picLocks noChangeAspect="1"/>
          </p:cNvPicPr>
          <p:nvPr/>
        </p:nvPicPr>
        <p:blipFill>
          <a:blip r:embed="rId3"/>
          <a:stretch>
            <a:fillRect/>
          </a:stretch>
        </p:blipFill>
        <p:spPr>
          <a:xfrm>
            <a:off x="0" y="2913688"/>
            <a:ext cx="4733174" cy="394431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9" name="TextBox 8"/>
          <p:cNvSpPr txBox="1"/>
          <p:nvPr/>
        </p:nvSpPr>
        <p:spPr>
          <a:xfrm>
            <a:off x="2804160" y="508000"/>
            <a:ext cx="2005677" cy="369332"/>
          </a:xfrm>
          <a:prstGeom prst="rect">
            <a:avLst/>
          </a:prstGeom>
          <a:noFill/>
        </p:spPr>
        <p:txBody>
          <a:bodyPr wrap="none" rtlCol="0">
            <a:spAutoFit/>
          </a:bodyPr>
          <a:lstStyle/>
          <a:p>
            <a:r>
              <a:rPr lang="en-US" dirty="0" smtClean="0"/>
              <a:t>Low Cloud Forecast</a:t>
            </a:r>
            <a:endParaRPr lang="en-US" dirty="0"/>
          </a:p>
        </p:txBody>
      </p:sp>
      <p:pic>
        <p:nvPicPr>
          <p:cNvPr id="13" name="Picture 12"/>
          <p:cNvPicPr>
            <a:picLocks noChangeAspect="1"/>
          </p:cNvPicPr>
          <p:nvPr/>
        </p:nvPicPr>
        <p:blipFill>
          <a:blip r:embed="rId2"/>
          <a:stretch>
            <a:fillRect/>
          </a:stretch>
        </p:blipFill>
        <p:spPr>
          <a:xfrm>
            <a:off x="-17539" y="3237468"/>
            <a:ext cx="4827376" cy="3620532"/>
          </a:xfrm>
          <a:prstGeom prst="rect">
            <a:avLst/>
          </a:prstGeom>
        </p:spPr>
      </p:pic>
      <p:sp>
        <p:nvSpPr>
          <p:cNvPr id="14" name="TextBox 13"/>
          <p:cNvSpPr txBox="1"/>
          <p:nvPr/>
        </p:nvSpPr>
        <p:spPr>
          <a:xfrm>
            <a:off x="91027" y="1127760"/>
            <a:ext cx="9052973" cy="1323439"/>
          </a:xfrm>
          <a:prstGeom prst="rect">
            <a:avLst/>
          </a:prstGeom>
          <a:noFill/>
        </p:spPr>
        <p:txBody>
          <a:bodyPr wrap="square" rtlCol="0">
            <a:spAutoFit/>
          </a:bodyPr>
          <a:lstStyle/>
          <a:p>
            <a:r>
              <a:rPr lang="en-US" sz="1600" dirty="0" smtClean="0"/>
              <a:t>Stratus along the entire west coast this morning.  No clearing yesterday over </a:t>
            </a:r>
            <a:r>
              <a:rPr lang="en-US" sz="1600" dirty="0" err="1" smtClean="0"/>
              <a:t>Norcal</a:t>
            </a:r>
            <a:r>
              <a:rPr lang="en-US" sz="1600" dirty="0" smtClean="0"/>
              <a:t>, only </a:t>
            </a:r>
          </a:p>
          <a:p>
            <a:r>
              <a:rPr lang="en-US" sz="1600" dirty="0" smtClean="0"/>
              <a:t> clearing was south of Point Concepcion (LA area).   Low level cyclonic circulation centered</a:t>
            </a:r>
          </a:p>
          <a:p>
            <a:r>
              <a:rPr lang="en-US" sz="1600" dirty="0" smtClean="0"/>
              <a:t> near 38N, 126W will keep the waters off NORCAL covered in stratus, except possibly for some </a:t>
            </a:r>
          </a:p>
          <a:p>
            <a:r>
              <a:rPr lang="en-US" sz="1600" dirty="0" smtClean="0"/>
              <a:t> </a:t>
            </a:r>
            <a:r>
              <a:rPr lang="en-US" sz="1600" dirty="0" smtClean="0"/>
              <a:t>clearing north of Eureka (local).  Note the smoke plume extending </a:t>
            </a:r>
            <a:r>
              <a:rPr lang="en-US" sz="1600" dirty="0" err="1" smtClean="0"/>
              <a:t>NEward</a:t>
            </a:r>
            <a:r>
              <a:rPr lang="en-US" sz="1600" dirty="0" smtClean="0"/>
              <a:t> from SW OR – smoke</a:t>
            </a:r>
          </a:p>
          <a:p>
            <a:r>
              <a:rPr lang="en-US" sz="1600" dirty="0" smtClean="0"/>
              <a:t> has reached near 700mb.</a:t>
            </a:r>
            <a:endParaRPr lang="en-US" sz="1600" dirty="0"/>
          </a:p>
        </p:txBody>
      </p:sp>
      <p:pic>
        <p:nvPicPr>
          <p:cNvPr id="15" name="Picture 14"/>
          <p:cNvPicPr>
            <a:picLocks noChangeAspect="1"/>
          </p:cNvPicPr>
          <p:nvPr/>
        </p:nvPicPr>
        <p:blipFill>
          <a:blip r:embed="rId3"/>
          <a:stretch>
            <a:fillRect/>
          </a:stretch>
        </p:blipFill>
        <p:spPr>
          <a:xfrm>
            <a:off x="4429760" y="3322320"/>
            <a:ext cx="4714240" cy="3535680"/>
          </a:xfrm>
          <a:prstGeom prst="rect">
            <a:avLst/>
          </a:prstGeom>
        </p:spPr>
      </p:pic>
      <p:sp>
        <p:nvSpPr>
          <p:cNvPr id="16" name="TextBox 15"/>
          <p:cNvSpPr txBox="1"/>
          <p:nvPr/>
        </p:nvSpPr>
        <p:spPr>
          <a:xfrm>
            <a:off x="618867" y="2709148"/>
            <a:ext cx="3509419" cy="369332"/>
          </a:xfrm>
          <a:prstGeom prst="rect">
            <a:avLst/>
          </a:prstGeom>
          <a:noFill/>
        </p:spPr>
        <p:txBody>
          <a:bodyPr wrap="none" rtlCol="0">
            <a:spAutoFit/>
          </a:bodyPr>
          <a:lstStyle/>
          <a:p>
            <a:r>
              <a:rPr lang="en-US" dirty="0" smtClean="0"/>
              <a:t>Current visible image (Monday AM)</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3169920"/>
            <a:ext cx="4772809" cy="3688080"/>
          </a:xfrm>
          <a:prstGeom prst="rect">
            <a:avLst/>
          </a:prstGeom>
        </p:spPr>
      </p:pic>
      <p:pic>
        <p:nvPicPr>
          <p:cNvPr id="5" name="Picture 4"/>
          <p:cNvPicPr>
            <a:picLocks noChangeAspect="1"/>
          </p:cNvPicPr>
          <p:nvPr/>
        </p:nvPicPr>
        <p:blipFill>
          <a:blip r:embed="rId3"/>
          <a:stretch>
            <a:fillRect/>
          </a:stretch>
        </p:blipFill>
        <p:spPr>
          <a:xfrm>
            <a:off x="4368800" y="3291840"/>
            <a:ext cx="4754880" cy="3566160"/>
          </a:xfrm>
          <a:prstGeom prst="rect">
            <a:avLst/>
          </a:prstGeom>
        </p:spPr>
      </p:pic>
      <p:sp>
        <p:nvSpPr>
          <p:cNvPr id="6" name="TextBox 5"/>
          <p:cNvSpPr txBox="1"/>
          <p:nvPr/>
        </p:nvSpPr>
        <p:spPr>
          <a:xfrm>
            <a:off x="711200" y="528320"/>
            <a:ext cx="7971992" cy="1477328"/>
          </a:xfrm>
          <a:prstGeom prst="rect">
            <a:avLst/>
          </a:prstGeom>
          <a:noFill/>
        </p:spPr>
        <p:txBody>
          <a:bodyPr wrap="none" rtlCol="0">
            <a:spAutoFit/>
          </a:bodyPr>
          <a:lstStyle/>
          <a:p>
            <a:r>
              <a:rPr lang="en-US" dirty="0" smtClean="0"/>
              <a:t>Closed circulation off of </a:t>
            </a:r>
            <a:r>
              <a:rPr lang="en-US" dirty="0" err="1" smtClean="0"/>
              <a:t>Norcal</a:t>
            </a:r>
            <a:r>
              <a:rPr lang="en-US" dirty="0" smtClean="0"/>
              <a:t> coast at 850mb leads to weak southeasterly</a:t>
            </a:r>
          </a:p>
          <a:p>
            <a:r>
              <a:rPr lang="en-US" dirty="0" smtClean="0"/>
              <a:t> to northeasterly flow tomorrow.  Expect smoke over stratus as a result.  Circulation</a:t>
            </a:r>
          </a:p>
          <a:p>
            <a:r>
              <a:rPr lang="en-US" dirty="0" smtClean="0"/>
              <a:t> is weak.  Smoke plume in previous image is probably a result of late afternoon</a:t>
            </a:r>
          </a:p>
          <a:p>
            <a:r>
              <a:rPr lang="en-US" dirty="0" smtClean="0"/>
              <a:t> fire development and injection.  700mb also has a closed circulation, but fires are</a:t>
            </a:r>
          </a:p>
          <a:p>
            <a:r>
              <a:rPr lang="en-US" dirty="0" smtClean="0"/>
              <a:t>  at the eastern edge, so parcels at that level will move northeastward.</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index.php.jpeg"/>
          <p:cNvPicPr>
            <a:picLocks noChangeAspect="1"/>
          </p:cNvPicPr>
          <p:nvPr/>
        </p:nvPicPr>
        <p:blipFill>
          <a:blip r:embed="rId2"/>
          <a:stretch>
            <a:fillRect/>
          </a:stretch>
        </p:blipFill>
        <p:spPr>
          <a:xfrm>
            <a:off x="0" y="2204720"/>
            <a:ext cx="4946239" cy="4653280"/>
          </a:xfrm>
          <a:prstGeom prst="rect">
            <a:avLst/>
          </a:prstGeom>
        </p:spPr>
      </p:pic>
      <p:sp>
        <p:nvSpPr>
          <p:cNvPr id="5" name="TextBox 4"/>
          <p:cNvSpPr txBox="1"/>
          <p:nvPr/>
        </p:nvSpPr>
        <p:spPr>
          <a:xfrm>
            <a:off x="267405" y="1351280"/>
            <a:ext cx="3647152" cy="369332"/>
          </a:xfrm>
          <a:prstGeom prst="rect">
            <a:avLst/>
          </a:prstGeom>
          <a:noFill/>
        </p:spPr>
        <p:txBody>
          <a:bodyPr wrap="none" rtlCol="0">
            <a:spAutoFit/>
          </a:bodyPr>
          <a:lstStyle/>
          <a:p>
            <a:r>
              <a:rPr lang="en-US" dirty="0" smtClean="0"/>
              <a:t>Sunday PM Aqua (2 PM local) MODIS</a:t>
            </a:r>
            <a:endParaRPr lang="en-US" dirty="0"/>
          </a:p>
        </p:txBody>
      </p:sp>
      <p:pic>
        <p:nvPicPr>
          <p:cNvPr id="6" name="Picture 5"/>
          <p:cNvPicPr>
            <a:picLocks noChangeAspect="1"/>
          </p:cNvPicPr>
          <p:nvPr/>
        </p:nvPicPr>
        <p:blipFill>
          <a:blip r:embed="rId3"/>
          <a:stretch>
            <a:fillRect/>
          </a:stretch>
        </p:blipFill>
        <p:spPr>
          <a:xfrm>
            <a:off x="3914557" y="1930400"/>
            <a:ext cx="5229443" cy="4927600"/>
          </a:xfrm>
          <a:prstGeom prst="rect">
            <a:avLst/>
          </a:prstGeom>
        </p:spPr>
      </p:pic>
      <p:sp>
        <p:nvSpPr>
          <p:cNvPr id="7" name="TextBox 6"/>
          <p:cNvSpPr txBox="1"/>
          <p:nvPr/>
        </p:nvSpPr>
        <p:spPr>
          <a:xfrm>
            <a:off x="4946239" y="1554480"/>
            <a:ext cx="1930900" cy="369332"/>
          </a:xfrm>
          <a:prstGeom prst="rect">
            <a:avLst/>
          </a:prstGeom>
          <a:noFill/>
        </p:spPr>
        <p:txBody>
          <a:bodyPr wrap="none" rtlCol="0">
            <a:spAutoFit/>
          </a:bodyPr>
          <a:lstStyle/>
          <a:p>
            <a:r>
              <a:rPr lang="en-US" dirty="0" smtClean="0"/>
              <a:t>Friday Aqua </a:t>
            </a:r>
            <a:r>
              <a:rPr lang="en-US" dirty="0" err="1" smtClean="0"/>
              <a:t>Modis</a:t>
            </a:r>
            <a:endParaRPr lang="en-US" dirty="0"/>
          </a:p>
        </p:txBody>
      </p:sp>
      <p:sp>
        <p:nvSpPr>
          <p:cNvPr id="8" name="TextBox 7"/>
          <p:cNvSpPr txBox="1"/>
          <p:nvPr/>
        </p:nvSpPr>
        <p:spPr>
          <a:xfrm>
            <a:off x="1259840" y="388034"/>
            <a:ext cx="6785143" cy="923330"/>
          </a:xfrm>
          <a:prstGeom prst="rect">
            <a:avLst/>
          </a:prstGeom>
          <a:noFill/>
        </p:spPr>
        <p:txBody>
          <a:bodyPr wrap="none" rtlCol="0">
            <a:spAutoFit/>
          </a:bodyPr>
          <a:lstStyle/>
          <a:p>
            <a:r>
              <a:rPr lang="en-US" dirty="0" smtClean="0"/>
              <a:t>Temperatures have warmed, and will stay warm.  Fire development</a:t>
            </a:r>
          </a:p>
          <a:p>
            <a:r>
              <a:rPr lang="en-US" dirty="0" smtClean="0"/>
              <a:t>  (apart from suppression efforts) will continue.  Fires are stronger now</a:t>
            </a:r>
          </a:p>
          <a:p>
            <a:r>
              <a:rPr lang="en-US" dirty="0" smtClean="0"/>
              <a:t>  than </a:t>
            </a:r>
            <a:r>
              <a:rPr lang="en-US" smtClean="0"/>
              <a:t>on Friday</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2064</TotalTime>
  <Words>606</Words>
  <Application>Microsoft Macintosh PowerPoint</Application>
  <PresentationFormat>On-screen Show (4:3)</PresentationFormat>
  <Paragraphs>37</Paragraphs>
  <Slides>7</Slides>
  <Notes>0</Notes>
  <HiddenSlides>0</HiddenSlides>
  <MMClips>0</MMClips>
  <ScaleCrop>false</ScaleCrop>
  <HeadingPairs>
    <vt:vector size="4" baseType="variant">
      <vt:variant>
        <vt:lpstr>Design Template</vt:lpstr>
      </vt:variant>
      <vt:variant>
        <vt:i4>1</vt:i4>
      </vt:variant>
      <vt:variant>
        <vt:lpstr>Slide Titles</vt:lpstr>
      </vt:variant>
      <vt:variant>
        <vt:i4>7</vt:i4>
      </vt:variant>
    </vt:vector>
  </HeadingPairs>
  <TitlesOfParts>
    <vt:vector size="8" baseType="lpstr">
      <vt:lpstr>Office Theme</vt:lpstr>
      <vt:lpstr>Briefing, 20130805, conditions Monday/Tuesday Aug 5/6</vt:lpstr>
      <vt:lpstr>Flight context</vt:lpstr>
      <vt:lpstr>Surface wx at Palmdale</vt:lpstr>
      <vt:lpstr>Slide 4</vt:lpstr>
      <vt:lpstr>Slide 5</vt:lpstr>
      <vt:lpstr>Slide 6</vt:lpstr>
      <vt:lpstr>Slide 7</vt:lpstr>
    </vt:vector>
  </TitlesOfParts>
  <Company>NASA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Briefing, 20130729</dc:title>
  <dc:creator>Lenny Pfister</dc:creator>
  <cp:lastModifiedBy>Lenny Pfister</cp:lastModifiedBy>
  <cp:revision>21</cp:revision>
  <dcterms:created xsi:type="dcterms:W3CDTF">2013-08-05T11:22:52Z</dcterms:created>
  <dcterms:modified xsi:type="dcterms:W3CDTF">2013-08-05T16:42:24Z</dcterms:modified>
</cp:coreProperties>
</file>