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256" r:id="rId2"/>
    <p:sldId id="266" r:id="rId3"/>
    <p:sldId id="257" r:id="rId4"/>
    <p:sldId id="258" r:id="rId5"/>
    <p:sldId id="277" r:id="rId6"/>
    <p:sldId id="278" r:id="rId7"/>
    <p:sldId id="279" r:id="rId8"/>
    <p:sldId id="280" r:id="rId9"/>
    <p:sldId id="28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965CA-1C10-BA40-AC9C-48A035FC5E49}" type="datetimeFigureOut">
              <a:rPr lang="en-US" smtClean="0"/>
              <a:pPr/>
              <a:t>8/1/13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5AACC-6396-8648-ABE6-8720A25497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2FBA4-CC98-DF45-A650-B66AF2532B82}" type="datetimeFigureOut">
              <a:rPr lang="en-US" smtClean="0"/>
              <a:pPr/>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2FBA4-CC98-DF45-A650-B66AF2532B82}" type="datetimeFigureOut">
              <a:rPr lang="en-US" smtClean="0"/>
              <a:pPr/>
              <a:t>8/1/13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2FBA4-CC98-DF45-A650-B66AF2532B82}" type="datetimeFigureOut">
              <a:rPr lang="en-US" smtClean="0"/>
              <a:pPr/>
              <a:t>8/1/13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2FBA4-CC98-DF45-A650-B66AF2532B82}" type="datetimeFigureOut">
              <a:rPr lang="en-US" smtClean="0"/>
              <a:pPr/>
              <a:t>8/1/13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2FBA4-CC98-DF45-A650-B66AF2532B82}" type="datetimeFigureOut">
              <a:rPr lang="en-US" smtClean="0"/>
              <a:pPr/>
              <a:t>8/1/13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pPr/>
              <a:t>8/1/13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pPr/>
              <a:t>8/1/13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2FBA4-CC98-DF45-A650-B66AF2532B82}" type="datetimeFigureOut">
              <a:rPr lang="en-US" smtClean="0"/>
              <a:pPr/>
              <a:t>8/1/13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AAD83-0ACA-3C42-BEA2-43E5F27D8E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Briefing, </a:t>
            </a:r>
            <a:r>
              <a:rPr lang="en-US" dirty="0" smtClean="0"/>
              <a:t>20130801</a:t>
            </a:r>
            <a:endParaRPr lang="en-US" dirty="0"/>
          </a:p>
        </p:txBody>
      </p:sp>
      <p:sp>
        <p:nvSpPr>
          <p:cNvPr id="3" name="Subtitle 2"/>
          <p:cNvSpPr>
            <a:spLocks noGrp="1"/>
          </p:cNvSpPr>
          <p:nvPr>
            <p:ph type="subTitle" idx="1"/>
          </p:nvPr>
        </p:nvSpPr>
        <p:spPr/>
        <p:txBody>
          <a:bodyPr>
            <a:normAutofit fontScale="92500"/>
          </a:bodyPr>
          <a:lstStyle/>
          <a:p>
            <a:pPr algn="l">
              <a:buFont typeface="Arial"/>
              <a:buChar char="•"/>
            </a:pPr>
            <a:r>
              <a:rPr lang="en-US" dirty="0" smtClean="0"/>
              <a:t>Surface </a:t>
            </a:r>
            <a:r>
              <a:rPr lang="en-US" dirty="0" err="1" smtClean="0"/>
              <a:t>wx</a:t>
            </a:r>
            <a:r>
              <a:rPr lang="en-US" dirty="0" smtClean="0"/>
              <a:t> through </a:t>
            </a:r>
            <a:r>
              <a:rPr lang="en-US" dirty="0" err="1" smtClean="0"/>
              <a:t>Monday(Palmdale</a:t>
            </a:r>
            <a:r>
              <a:rPr lang="en-US" dirty="0" smtClean="0"/>
              <a:t>)</a:t>
            </a:r>
          </a:p>
          <a:p>
            <a:pPr algn="l">
              <a:buFont typeface="Arial"/>
              <a:buChar char="•"/>
            </a:pPr>
            <a:r>
              <a:rPr lang="en-US" dirty="0" smtClean="0"/>
              <a:t>Cloud conditions in CA region for </a:t>
            </a:r>
            <a:r>
              <a:rPr lang="en-US" dirty="0" smtClean="0"/>
              <a:t>Friday</a:t>
            </a:r>
            <a:r>
              <a:rPr lang="en-US" dirty="0" smtClean="0"/>
              <a:t> </a:t>
            </a:r>
            <a:r>
              <a:rPr lang="en-US" dirty="0" smtClean="0"/>
              <a:t>and </a:t>
            </a:r>
            <a:r>
              <a:rPr lang="en-US" dirty="0" smtClean="0"/>
              <a:t>Monday</a:t>
            </a:r>
          </a:p>
          <a:p>
            <a:pPr algn="l"/>
            <a:endParaRPr lang="en-US" dirty="0" smtClean="0"/>
          </a:p>
          <a:p>
            <a:endParaRPr lang="en-US" dirty="0" smtClean="0"/>
          </a:p>
          <a:p>
            <a:pPr>
              <a:buFont typeface="Arial"/>
              <a:buChar cha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context</a:t>
            </a:r>
            <a:endParaRPr lang="en-US" dirty="0"/>
          </a:p>
        </p:txBody>
      </p:sp>
      <p:sp>
        <p:nvSpPr>
          <p:cNvPr id="3" name="Content Placeholder 2"/>
          <p:cNvSpPr>
            <a:spLocks noGrp="1"/>
          </p:cNvSpPr>
          <p:nvPr>
            <p:ph idx="1"/>
          </p:nvPr>
        </p:nvSpPr>
        <p:spPr/>
        <p:txBody>
          <a:bodyPr>
            <a:normAutofit/>
          </a:bodyPr>
          <a:lstStyle/>
          <a:p>
            <a:r>
              <a:rPr lang="en-US" dirty="0" smtClean="0"/>
              <a:t>Planning ER-2 test flight today (2-3 hours)</a:t>
            </a:r>
          </a:p>
          <a:p>
            <a:r>
              <a:rPr lang="en-US" dirty="0" smtClean="0"/>
              <a:t>Planning on longer ER-2 test </a:t>
            </a:r>
            <a:r>
              <a:rPr lang="en-US" dirty="0" smtClean="0"/>
              <a:t>flight Friday</a:t>
            </a:r>
          </a:p>
          <a:p>
            <a:r>
              <a:rPr lang="en-US" dirty="0" smtClean="0"/>
              <a:t>DC</a:t>
            </a:r>
            <a:r>
              <a:rPr lang="en-US" dirty="0" smtClean="0"/>
              <a:t>-8 test flight Friday</a:t>
            </a:r>
          </a:p>
          <a:p>
            <a:r>
              <a:rPr lang="en-US" dirty="0" smtClean="0"/>
              <a:t>DC-8 test flight Monday </a:t>
            </a:r>
          </a:p>
          <a:p>
            <a:r>
              <a:rPr lang="en-US" dirty="0" smtClean="0"/>
              <a:t>DC-8/ER-2 science flight Tuesday – probably a fire </a:t>
            </a:r>
            <a:r>
              <a:rPr lang="en-US" dirty="0" smtClean="0"/>
              <a:t>flight, possibly air quality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landing WX, Palmdale</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Yesterday’s winds were within limits – maximum gusts down the runway were at</a:t>
            </a:r>
            <a:r>
              <a:rPr lang="en-US" dirty="0" smtClean="0"/>
              <a:t> 4 PM </a:t>
            </a:r>
            <a:r>
              <a:rPr lang="en-US" dirty="0" smtClean="0"/>
              <a:t>and were ~</a:t>
            </a:r>
            <a:r>
              <a:rPr lang="en-US" dirty="0" smtClean="0"/>
              <a:t>20  knots.  Peak gusts from the west at 7 PM were also 20 knots, representing a cross wind component of about 11 knots.</a:t>
            </a:r>
          </a:p>
          <a:p>
            <a:r>
              <a:rPr lang="en-US" dirty="0" smtClean="0"/>
              <a:t>Basic pattern of an upper level high over the southwest, and upper level trough off the northwest coast will persist.  So, expect</a:t>
            </a:r>
            <a:r>
              <a:rPr lang="en-US" dirty="0" smtClean="0"/>
              <a:t> moderate to strong </a:t>
            </a:r>
            <a:r>
              <a:rPr lang="en-US" dirty="0" smtClean="0"/>
              <a:t>onshore wind conditions through the forecast period associated with basic high surface pressure off the coast and a developing thermal trough over the inland desert areas.  No rain or T-storms in the forecast</a:t>
            </a:r>
            <a:r>
              <a:rPr lang="en-US" dirty="0" smtClean="0"/>
              <a:t>.  Today and tomorrow </a:t>
            </a:r>
            <a:r>
              <a:rPr lang="en-US" dirty="0" smtClean="0"/>
              <a:t>winds are forecast to be above average, with 32 knot gusts down the SW runway between 2 and 6 PM (some cross-wind component).  TAF has 25 knot gusts from the west after 3 PM, which implies a cross wind component of ~13 knots.  As always in the Antelope valley in the summer, earlier is better.</a:t>
            </a:r>
          </a:p>
          <a:p>
            <a:r>
              <a:rPr lang="en-US" dirty="0" smtClean="0"/>
              <a:t>Friday, no T-storms or rain.   </a:t>
            </a:r>
            <a:r>
              <a:rPr lang="en-US" dirty="0" smtClean="0"/>
              <a:t>Max gusts similar in magnitude, but very much down the SW runway, and occurring later (after about 5 PM).</a:t>
            </a:r>
          </a:p>
          <a:p>
            <a:r>
              <a:rPr lang="en-US" dirty="0" smtClean="0"/>
              <a:t>Monday and Tuesday </a:t>
            </a:r>
            <a:r>
              <a:rPr lang="en-US" dirty="0" smtClean="0"/>
              <a:t>look good, no </a:t>
            </a:r>
            <a:r>
              <a:rPr lang="en-US" dirty="0" err="1" smtClean="0"/>
              <a:t>wx</a:t>
            </a:r>
            <a:r>
              <a:rPr lang="en-US" dirty="0" smtClean="0"/>
              <a:t> issues</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785"/>
          </a:xfrm>
        </p:spPr>
        <p:txBody>
          <a:bodyPr>
            <a:normAutofit fontScale="90000"/>
          </a:bodyPr>
          <a:lstStyle/>
          <a:p>
            <a:r>
              <a:rPr lang="en-US" dirty="0" smtClean="0"/>
              <a:t>Cloud conditions </a:t>
            </a:r>
            <a:r>
              <a:rPr lang="en-US" dirty="0" smtClean="0"/>
              <a:t>Friday/Monday</a:t>
            </a:r>
            <a:endParaRPr lang="en-US" dirty="0"/>
          </a:p>
        </p:txBody>
      </p:sp>
      <p:sp>
        <p:nvSpPr>
          <p:cNvPr id="3" name="Content Placeholder 2"/>
          <p:cNvSpPr>
            <a:spLocks noGrp="1"/>
          </p:cNvSpPr>
          <p:nvPr>
            <p:ph idx="1"/>
          </p:nvPr>
        </p:nvSpPr>
        <p:spPr>
          <a:xfrm>
            <a:off x="457200" y="745785"/>
            <a:ext cx="8229600" cy="6112215"/>
          </a:xfrm>
        </p:spPr>
        <p:txBody>
          <a:bodyPr>
            <a:noAutofit/>
          </a:bodyPr>
          <a:lstStyle/>
          <a:p>
            <a:r>
              <a:rPr lang="en-US" sz="1500" dirty="0" smtClean="0"/>
              <a:t>As indicated on previous slide, basic pattern at upper levels is a high over the southwest US, and a trough just off the Pacific coast (next slide).  By</a:t>
            </a:r>
            <a:r>
              <a:rPr lang="en-US" sz="1500" dirty="0" smtClean="0"/>
              <a:t> tomorrow, </a:t>
            </a:r>
            <a:r>
              <a:rPr lang="en-US" sz="1500" dirty="0" smtClean="0"/>
              <a:t>this trough will</a:t>
            </a:r>
            <a:r>
              <a:rPr lang="en-US" sz="1500" dirty="0" smtClean="0"/>
              <a:t> move </a:t>
            </a:r>
            <a:r>
              <a:rPr lang="en-US" sz="1500" dirty="0" smtClean="0"/>
              <a:t>onshore.  No significant impact on </a:t>
            </a:r>
            <a:r>
              <a:rPr lang="en-US" sz="1500" dirty="0" err="1" smtClean="0"/>
              <a:t>SoCal</a:t>
            </a:r>
            <a:r>
              <a:rPr lang="en-US" sz="1500" dirty="0" smtClean="0"/>
              <a:t> stratus for the DC-8 test flight on Friday – expect stratus west of the channel </a:t>
            </a:r>
            <a:r>
              <a:rPr lang="en-US" sz="1500" dirty="0" smtClean="0"/>
              <a:t>islands (see a following slide).  By Monday, a cutoff low develops off the </a:t>
            </a:r>
            <a:r>
              <a:rPr lang="en-US" sz="1500" dirty="0" err="1" smtClean="0"/>
              <a:t>Norcal</a:t>
            </a:r>
            <a:r>
              <a:rPr lang="en-US" sz="1500" dirty="0" smtClean="0"/>
              <a:t> coast at upper levels, which persists into Tuesday.  </a:t>
            </a:r>
            <a:r>
              <a:rPr lang="en-US" sz="1500" dirty="0" smtClean="0"/>
              <a:t> Low appears dry, so minimal impact on high cloud.  Low cloud is enhanced in the forecasts, probably due to thicker marine layer.  Cutoff lows, however, are troublesome forecast situations.  Monday forecasts will have concomitant uncertainty.</a:t>
            </a:r>
            <a:endParaRPr lang="en-US" sz="1500" dirty="0" smtClean="0"/>
          </a:p>
          <a:p>
            <a:r>
              <a:rPr lang="en-US" sz="1500" dirty="0" smtClean="0"/>
              <a:t>High cloud for Friday</a:t>
            </a:r>
            <a:r>
              <a:rPr lang="en-US" sz="1500" dirty="0" smtClean="0"/>
              <a:t>.  By Friday afternoon, wisps associated with </a:t>
            </a:r>
            <a:r>
              <a:rPr lang="en-US" sz="1500" dirty="0" smtClean="0"/>
              <a:t>NORCAL trough are gone, and expect clear skies off the NORCAL coast.  For our region, there is the real possibility of some high cloud east of Palmdale associated with the monsoon.</a:t>
            </a:r>
            <a:r>
              <a:rPr lang="en-US" sz="1500" dirty="0" smtClean="0"/>
              <a:t>  This could actually be interesting for our region.  </a:t>
            </a:r>
            <a:r>
              <a:rPr lang="en-US" sz="1500" dirty="0" smtClean="0"/>
              <a:t>Both GFS and EC models forecast this, and there is some verification for this morning of the 0Z run (see satellite image, following slide, </a:t>
            </a:r>
            <a:r>
              <a:rPr lang="en-US" sz="1500" dirty="0" err="1" smtClean="0"/>
              <a:t>prog</a:t>
            </a:r>
            <a:r>
              <a:rPr lang="en-US" sz="1500" dirty="0" smtClean="0"/>
              <a:t> not shown), with scattered to few reported at Needles at 11-12kft.  NCAR and FSU WRF models don’t show much tomorrow, and my limited experience is that the large scale models </a:t>
            </a:r>
            <a:r>
              <a:rPr lang="en-US" sz="1500" dirty="0" err="1" smtClean="0"/>
              <a:t>overpredict</a:t>
            </a:r>
            <a:r>
              <a:rPr lang="en-US" sz="1500" dirty="0" smtClean="0"/>
              <a:t> the high cloud.  I think we will see something tomorrow, but it will be limited and wispy --  I still recommend the DC-8 go after stratus west of the channel islands (probably cannot change anything at this stage anyway).</a:t>
            </a:r>
          </a:p>
          <a:p>
            <a:r>
              <a:rPr lang="en-US" sz="1500" dirty="0" smtClean="0"/>
              <a:t>Low cloud for Friday: Slide following sat </a:t>
            </a:r>
            <a:r>
              <a:rPr lang="en-US" sz="1500" dirty="0" err="1" smtClean="0"/>
              <a:t>pic</a:t>
            </a:r>
            <a:r>
              <a:rPr lang="en-US" sz="1500" dirty="0" smtClean="0"/>
              <a:t> for this morning shows forecast for tomorrow.  This is consistent with </a:t>
            </a:r>
            <a:r>
              <a:rPr lang="en-US" sz="1500" dirty="0" smtClean="0"/>
              <a:t>forecasts done yesterday.  Earlier is better for stratus over </a:t>
            </a:r>
            <a:r>
              <a:rPr lang="en-US" sz="1500" dirty="0" err="1" smtClean="0"/>
              <a:t>NorCal</a:t>
            </a:r>
            <a:r>
              <a:rPr lang="en-US" sz="1500" dirty="0" smtClean="0"/>
              <a:t>.  The basic diurnal retreat in </a:t>
            </a:r>
            <a:r>
              <a:rPr lang="en-US" sz="1500" dirty="0" err="1" smtClean="0"/>
              <a:t>Norcal</a:t>
            </a:r>
            <a:r>
              <a:rPr lang="en-US" sz="1500" dirty="0" smtClean="0"/>
              <a:t> depicted in the forecasts did occur yesterday, though at 4 PM, there was still thin stratus at 41N.  Depending on how far the DC-8 can go west, should get some stratus.  NCAR WRF model shows significant low cloud all along the coast.</a:t>
            </a:r>
            <a:endParaRPr lang="en-US" sz="1500" dirty="0" smtClean="0"/>
          </a:p>
          <a:p>
            <a:r>
              <a:rPr lang="en-US" sz="1500" dirty="0" smtClean="0"/>
              <a:t>Cloud for Monday:  Large scale model high cloud forecasts differ significantly.  EC has a surge of monsoon outflow over NV, GFS </a:t>
            </a:r>
            <a:r>
              <a:rPr lang="en-US" sz="1500" dirty="0" smtClean="0"/>
              <a:t>has much more limited coverage.  There will be something there, but it will require use of the </a:t>
            </a:r>
            <a:r>
              <a:rPr lang="en-US" sz="1500" dirty="0" err="1" smtClean="0"/>
              <a:t>lidar</a:t>
            </a:r>
            <a:r>
              <a:rPr lang="en-US" sz="1500" dirty="0" smtClean="0"/>
              <a:t> to find it and then penetrate – i.e., scattered to few.  Low cloud forecast suggests good conditions for stratus all along the coast, with afternoon retreat.  Retreat is less than on Friday.</a:t>
            </a:r>
            <a:endParaRPr lang="en-US" sz="15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4790643" cy="4982269"/>
          </a:xfrm>
          <a:prstGeom prst="rect">
            <a:avLst/>
          </a:prstGeom>
        </p:spPr>
      </p:pic>
      <p:sp>
        <p:nvSpPr>
          <p:cNvPr id="5" name="TextBox 4"/>
          <p:cNvSpPr txBox="1"/>
          <p:nvPr/>
        </p:nvSpPr>
        <p:spPr>
          <a:xfrm>
            <a:off x="545910" y="5536530"/>
            <a:ext cx="3711272" cy="369332"/>
          </a:xfrm>
          <a:prstGeom prst="rect">
            <a:avLst/>
          </a:prstGeom>
          <a:noFill/>
        </p:spPr>
        <p:txBody>
          <a:bodyPr wrap="none" rtlCol="0">
            <a:spAutoFit/>
          </a:bodyPr>
          <a:lstStyle/>
          <a:p>
            <a:r>
              <a:rPr lang="en-US" dirty="0" smtClean="0"/>
              <a:t>GFS high cloud, tomorrow 11 AM PDT</a:t>
            </a:r>
            <a:endParaRPr lang="en-US" dirty="0"/>
          </a:p>
        </p:txBody>
      </p:sp>
      <p:pic>
        <p:nvPicPr>
          <p:cNvPr id="7" name="Picture 6"/>
          <p:cNvPicPr>
            <a:picLocks noChangeAspect="1"/>
          </p:cNvPicPr>
          <p:nvPr/>
        </p:nvPicPr>
        <p:blipFill>
          <a:blip r:embed="rId3"/>
          <a:stretch>
            <a:fillRect/>
          </a:stretch>
        </p:blipFill>
        <p:spPr>
          <a:xfrm>
            <a:off x="4227592" y="0"/>
            <a:ext cx="4916408" cy="3687306"/>
          </a:xfrm>
          <a:prstGeom prst="rect">
            <a:avLst/>
          </a:prstGeom>
        </p:spPr>
      </p:pic>
      <p:sp>
        <p:nvSpPr>
          <p:cNvPr id="8" name="TextBox 7"/>
          <p:cNvSpPr txBox="1"/>
          <p:nvPr/>
        </p:nvSpPr>
        <p:spPr>
          <a:xfrm>
            <a:off x="4991182" y="4237874"/>
            <a:ext cx="3917095" cy="369332"/>
          </a:xfrm>
          <a:prstGeom prst="rect">
            <a:avLst/>
          </a:prstGeom>
          <a:noFill/>
        </p:spPr>
        <p:txBody>
          <a:bodyPr wrap="none" rtlCol="0">
            <a:spAutoFit/>
          </a:bodyPr>
          <a:lstStyle/>
          <a:p>
            <a:r>
              <a:rPr lang="en-US" dirty="0" smtClean="0"/>
              <a:t>EC forecast high cloud, tomorrow 11AM</a:t>
            </a:r>
            <a:endParaRPr lang="en-US" dirty="0"/>
          </a:p>
        </p:txBody>
      </p:sp>
      <p:sp>
        <p:nvSpPr>
          <p:cNvPr id="9" name="TextBox 8"/>
          <p:cNvSpPr txBox="1"/>
          <p:nvPr/>
        </p:nvSpPr>
        <p:spPr>
          <a:xfrm>
            <a:off x="5166991" y="5536530"/>
            <a:ext cx="3558674" cy="646331"/>
          </a:xfrm>
          <a:prstGeom prst="rect">
            <a:avLst/>
          </a:prstGeom>
          <a:noFill/>
        </p:spPr>
        <p:txBody>
          <a:bodyPr wrap="none" rtlCol="0">
            <a:spAutoFit/>
          </a:bodyPr>
          <a:lstStyle/>
          <a:p>
            <a:r>
              <a:rPr lang="en-US" dirty="0" smtClean="0"/>
              <a:t>(ARC GFS forecast site, left, FSU site,</a:t>
            </a:r>
          </a:p>
          <a:p>
            <a:r>
              <a:rPr lang="en-US" dirty="0" smtClean="0"/>
              <a:t>  above)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713892" cy="4761577"/>
          </a:xfrm>
          <a:prstGeom prst="rect">
            <a:avLst/>
          </a:prstGeom>
        </p:spPr>
      </p:pic>
      <p:sp>
        <p:nvSpPr>
          <p:cNvPr id="5" name="TextBox 4"/>
          <p:cNvSpPr txBox="1"/>
          <p:nvPr/>
        </p:nvSpPr>
        <p:spPr>
          <a:xfrm>
            <a:off x="1381488" y="5558809"/>
            <a:ext cx="7700921" cy="923330"/>
          </a:xfrm>
          <a:prstGeom prst="rect">
            <a:avLst/>
          </a:prstGeom>
          <a:noFill/>
        </p:spPr>
        <p:txBody>
          <a:bodyPr wrap="none" rtlCol="0">
            <a:spAutoFit/>
          </a:bodyPr>
          <a:lstStyle/>
          <a:p>
            <a:r>
              <a:rPr lang="en-US" dirty="0" smtClean="0"/>
              <a:t>This morning’s IR image.  Cloud is thin, roughly consistent with large scale model</a:t>
            </a:r>
          </a:p>
          <a:p>
            <a:r>
              <a:rPr lang="en-US" dirty="0" smtClean="0"/>
              <a:t>Forecast.</a:t>
            </a:r>
          </a:p>
          <a:p>
            <a:endParaRPr lang="en-US" dirty="0"/>
          </a:p>
        </p:txBody>
      </p:sp>
      <p:sp>
        <p:nvSpPr>
          <p:cNvPr id="6" name="TextBox 5"/>
          <p:cNvSpPr txBox="1"/>
          <p:nvPr/>
        </p:nvSpPr>
        <p:spPr>
          <a:xfrm>
            <a:off x="2420670" y="6482139"/>
            <a:ext cx="2824361" cy="369332"/>
          </a:xfrm>
          <a:prstGeom prst="rect">
            <a:avLst/>
          </a:prstGeom>
          <a:noFill/>
        </p:spPr>
        <p:txBody>
          <a:bodyPr wrap="none" rtlCol="0">
            <a:spAutoFit/>
          </a:bodyPr>
          <a:lstStyle/>
          <a:p>
            <a:r>
              <a:rPr lang="en-US" dirty="0" smtClean="0"/>
              <a:t>ARC satellite imagery, above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14_lowcld.png"/>
          <p:cNvPicPr>
            <a:picLocks noChangeAspect="1"/>
          </p:cNvPicPr>
          <p:nvPr/>
        </p:nvPicPr>
        <p:blipFill>
          <a:blip r:embed="rId2"/>
          <a:stretch>
            <a:fillRect/>
          </a:stretch>
        </p:blipFill>
        <p:spPr>
          <a:xfrm>
            <a:off x="0" y="-1"/>
            <a:ext cx="4718551" cy="3538913"/>
          </a:xfrm>
          <a:prstGeom prst="rect">
            <a:avLst/>
          </a:prstGeom>
        </p:spPr>
      </p:pic>
      <p:pic>
        <p:nvPicPr>
          <p:cNvPr id="5" name="Picture 4" descr="15_lowcld.png"/>
          <p:cNvPicPr>
            <a:picLocks noChangeAspect="1"/>
          </p:cNvPicPr>
          <p:nvPr/>
        </p:nvPicPr>
        <p:blipFill>
          <a:blip r:embed="rId3"/>
          <a:stretch>
            <a:fillRect/>
          </a:stretch>
        </p:blipFill>
        <p:spPr>
          <a:xfrm>
            <a:off x="4425451" y="0"/>
            <a:ext cx="4718549" cy="3538912"/>
          </a:xfrm>
          <a:prstGeom prst="rect">
            <a:avLst/>
          </a:prstGeom>
        </p:spPr>
      </p:pic>
      <p:pic>
        <p:nvPicPr>
          <p:cNvPr id="6" name="Picture 5" descr="16_lowcld.png"/>
          <p:cNvPicPr>
            <a:picLocks noChangeAspect="1"/>
          </p:cNvPicPr>
          <p:nvPr/>
        </p:nvPicPr>
        <p:blipFill>
          <a:blip r:embed="rId4"/>
          <a:stretch>
            <a:fillRect/>
          </a:stretch>
        </p:blipFill>
        <p:spPr>
          <a:xfrm>
            <a:off x="0" y="3538912"/>
            <a:ext cx="4425451" cy="3319088"/>
          </a:xfrm>
          <a:prstGeom prst="rect">
            <a:avLst/>
          </a:prstGeom>
        </p:spPr>
      </p:pic>
      <p:pic>
        <p:nvPicPr>
          <p:cNvPr id="7" name="Picture 6" descr="17_lowcld.png"/>
          <p:cNvPicPr>
            <a:picLocks noChangeAspect="1"/>
          </p:cNvPicPr>
          <p:nvPr/>
        </p:nvPicPr>
        <p:blipFill>
          <a:blip r:embed="rId5"/>
          <a:stretch>
            <a:fillRect/>
          </a:stretch>
        </p:blipFill>
        <p:spPr>
          <a:xfrm>
            <a:off x="4906712" y="3680034"/>
            <a:ext cx="4237287" cy="3177965"/>
          </a:xfrm>
          <a:prstGeom prst="rect">
            <a:avLst/>
          </a:prstGeom>
        </p:spPr>
      </p:pic>
      <p:sp>
        <p:nvSpPr>
          <p:cNvPr id="8" name="TextBox 7"/>
          <p:cNvSpPr txBox="1"/>
          <p:nvPr/>
        </p:nvSpPr>
        <p:spPr>
          <a:xfrm>
            <a:off x="3563831" y="3310702"/>
            <a:ext cx="4318798" cy="369332"/>
          </a:xfrm>
          <a:prstGeom prst="rect">
            <a:avLst/>
          </a:prstGeom>
          <a:noFill/>
        </p:spPr>
        <p:txBody>
          <a:bodyPr wrap="none" rtlCol="0">
            <a:spAutoFit/>
          </a:bodyPr>
          <a:lstStyle/>
          <a:p>
            <a:r>
              <a:rPr lang="en-US" dirty="0" smtClean="0"/>
              <a:t>Thanks to Nick Heath (FSU) for these images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4370268" cy="4545079"/>
          </a:xfrm>
          <a:prstGeom prst="rect">
            <a:avLst/>
          </a:prstGeom>
        </p:spPr>
      </p:pic>
      <p:pic>
        <p:nvPicPr>
          <p:cNvPr id="5" name="Picture 4"/>
          <p:cNvPicPr>
            <a:picLocks noChangeAspect="1"/>
          </p:cNvPicPr>
          <p:nvPr/>
        </p:nvPicPr>
        <p:blipFill>
          <a:blip r:embed="rId3"/>
          <a:stretch>
            <a:fillRect/>
          </a:stretch>
        </p:blipFill>
        <p:spPr>
          <a:xfrm>
            <a:off x="4370269" y="0"/>
            <a:ext cx="4773731" cy="3580298"/>
          </a:xfrm>
          <a:prstGeom prst="rect">
            <a:avLst/>
          </a:prstGeom>
        </p:spPr>
      </p:pic>
      <p:sp>
        <p:nvSpPr>
          <p:cNvPr id="6" name="TextBox 5"/>
          <p:cNvSpPr txBox="1"/>
          <p:nvPr/>
        </p:nvSpPr>
        <p:spPr>
          <a:xfrm>
            <a:off x="1303500" y="5491970"/>
            <a:ext cx="5515227" cy="369332"/>
          </a:xfrm>
          <a:prstGeom prst="rect">
            <a:avLst/>
          </a:prstGeom>
          <a:noFill/>
        </p:spPr>
        <p:txBody>
          <a:bodyPr wrap="none" rtlCol="0">
            <a:spAutoFit/>
          </a:bodyPr>
          <a:lstStyle/>
          <a:p>
            <a:r>
              <a:rPr lang="en-US" dirty="0" smtClean="0"/>
              <a:t>Monday 11 AM forecast for high cloud (left GFS, right EC)</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38_lowcld.png"/>
          <p:cNvPicPr>
            <a:picLocks noChangeAspect="1"/>
          </p:cNvPicPr>
          <p:nvPr/>
        </p:nvPicPr>
        <p:blipFill>
          <a:blip r:embed="rId2"/>
          <a:stretch>
            <a:fillRect/>
          </a:stretch>
        </p:blipFill>
        <p:spPr>
          <a:xfrm>
            <a:off x="0" y="0"/>
            <a:ext cx="4417994" cy="3313496"/>
          </a:xfrm>
          <a:prstGeom prst="rect">
            <a:avLst/>
          </a:prstGeom>
        </p:spPr>
      </p:pic>
      <p:pic>
        <p:nvPicPr>
          <p:cNvPr id="5" name="Picture 4" descr="39_lowcld.png"/>
          <p:cNvPicPr>
            <a:picLocks noChangeAspect="1"/>
          </p:cNvPicPr>
          <p:nvPr/>
        </p:nvPicPr>
        <p:blipFill>
          <a:blip r:embed="rId3"/>
          <a:stretch>
            <a:fillRect/>
          </a:stretch>
        </p:blipFill>
        <p:spPr>
          <a:xfrm>
            <a:off x="4711080" y="1"/>
            <a:ext cx="4432919" cy="3324689"/>
          </a:xfrm>
          <a:prstGeom prst="rect">
            <a:avLst/>
          </a:prstGeom>
        </p:spPr>
      </p:pic>
      <p:pic>
        <p:nvPicPr>
          <p:cNvPr id="6" name="Picture 5" descr="40_lowcld.png"/>
          <p:cNvPicPr>
            <a:picLocks noChangeAspect="1"/>
          </p:cNvPicPr>
          <p:nvPr/>
        </p:nvPicPr>
        <p:blipFill>
          <a:blip r:embed="rId4"/>
          <a:stretch>
            <a:fillRect/>
          </a:stretch>
        </p:blipFill>
        <p:spPr>
          <a:xfrm>
            <a:off x="0" y="3495490"/>
            <a:ext cx="4483346" cy="3362510"/>
          </a:xfrm>
          <a:prstGeom prst="rect">
            <a:avLst/>
          </a:prstGeom>
        </p:spPr>
      </p:pic>
      <p:pic>
        <p:nvPicPr>
          <p:cNvPr id="7" name="Picture 6" descr="41_lowcld.png"/>
          <p:cNvPicPr>
            <a:picLocks noChangeAspect="1"/>
          </p:cNvPicPr>
          <p:nvPr/>
        </p:nvPicPr>
        <p:blipFill>
          <a:blip r:embed="rId5"/>
          <a:stretch>
            <a:fillRect/>
          </a:stretch>
        </p:blipFill>
        <p:spPr>
          <a:xfrm>
            <a:off x="4660654" y="3495490"/>
            <a:ext cx="4483346" cy="33625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1531</TotalTime>
  <Words>855</Words>
  <Application>Microsoft Macintosh PowerPoint</Application>
  <PresentationFormat>On-screen Show (4:3)</PresentationFormat>
  <Paragraphs>30</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Briefing, 20130801</vt:lpstr>
      <vt:lpstr>Flight context</vt:lpstr>
      <vt:lpstr>T/O landing WX, Palmdale</vt:lpstr>
      <vt:lpstr>Cloud conditions Friday/Monday</vt:lpstr>
      <vt:lpstr>Slide 5</vt:lpstr>
      <vt:lpstr>Slide 6</vt:lpstr>
      <vt:lpstr>Slide 7</vt:lpstr>
      <vt:lpstr>Slide 8</vt:lpstr>
      <vt:lpstr>Slide 9</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20130729</dc:title>
  <dc:creator>Lenny Pfister</dc:creator>
  <cp:lastModifiedBy>Lenny Pfister</cp:lastModifiedBy>
  <cp:revision>12</cp:revision>
  <dcterms:created xsi:type="dcterms:W3CDTF">2013-08-01T12:50:51Z</dcterms:created>
  <dcterms:modified xsi:type="dcterms:W3CDTF">2013-08-01T14:14:59Z</dcterms:modified>
</cp:coreProperties>
</file>