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6" r:id="rId3"/>
    <p:sldId id="257" r:id="rId4"/>
    <p:sldId id="258" r:id="rId5"/>
    <p:sldId id="267" r:id="rId6"/>
    <p:sldId id="269" r:id="rId7"/>
    <p:sldId id="275" r:id="rId8"/>
    <p:sldId id="276" r:id="rId9"/>
    <p:sldId id="268" r:id="rId10"/>
    <p:sldId id="274" r:id="rId11"/>
    <p:sldId id="270" r:id="rId12"/>
    <p:sldId id="273" r:id="rId13"/>
    <p:sldId id="271"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965CA-1C10-BA40-AC9C-48A035FC5E49}" type="datetimeFigureOut">
              <a:rPr lang="en-US" smtClean="0"/>
              <a:pPr/>
              <a:t>7/31/13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5AACC-6396-8648-ABE6-8720A25497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5AACC-6396-8648-ABE6-8720A25497F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pPr/>
              <a:t>7/31/13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pPr/>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pPr/>
              <a:t>7/31/13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pPr/>
              <a:t>7/31/13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pPr/>
              <a:t>7/31/13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7/31/13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pPr/>
              <a:t>7/31/13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Briefing, 20130731</a:t>
            </a:r>
            <a:endParaRPr lang="en-US" dirty="0"/>
          </a:p>
        </p:txBody>
      </p:sp>
      <p:sp>
        <p:nvSpPr>
          <p:cNvPr id="3" name="Subtitle 2"/>
          <p:cNvSpPr>
            <a:spLocks noGrp="1"/>
          </p:cNvSpPr>
          <p:nvPr>
            <p:ph type="subTitle" idx="1"/>
          </p:nvPr>
        </p:nvSpPr>
        <p:spPr/>
        <p:txBody>
          <a:bodyPr>
            <a:normAutofit fontScale="92500"/>
          </a:bodyPr>
          <a:lstStyle/>
          <a:p>
            <a:pPr algn="l">
              <a:buFont typeface="Arial"/>
              <a:buChar char="•"/>
            </a:pPr>
            <a:r>
              <a:rPr lang="en-US" dirty="0" smtClean="0"/>
              <a:t>Surface </a:t>
            </a:r>
            <a:r>
              <a:rPr lang="en-US" dirty="0" err="1" smtClean="0"/>
              <a:t>wx</a:t>
            </a:r>
            <a:r>
              <a:rPr lang="en-US" dirty="0" smtClean="0"/>
              <a:t> through </a:t>
            </a:r>
            <a:r>
              <a:rPr lang="en-US" dirty="0" err="1" smtClean="0"/>
              <a:t>Monday(Palmdale</a:t>
            </a:r>
            <a:r>
              <a:rPr lang="en-US" dirty="0" smtClean="0"/>
              <a:t>)</a:t>
            </a:r>
          </a:p>
          <a:p>
            <a:pPr algn="l">
              <a:buFont typeface="Arial"/>
              <a:buChar char="•"/>
            </a:pPr>
            <a:r>
              <a:rPr lang="en-US" dirty="0" smtClean="0"/>
              <a:t>Cloud conditions in CA region for Friday, Saturday, and Monday</a:t>
            </a:r>
          </a:p>
          <a:p>
            <a:endParaRPr lang="en-US" dirty="0" smtClean="0"/>
          </a:p>
          <a:p>
            <a:pPr>
              <a:buFont typeface="Arial"/>
              <a:buChar cha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0_lowcld.png"/>
          <p:cNvPicPr>
            <a:picLocks noChangeAspect="1"/>
          </p:cNvPicPr>
          <p:nvPr/>
        </p:nvPicPr>
        <p:blipFill>
          <a:blip r:embed="rId2"/>
          <a:stretch>
            <a:fillRect/>
          </a:stretch>
        </p:blipFill>
        <p:spPr>
          <a:xfrm>
            <a:off x="1" y="0"/>
            <a:ext cx="4743644" cy="3557733"/>
          </a:xfrm>
          <a:prstGeom prst="rect">
            <a:avLst/>
          </a:prstGeom>
        </p:spPr>
      </p:pic>
      <p:pic>
        <p:nvPicPr>
          <p:cNvPr id="5" name="Picture 4" descr="32_lowcld.png"/>
          <p:cNvPicPr>
            <a:picLocks noChangeAspect="1"/>
          </p:cNvPicPr>
          <p:nvPr/>
        </p:nvPicPr>
        <p:blipFill>
          <a:blip r:embed="rId3"/>
          <a:stretch>
            <a:fillRect/>
          </a:stretch>
        </p:blipFill>
        <p:spPr>
          <a:xfrm>
            <a:off x="4400356" y="-1"/>
            <a:ext cx="4743643" cy="3557733"/>
          </a:xfrm>
          <a:prstGeom prst="rect">
            <a:avLst/>
          </a:prstGeom>
        </p:spPr>
      </p:pic>
      <p:sp>
        <p:nvSpPr>
          <p:cNvPr id="6" name="TextBox 5"/>
          <p:cNvSpPr txBox="1"/>
          <p:nvPr/>
        </p:nvSpPr>
        <p:spPr>
          <a:xfrm>
            <a:off x="1183198" y="4928424"/>
            <a:ext cx="3111774" cy="369332"/>
          </a:xfrm>
          <a:prstGeom prst="rect">
            <a:avLst/>
          </a:prstGeom>
          <a:noFill/>
        </p:spPr>
        <p:txBody>
          <a:bodyPr wrap="none" rtlCol="0">
            <a:spAutoFit/>
          </a:bodyPr>
          <a:lstStyle/>
          <a:p>
            <a:r>
              <a:rPr lang="en-US" dirty="0" smtClean="0"/>
              <a:t>Saturday EC low cloud forecast.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Conditions Monday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Long range forecast models indicate a developing extended trough to the west of the northern </a:t>
            </a:r>
            <a:r>
              <a:rPr lang="en-US" dirty="0" err="1" smtClean="0"/>
              <a:t>california</a:t>
            </a:r>
            <a:r>
              <a:rPr lang="en-US" dirty="0" smtClean="0"/>
              <a:t> coast (cutoff at 700mb). The trough is currently off the coast, and has significant mid-level cloud associated with it (next slide).  By Monday, the trough moves ashore and becomes extended, but appears dry at upper levels, so mid and upper level clouds would NOT be a suitable target for Monday (following slide).</a:t>
            </a:r>
          </a:p>
          <a:p>
            <a:r>
              <a:rPr lang="en-US" dirty="0" smtClean="0"/>
              <a:t>Forecast situation difficult with these cutoffs, but this will probably enhance the marine layer in northern California.  So expect stratus off northern California coast.</a:t>
            </a:r>
          </a:p>
          <a:p>
            <a:r>
              <a:rPr lang="en-US" dirty="0" smtClean="0"/>
              <a:t>So Cal forecasters expect warming and thinner marine layer off the So Cal coast early next week.</a:t>
            </a:r>
          </a:p>
          <a:p>
            <a:r>
              <a:rPr lang="en-US" dirty="0" smtClean="0"/>
              <a:t>No high cloud forecast available, but models keep forecasting surges of high RH at upper levels into our area (next following slide).  These seem to be associated with very thin clouds.  I don’t recommend pursuing these unless it is obvious.</a:t>
            </a:r>
          </a:p>
          <a:p>
            <a:r>
              <a:rPr lang="en-US" dirty="0" smtClean="0"/>
              <a:t>Basic message on Monday is that stratus in Central and Northern California is your best bet.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000899" cy="4500674"/>
          </a:xfrm>
          <a:prstGeom prst="rect">
            <a:avLst/>
          </a:prstGeom>
        </p:spPr>
      </p:pic>
      <p:pic>
        <p:nvPicPr>
          <p:cNvPr id="4" name="Picture 3"/>
          <p:cNvPicPr>
            <a:picLocks noChangeAspect="1"/>
          </p:cNvPicPr>
          <p:nvPr/>
        </p:nvPicPr>
        <p:blipFill>
          <a:blip r:embed="rId3"/>
          <a:stretch>
            <a:fillRect/>
          </a:stretch>
        </p:blipFill>
        <p:spPr>
          <a:xfrm>
            <a:off x="4015747" y="2584456"/>
            <a:ext cx="5128253" cy="42735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645950" cy="3590052"/>
          </a:xfrm>
          <a:prstGeom prst="rect">
            <a:avLst/>
          </a:prstGeom>
        </p:spPr>
      </p:pic>
      <p:pic>
        <p:nvPicPr>
          <p:cNvPr id="5" name="Picture 4"/>
          <p:cNvPicPr>
            <a:picLocks noChangeAspect="1"/>
          </p:cNvPicPr>
          <p:nvPr/>
        </p:nvPicPr>
        <p:blipFill>
          <a:blip r:embed="rId3"/>
          <a:stretch>
            <a:fillRect/>
          </a:stretch>
        </p:blipFill>
        <p:spPr>
          <a:xfrm>
            <a:off x="3891537" y="2918653"/>
            <a:ext cx="5252463" cy="3939347"/>
          </a:xfrm>
          <a:prstGeom prst="rect">
            <a:avLst/>
          </a:prstGeom>
        </p:spPr>
      </p:pic>
      <p:sp>
        <p:nvSpPr>
          <p:cNvPr id="6" name="TextBox 5"/>
          <p:cNvSpPr txBox="1"/>
          <p:nvPr/>
        </p:nvSpPr>
        <p:spPr>
          <a:xfrm>
            <a:off x="0" y="3943524"/>
            <a:ext cx="3829744" cy="2031325"/>
          </a:xfrm>
          <a:prstGeom prst="rect">
            <a:avLst/>
          </a:prstGeom>
          <a:noFill/>
        </p:spPr>
        <p:txBody>
          <a:bodyPr wrap="none" rtlCol="0">
            <a:spAutoFit/>
          </a:bodyPr>
          <a:lstStyle/>
          <a:p>
            <a:r>
              <a:rPr lang="en-US" dirty="0" smtClean="0"/>
              <a:t>Forecast of extended trough for</a:t>
            </a:r>
          </a:p>
          <a:p>
            <a:r>
              <a:rPr lang="en-US" dirty="0" smtClean="0"/>
              <a:t>Monday.  Trough is currently offshore</a:t>
            </a:r>
          </a:p>
          <a:p>
            <a:r>
              <a:rPr lang="en-US" dirty="0" smtClean="0"/>
              <a:t> and has significant moisture and cloud</a:t>
            </a:r>
          </a:p>
          <a:p>
            <a:r>
              <a:rPr lang="en-US" dirty="0" smtClean="0"/>
              <a:t> associated with it (see satellite image,</a:t>
            </a:r>
          </a:p>
          <a:p>
            <a:r>
              <a:rPr lang="en-US" dirty="0" smtClean="0"/>
              <a:t> previous slide).  By Monday, trough is</a:t>
            </a:r>
          </a:p>
          <a:p>
            <a:r>
              <a:rPr lang="en-US" dirty="0" smtClean="0"/>
              <a:t> dry, so don’t expect much cloud with</a:t>
            </a:r>
          </a:p>
          <a:p>
            <a:r>
              <a:rPr lang="en-US" dirty="0" smtClean="0"/>
              <a:t> it.  Stratus will be present, though</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4790919" cy="3593189"/>
          </a:xfrm>
          <a:prstGeom prst="rect">
            <a:avLst/>
          </a:prstGeom>
        </p:spPr>
      </p:pic>
      <p:pic>
        <p:nvPicPr>
          <p:cNvPr id="5" name="Picture 4"/>
          <p:cNvPicPr>
            <a:picLocks noChangeAspect="1"/>
          </p:cNvPicPr>
          <p:nvPr/>
        </p:nvPicPr>
        <p:blipFill>
          <a:blip r:embed="rId3"/>
          <a:stretch>
            <a:fillRect/>
          </a:stretch>
        </p:blipFill>
        <p:spPr>
          <a:xfrm>
            <a:off x="4015747" y="2584456"/>
            <a:ext cx="5128253" cy="4273544"/>
          </a:xfrm>
          <a:prstGeom prst="rect">
            <a:avLst/>
          </a:prstGeom>
        </p:spPr>
      </p:pic>
      <p:sp>
        <p:nvSpPr>
          <p:cNvPr id="6" name="TextBox 5"/>
          <p:cNvSpPr txBox="1"/>
          <p:nvPr/>
        </p:nvSpPr>
        <p:spPr>
          <a:xfrm>
            <a:off x="455911" y="4266235"/>
            <a:ext cx="3589895" cy="2031325"/>
          </a:xfrm>
          <a:prstGeom prst="rect">
            <a:avLst/>
          </a:prstGeom>
          <a:noFill/>
        </p:spPr>
        <p:txBody>
          <a:bodyPr wrap="none" rtlCol="0">
            <a:spAutoFit/>
          </a:bodyPr>
          <a:lstStyle/>
          <a:p>
            <a:r>
              <a:rPr lang="en-US" dirty="0" smtClean="0"/>
              <a:t>250mb RH for next Monday (above).</a:t>
            </a:r>
          </a:p>
          <a:p>
            <a:r>
              <a:rPr lang="en-US" dirty="0" smtClean="0"/>
              <a:t>Current satellite image (with similar</a:t>
            </a:r>
          </a:p>
          <a:p>
            <a:r>
              <a:rPr lang="en-US" dirty="0" smtClean="0"/>
              <a:t> </a:t>
            </a:r>
            <a:r>
              <a:rPr lang="en-US" dirty="0" err="1" smtClean="0"/>
              <a:t>progged</a:t>
            </a:r>
            <a:r>
              <a:rPr lang="en-US" dirty="0" smtClean="0"/>
              <a:t> RH values, right, </a:t>
            </a:r>
            <a:r>
              <a:rPr lang="en-US" dirty="0" err="1" smtClean="0"/>
              <a:t>prog</a:t>
            </a:r>
            <a:r>
              <a:rPr lang="en-US" dirty="0" smtClean="0"/>
              <a:t> not</a:t>
            </a:r>
          </a:p>
          <a:p>
            <a:r>
              <a:rPr lang="en-US" dirty="0" smtClean="0"/>
              <a:t> shown).  High RH does not </a:t>
            </a:r>
          </a:p>
          <a:p>
            <a:r>
              <a:rPr lang="en-US" dirty="0" smtClean="0"/>
              <a:t> necessarily mean significant cloud.</a:t>
            </a:r>
          </a:p>
          <a:p>
            <a:r>
              <a:rPr lang="en-US" dirty="0" smtClean="0"/>
              <a:t> Just see some wisps.  These are at</a:t>
            </a:r>
          </a:p>
          <a:p>
            <a:r>
              <a:rPr lang="en-US" dirty="0" smtClean="0"/>
              <a:t>25kft (per Edwards report).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context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Planning ER-2 test flight today (2-3 hours)</a:t>
            </a:r>
          </a:p>
          <a:p>
            <a:r>
              <a:rPr lang="en-US" dirty="0" smtClean="0"/>
              <a:t>Planning on longer ER-2 test flight Thursday</a:t>
            </a:r>
          </a:p>
          <a:p>
            <a:r>
              <a:rPr lang="en-US" dirty="0" smtClean="0"/>
              <a:t>Possible ER-2 only smoke over stratus flight on Saturday</a:t>
            </a:r>
          </a:p>
          <a:p>
            <a:r>
              <a:rPr lang="en-US" dirty="0" smtClean="0"/>
              <a:t>DC-8 test flight Friday</a:t>
            </a:r>
          </a:p>
          <a:p>
            <a:r>
              <a:rPr lang="en-US" dirty="0" smtClean="0"/>
              <a:t>DC-8 test flight Monday </a:t>
            </a:r>
          </a:p>
          <a:p>
            <a:r>
              <a:rPr lang="en-US" dirty="0" smtClean="0"/>
              <a:t>DC-8/ER-2 science flight Tuesday – probably a fire flight</a:t>
            </a:r>
          </a:p>
          <a:p>
            <a:r>
              <a:rPr lang="en-US" dirty="0" smtClean="0"/>
              <a:t>The above subject to change and revision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landing WX, Palmdale</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Yesterday’s winds were within limits – maximum gusts down the runway were at 6 PM and were ~26  knots, somewhat higher than forecast.</a:t>
            </a:r>
          </a:p>
          <a:p>
            <a:r>
              <a:rPr lang="en-US" dirty="0" smtClean="0"/>
              <a:t>Basic pattern of an upper level high over the southwest, and upper level trough off the northwest coast will persist.  So, expect moderate onshore wind conditions through the forecast period associated with basic high surface pressure off the coast and a developing thermal trough over the inland desert areas.  No rain or T-storms in the forecast.  Winds will be down the runway, and max winds will tend to occur late in the day (closer to 6 than 3 PM).  Current forecast has the biggest threat tomorrow (Thursday), with possible gusts near 30 knots in the very late afternoon (6 PM).  Other than that, winds are well within limits, with Saturday particularly benign.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785"/>
          </a:xfrm>
        </p:spPr>
        <p:txBody>
          <a:bodyPr>
            <a:normAutofit fontScale="90000"/>
          </a:bodyPr>
          <a:lstStyle/>
          <a:p>
            <a:r>
              <a:rPr lang="en-US" dirty="0" smtClean="0"/>
              <a:t>Cloud conditions Friday/Saturday</a:t>
            </a:r>
            <a:endParaRPr lang="en-US" dirty="0"/>
          </a:p>
        </p:txBody>
      </p:sp>
      <p:sp>
        <p:nvSpPr>
          <p:cNvPr id="3" name="Content Placeholder 2"/>
          <p:cNvSpPr>
            <a:spLocks noGrp="1"/>
          </p:cNvSpPr>
          <p:nvPr>
            <p:ph idx="1"/>
          </p:nvPr>
        </p:nvSpPr>
        <p:spPr>
          <a:xfrm>
            <a:off x="457200" y="745785"/>
            <a:ext cx="8229600" cy="6112215"/>
          </a:xfrm>
        </p:spPr>
        <p:txBody>
          <a:bodyPr>
            <a:noAutofit/>
          </a:bodyPr>
          <a:lstStyle/>
          <a:p>
            <a:r>
              <a:rPr lang="en-US" sz="1600" dirty="0" smtClean="0"/>
              <a:t>As indicated on previous slide, basic pattern at upper levels is a high over the southwest US, and a trough just off the Pacific coast (next slide).  By Friday, this trough will actually move onshore.  No significant impact on </a:t>
            </a:r>
            <a:r>
              <a:rPr lang="en-US" sz="1600" dirty="0" err="1" smtClean="0"/>
              <a:t>SoCal</a:t>
            </a:r>
            <a:r>
              <a:rPr lang="en-US" sz="1600" dirty="0" smtClean="0"/>
              <a:t> stratus for the DC-8 test flight on Friday – expect stratus west of the channel islands.  </a:t>
            </a:r>
          </a:p>
          <a:p>
            <a:r>
              <a:rPr lang="en-US" sz="1600" dirty="0" smtClean="0"/>
              <a:t>Pulses going around this trough will lead to instability and possible T-storms today over southwest Oregon.  There are currently radar returns from the Medford/Grants Pass area.  Local forecasters indicate that these are likely dry thunderstorms, and may reinforce the existing fires.  Red flag conditions persist in all of Southwest Oregon.  Thunderstorm probabilities move eastward as the trough moves onshore.  </a:t>
            </a:r>
            <a:r>
              <a:rPr lang="en-US" sz="1600" dirty="0" err="1" smtClean="0"/>
              <a:t>Ec</a:t>
            </a:r>
            <a:r>
              <a:rPr lang="en-US" sz="1600" dirty="0" smtClean="0"/>
              <a:t> model forecasting significant </a:t>
            </a:r>
            <a:r>
              <a:rPr lang="en-US" sz="1600" dirty="0" err="1" smtClean="0"/>
              <a:t>precip</a:t>
            </a:r>
            <a:r>
              <a:rPr lang="en-US" sz="1600" dirty="0" smtClean="0"/>
              <a:t> on Thursday east of the Cascades in SW Oregon (following slide).</a:t>
            </a:r>
          </a:p>
          <a:p>
            <a:r>
              <a:rPr lang="en-US" sz="1600" dirty="0" smtClean="0"/>
              <a:t>Expect stratus to continue off the </a:t>
            </a:r>
            <a:r>
              <a:rPr lang="en-US" sz="1600" dirty="0" err="1" smtClean="0"/>
              <a:t>SoCal</a:t>
            </a:r>
            <a:r>
              <a:rPr lang="en-US" sz="1600" dirty="0" smtClean="0"/>
              <a:t> coast.  Clearing, as has been happening daily the last few days, will occur at and to the east of the channel islands.  A stronger inversion is forecast Friday, so more than the normal amount of stratus will probably be present on that day.  In any case, expect stratus west of the channel islands on Friday</a:t>
            </a:r>
            <a:r>
              <a:rPr lang="en-US" sz="1600" dirty="0" smtClean="0"/>
              <a:t>.</a:t>
            </a:r>
          </a:p>
          <a:p>
            <a:r>
              <a:rPr lang="en-US" sz="1600" dirty="0" smtClean="0"/>
              <a:t>Expect stratus in northern CA on Friday as well (following slide).  This will retreat somewhat in the afternoon (a traditional diurnal </a:t>
            </a:r>
            <a:r>
              <a:rPr lang="en-US" sz="1600" dirty="0" smtClean="0"/>
              <a:t>variation).  No high clouds over this region are expected (</a:t>
            </a:r>
            <a:r>
              <a:rPr lang="en-US" sz="1600" smtClean="0"/>
              <a:t>following slide).</a:t>
            </a:r>
            <a:endParaRPr lang="en-US" sz="1600" dirty="0" smtClean="0"/>
          </a:p>
          <a:p>
            <a:r>
              <a:rPr lang="en-US" sz="1600" dirty="0" smtClean="0"/>
              <a:t>The visible smoke plume from SW Oregon is heading eastward, at least on the visible worldview site.  This is consistent with 850 and 700mb winds.  Low level winds will continue to be from the north on Saturday (following slide).  Stratus off  </a:t>
            </a:r>
            <a:r>
              <a:rPr lang="en-US" sz="1600" dirty="0" err="1" smtClean="0"/>
              <a:t>Norcal</a:t>
            </a:r>
            <a:r>
              <a:rPr lang="en-US" sz="1600" dirty="0" smtClean="0"/>
              <a:t> coast will persist, as surface conditions will not change significantly over the next few days.  EC forecast (following slide) shows stratus off </a:t>
            </a:r>
            <a:r>
              <a:rPr lang="en-US" sz="1600" dirty="0" err="1" smtClean="0"/>
              <a:t>Norcal</a:t>
            </a:r>
            <a:r>
              <a:rPr lang="en-US" sz="1600" dirty="0" smtClean="0"/>
              <a:t> coast in late morning, dissipating somewhat in late afternoon.  </a:t>
            </a:r>
          </a:p>
          <a:p>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790643" cy="3701861"/>
          </a:xfrm>
          <a:prstGeom prst="rect">
            <a:avLst/>
          </a:prstGeom>
        </p:spPr>
      </p:pic>
      <p:pic>
        <p:nvPicPr>
          <p:cNvPr id="5" name="Picture 4"/>
          <p:cNvPicPr>
            <a:picLocks noChangeAspect="1"/>
          </p:cNvPicPr>
          <p:nvPr/>
        </p:nvPicPr>
        <p:blipFill>
          <a:blip r:embed="rId4"/>
          <a:stretch>
            <a:fillRect/>
          </a:stretch>
        </p:blipFill>
        <p:spPr>
          <a:xfrm>
            <a:off x="4300437" y="0"/>
            <a:ext cx="4843563" cy="3742754"/>
          </a:xfrm>
          <a:prstGeom prst="rect">
            <a:avLst/>
          </a:prstGeom>
        </p:spPr>
      </p:pic>
      <p:sp>
        <p:nvSpPr>
          <p:cNvPr id="9" name="TextBox 8"/>
          <p:cNvSpPr txBox="1"/>
          <p:nvPr/>
        </p:nvSpPr>
        <p:spPr>
          <a:xfrm>
            <a:off x="367654" y="4355700"/>
            <a:ext cx="3959926" cy="1754327"/>
          </a:xfrm>
          <a:prstGeom prst="rect">
            <a:avLst/>
          </a:prstGeom>
          <a:noFill/>
        </p:spPr>
        <p:txBody>
          <a:bodyPr wrap="none" rtlCol="0">
            <a:spAutoFit/>
          </a:bodyPr>
          <a:lstStyle/>
          <a:p>
            <a:r>
              <a:rPr lang="en-US" dirty="0" smtClean="0"/>
              <a:t>500mb pattern now (above), Friday </a:t>
            </a:r>
          </a:p>
          <a:p>
            <a:r>
              <a:rPr lang="en-US" dirty="0" smtClean="0"/>
              <a:t> (top right), and Saturday (bottom right).</a:t>
            </a:r>
          </a:p>
          <a:p>
            <a:endParaRPr lang="en-US" dirty="0" smtClean="0"/>
          </a:p>
          <a:p>
            <a:r>
              <a:rPr lang="en-US" dirty="0" smtClean="0"/>
              <a:t>Trough is offshore, disturbances rotate</a:t>
            </a:r>
          </a:p>
          <a:p>
            <a:r>
              <a:rPr lang="en-US" dirty="0" smtClean="0"/>
              <a:t>  around it producing some instability</a:t>
            </a:r>
          </a:p>
          <a:p>
            <a:r>
              <a:rPr lang="en-US" dirty="0" smtClean="0"/>
              <a:t>  and dry lightning in SW Oregon.</a:t>
            </a:r>
            <a:endParaRPr lang="en-US" dirty="0"/>
          </a:p>
        </p:txBody>
      </p:sp>
      <p:pic>
        <p:nvPicPr>
          <p:cNvPr id="7" name="Picture 6"/>
          <p:cNvPicPr>
            <a:picLocks noChangeAspect="1"/>
          </p:cNvPicPr>
          <p:nvPr/>
        </p:nvPicPr>
        <p:blipFill>
          <a:blip r:embed="rId5"/>
          <a:stretch>
            <a:fillRect/>
          </a:stretch>
        </p:blipFill>
        <p:spPr>
          <a:xfrm>
            <a:off x="4300437" y="3115247"/>
            <a:ext cx="4843563" cy="37427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7077824" cy="5308368"/>
          </a:xfrm>
          <a:prstGeom prst="rect">
            <a:avLst/>
          </a:prstGeom>
        </p:spPr>
      </p:pic>
      <p:sp>
        <p:nvSpPr>
          <p:cNvPr id="7" name="TextBox 6"/>
          <p:cNvSpPr txBox="1"/>
          <p:nvPr/>
        </p:nvSpPr>
        <p:spPr>
          <a:xfrm>
            <a:off x="955242" y="5937991"/>
            <a:ext cx="7353320" cy="923330"/>
          </a:xfrm>
          <a:prstGeom prst="rect">
            <a:avLst/>
          </a:prstGeom>
          <a:noFill/>
        </p:spPr>
        <p:txBody>
          <a:bodyPr wrap="none" rtlCol="0">
            <a:spAutoFit/>
          </a:bodyPr>
          <a:lstStyle/>
          <a:p>
            <a:r>
              <a:rPr lang="en-US" dirty="0" smtClean="0"/>
              <a:t>No </a:t>
            </a:r>
            <a:r>
              <a:rPr lang="en-US" dirty="0" err="1" smtClean="0"/>
              <a:t>precip</a:t>
            </a:r>
            <a:r>
              <a:rPr lang="en-US" dirty="0" smtClean="0"/>
              <a:t> forecast west of Cascades, but expect some </a:t>
            </a:r>
            <a:r>
              <a:rPr lang="en-US" dirty="0" err="1" smtClean="0"/>
              <a:t>precip</a:t>
            </a:r>
            <a:r>
              <a:rPr lang="en-US" dirty="0" smtClean="0"/>
              <a:t> associated with</a:t>
            </a:r>
          </a:p>
          <a:p>
            <a:r>
              <a:rPr lang="en-US" dirty="0" smtClean="0"/>
              <a:t>trough-induced disturbances east of the cascades in SW Oregon.  This </a:t>
            </a:r>
            <a:r>
              <a:rPr lang="en-US" dirty="0" err="1" smtClean="0"/>
              <a:t>precip</a:t>
            </a:r>
            <a:endParaRPr lang="en-US" dirty="0" smtClean="0"/>
          </a:p>
          <a:p>
            <a:r>
              <a:rPr lang="en-US" dirty="0" smtClean="0"/>
              <a:t> will not affect fires currently burning in SW OR.</a:t>
            </a:r>
            <a:endParaRPr lang="en-US" dirty="0"/>
          </a:p>
        </p:txBody>
      </p:sp>
      <p:cxnSp>
        <p:nvCxnSpPr>
          <p:cNvPr id="9" name="Straight Arrow Connector 8"/>
          <p:cNvCxnSpPr/>
          <p:nvPr/>
        </p:nvCxnSpPr>
        <p:spPr>
          <a:xfrm>
            <a:off x="553606" y="1498067"/>
            <a:ext cx="144629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3_lowcld.png"/>
          <p:cNvPicPr>
            <a:picLocks noChangeAspect="1"/>
          </p:cNvPicPr>
          <p:nvPr/>
        </p:nvPicPr>
        <p:blipFill>
          <a:blip r:embed="rId2"/>
          <a:stretch>
            <a:fillRect/>
          </a:stretch>
        </p:blipFill>
        <p:spPr>
          <a:xfrm>
            <a:off x="0" y="0"/>
            <a:ext cx="4736862" cy="3552646"/>
          </a:xfrm>
          <a:prstGeom prst="rect">
            <a:avLst/>
          </a:prstGeom>
        </p:spPr>
      </p:pic>
      <p:pic>
        <p:nvPicPr>
          <p:cNvPr id="5" name="Picture 4" descr="24_lowcld.png"/>
          <p:cNvPicPr>
            <a:picLocks noChangeAspect="1"/>
          </p:cNvPicPr>
          <p:nvPr/>
        </p:nvPicPr>
        <p:blipFill>
          <a:blip r:embed="rId3"/>
          <a:stretch>
            <a:fillRect/>
          </a:stretch>
        </p:blipFill>
        <p:spPr>
          <a:xfrm>
            <a:off x="4407139" y="0"/>
            <a:ext cx="4736861" cy="3552646"/>
          </a:xfrm>
          <a:prstGeom prst="rect">
            <a:avLst/>
          </a:prstGeom>
        </p:spPr>
      </p:pic>
      <p:sp>
        <p:nvSpPr>
          <p:cNvPr id="6" name="TextBox 5"/>
          <p:cNvSpPr txBox="1"/>
          <p:nvPr/>
        </p:nvSpPr>
        <p:spPr>
          <a:xfrm>
            <a:off x="643973" y="3367980"/>
            <a:ext cx="7526332" cy="369332"/>
          </a:xfrm>
          <a:prstGeom prst="rect">
            <a:avLst/>
          </a:prstGeom>
          <a:noFill/>
        </p:spPr>
        <p:txBody>
          <a:bodyPr wrap="none" rtlCol="0">
            <a:spAutoFit/>
          </a:bodyPr>
          <a:lstStyle/>
          <a:p>
            <a:r>
              <a:rPr lang="en-US" dirty="0" smtClean="0"/>
              <a:t>Friday low cloud forecast (PM).  Stratus retreating from shore in late afternoon.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827496" cy="3620622"/>
          </a:xfrm>
          <a:prstGeom prst="rect">
            <a:avLst/>
          </a:prstGeom>
        </p:spPr>
      </p:pic>
      <p:pic>
        <p:nvPicPr>
          <p:cNvPr id="5" name="Picture 4"/>
          <p:cNvPicPr>
            <a:picLocks noChangeAspect="1"/>
          </p:cNvPicPr>
          <p:nvPr/>
        </p:nvPicPr>
        <p:blipFill>
          <a:blip r:embed="rId3"/>
          <a:stretch>
            <a:fillRect/>
          </a:stretch>
        </p:blipFill>
        <p:spPr>
          <a:xfrm>
            <a:off x="4316504" y="0"/>
            <a:ext cx="4827496" cy="3620622"/>
          </a:xfrm>
          <a:prstGeom prst="rect">
            <a:avLst/>
          </a:prstGeom>
        </p:spPr>
      </p:pic>
      <p:sp>
        <p:nvSpPr>
          <p:cNvPr id="6" name="TextBox 5"/>
          <p:cNvSpPr txBox="1"/>
          <p:nvPr/>
        </p:nvSpPr>
        <p:spPr>
          <a:xfrm>
            <a:off x="1336924" y="4600778"/>
            <a:ext cx="7058343" cy="923330"/>
          </a:xfrm>
          <a:prstGeom prst="rect">
            <a:avLst/>
          </a:prstGeom>
          <a:noFill/>
        </p:spPr>
        <p:txBody>
          <a:bodyPr wrap="none" rtlCol="0">
            <a:spAutoFit/>
          </a:bodyPr>
          <a:lstStyle/>
          <a:p>
            <a:r>
              <a:rPr lang="en-US" dirty="0" smtClean="0"/>
              <a:t>High cloud cover on Friday afternoon.  High clouds present over Northern </a:t>
            </a:r>
          </a:p>
          <a:p>
            <a:r>
              <a:rPr lang="en-US" dirty="0" smtClean="0"/>
              <a:t>  California today are gone by Friday.  High clouds over SE CA are probably</a:t>
            </a:r>
          </a:p>
          <a:p>
            <a:r>
              <a:rPr lang="en-US" dirty="0" smtClean="0"/>
              <a:t>  </a:t>
            </a:r>
            <a:r>
              <a:rPr lang="en-US" dirty="0" err="1" smtClean="0"/>
              <a:t>overpredicted</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6703599" cy="5180053"/>
          </a:xfrm>
          <a:prstGeom prst="rect">
            <a:avLst/>
          </a:prstGeom>
        </p:spPr>
      </p:pic>
      <p:sp>
        <p:nvSpPr>
          <p:cNvPr id="5" name="TextBox 4"/>
          <p:cNvSpPr txBox="1"/>
          <p:nvPr/>
        </p:nvSpPr>
        <p:spPr>
          <a:xfrm>
            <a:off x="1465428" y="5666602"/>
            <a:ext cx="6184956" cy="646331"/>
          </a:xfrm>
          <a:prstGeom prst="rect">
            <a:avLst/>
          </a:prstGeom>
          <a:noFill/>
        </p:spPr>
        <p:txBody>
          <a:bodyPr wrap="none" rtlCol="0">
            <a:spAutoFit/>
          </a:bodyPr>
          <a:lstStyle/>
          <a:p>
            <a:r>
              <a:rPr lang="en-US" dirty="0" smtClean="0"/>
              <a:t>Low level flow continues from the north on Saturday, suggesting</a:t>
            </a:r>
          </a:p>
          <a:p>
            <a:r>
              <a:rPr lang="en-US" dirty="0" smtClean="0"/>
              <a:t>  good chance of smoke over Stratus if fires continue.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1447</TotalTime>
  <Words>1069</Words>
  <Application>Microsoft Macintosh PowerPoint</Application>
  <PresentationFormat>On-screen Show (4:3)</PresentationFormat>
  <Paragraphs>58</Paragraphs>
  <Slides>14</Slides>
  <Notes>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Briefing, 20130731</vt:lpstr>
      <vt:lpstr>Flight context</vt:lpstr>
      <vt:lpstr>T/O landing WX, Palmdale</vt:lpstr>
      <vt:lpstr>Cloud conditions Friday/Saturday</vt:lpstr>
      <vt:lpstr>Slide 5</vt:lpstr>
      <vt:lpstr>Slide 6</vt:lpstr>
      <vt:lpstr>Slide 7</vt:lpstr>
      <vt:lpstr>Slide 8</vt:lpstr>
      <vt:lpstr>Slide 9</vt:lpstr>
      <vt:lpstr>Slide 10</vt:lpstr>
      <vt:lpstr>Cloud Conditions Monday</vt:lpstr>
      <vt:lpstr>Slide 12</vt:lpstr>
      <vt:lpstr>Slide 13</vt:lpstr>
      <vt:lpstr>Slide 14</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10</cp:revision>
  <dcterms:created xsi:type="dcterms:W3CDTF">2013-07-31T21:57:50Z</dcterms:created>
  <dcterms:modified xsi:type="dcterms:W3CDTF">2013-07-31T22:17:04Z</dcterms:modified>
</cp:coreProperties>
</file>