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60" r:id="rId5"/>
    <p:sldId id="259" r:id="rId6"/>
    <p:sldId id="265" r:id="rId7"/>
    <p:sldId id="26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7" d="100"/>
          <a:sy n="117" d="100"/>
        </p:scale>
        <p:origin x="-6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pPr/>
              <a:t>7/29/13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pPr/>
              <a:t>7/29/13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pPr/>
              <a:t>7/29/13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pPr/>
              <a:t>7/29/13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12FBA4-CC98-DF45-A650-B66AF2532B82}" type="datetimeFigureOut">
              <a:rPr lang="en-US" smtClean="0"/>
              <a:pPr/>
              <a:t>7/29/13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12FBA4-CC98-DF45-A650-B66AF2532B82}" type="datetimeFigureOut">
              <a:rPr lang="en-US" smtClean="0"/>
              <a:pPr/>
              <a:t>7/29/13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12FBA4-CC98-DF45-A650-B66AF2532B82}" type="datetimeFigureOut">
              <a:rPr lang="en-US" smtClean="0"/>
              <a:pPr/>
              <a:t>7/29/13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12FBA4-CC98-DF45-A650-B66AF2532B82}" type="datetimeFigureOut">
              <a:rPr lang="en-US" smtClean="0"/>
              <a:pPr/>
              <a:t>7/29/13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2FBA4-CC98-DF45-A650-B66AF2532B82}" type="datetimeFigureOut">
              <a:rPr lang="en-US" smtClean="0"/>
              <a:pPr/>
              <a:t>7/29/13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2FBA4-CC98-DF45-A650-B66AF2532B82}" type="datetimeFigureOut">
              <a:rPr lang="en-US" smtClean="0"/>
              <a:pPr/>
              <a:t>7/29/13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2FBA4-CC98-DF45-A650-B66AF2532B82}" type="datetimeFigureOut">
              <a:rPr lang="en-US" smtClean="0"/>
              <a:pPr/>
              <a:t>7/29/13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2FBA4-CC98-DF45-A650-B66AF2532B82}" type="datetimeFigureOut">
              <a:rPr lang="en-US" smtClean="0"/>
              <a:pPr/>
              <a:t>7/29/13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AAD83-0ACA-3C42-BEA2-43E5F27D8E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raphical.weather.gov/sectors/lox.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Briefing, </a:t>
            </a:r>
            <a:r>
              <a:rPr lang="en-US" dirty="0" smtClean="0"/>
              <a:t>20130730</a:t>
            </a:r>
            <a:endParaRPr lang="en-US" dirty="0"/>
          </a:p>
        </p:txBody>
      </p:sp>
      <p:sp>
        <p:nvSpPr>
          <p:cNvPr id="3" name="Subtitle 2"/>
          <p:cNvSpPr>
            <a:spLocks noGrp="1"/>
          </p:cNvSpPr>
          <p:nvPr>
            <p:ph type="subTitle" idx="1"/>
          </p:nvPr>
        </p:nvSpPr>
        <p:spPr/>
        <p:txBody>
          <a:bodyPr/>
          <a:lstStyle/>
          <a:p>
            <a:pPr algn="l">
              <a:buFont typeface="Arial"/>
              <a:buChar char="•"/>
            </a:pPr>
            <a:r>
              <a:rPr lang="en-US" dirty="0" smtClean="0"/>
              <a:t>Surface </a:t>
            </a:r>
            <a:r>
              <a:rPr lang="en-US" dirty="0" err="1" smtClean="0"/>
              <a:t>wx</a:t>
            </a:r>
            <a:r>
              <a:rPr lang="en-US" dirty="0" smtClean="0"/>
              <a:t> Tues-Fri (Palmdale)</a:t>
            </a:r>
          </a:p>
          <a:p>
            <a:pPr algn="l">
              <a:buFont typeface="Arial"/>
              <a:buChar char="•"/>
            </a:pPr>
            <a:r>
              <a:rPr lang="en-US" dirty="0" smtClean="0"/>
              <a:t>Cloud conditions in CA region</a:t>
            </a:r>
          </a:p>
          <a:p>
            <a:pPr algn="l">
              <a:buFont typeface="Arial"/>
              <a:buChar char="•"/>
            </a:pPr>
            <a:r>
              <a:rPr lang="en-US" dirty="0" smtClean="0"/>
              <a:t>Upper level UTLS flow/convection</a:t>
            </a:r>
          </a:p>
          <a:p>
            <a:endParaRPr lang="en-US" dirty="0" smtClean="0"/>
          </a:p>
          <a:p>
            <a:pPr>
              <a:buFont typeface="Arial"/>
              <a:buChar cha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landing WX, Palmdale</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Yesterday’s winds were within limits – maximum gusts down the runway were at 2 PM and were ~27  knots.</a:t>
            </a:r>
          </a:p>
          <a:p>
            <a:r>
              <a:rPr lang="en-US" dirty="0" smtClean="0"/>
              <a:t>Onshore surface </a:t>
            </a:r>
            <a:r>
              <a:rPr lang="en-US" dirty="0" smtClean="0"/>
              <a:t>pressure gradient </a:t>
            </a:r>
            <a:r>
              <a:rPr lang="en-US" dirty="0" err="1" smtClean="0"/>
              <a:t>progged</a:t>
            </a:r>
            <a:r>
              <a:rPr lang="en-US" dirty="0" smtClean="0"/>
              <a:t> to be stronger  than yesterday, but max winds will be less, probably due to offshore gradients aloft.  Peak gusts will occur later (4-5 PM) at ~20 knots.</a:t>
            </a:r>
            <a:endParaRPr lang="en-US" dirty="0" smtClean="0"/>
          </a:p>
          <a:p>
            <a:r>
              <a:rPr lang="en-US" dirty="0" smtClean="0"/>
              <a:t>Conditions are benign until Friday, when gusts to 27 knots down the runway are forecast.  Details dependent on the relative position and strength of the southwest high and trough off the northwest coast – will revisit tomorrow.</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conditions through Friday</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Coastal overcast from the Mexican border to well north of San Francisco this morning (Tues, 7/30.</a:t>
            </a:r>
            <a:endParaRPr lang="en-US" dirty="0" smtClean="0"/>
          </a:p>
          <a:p>
            <a:r>
              <a:rPr lang="en-US" dirty="0" smtClean="0"/>
              <a:t>Marine layer thickness in </a:t>
            </a:r>
            <a:r>
              <a:rPr lang="en-US" dirty="0" err="1" smtClean="0"/>
              <a:t>Socal</a:t>
            </a:r>
            <a:r>
              <a:rPr lang="en-US" dirty="0" smtClean="0"/>
              <a:t> less than yesterday (1200 </a:t>
            </a:r>
            <a:r>
              <a:rPr lang="en-US" dirty="0" err="1" smtClean="0"/>
              <a:t>vs</a:t>
            </a:r>
            <a:r>
              <a:rPr lang="en-US" dirty="0" smtClean="0"/>
              <a:t> 2000 ft).  Got good afternoon clearing yesterday south of point Concepcion (more than I forecast).  Expect clearing westward at least to a </a:t>
            </a:r>
            <a:r>
              <a:rPr lang="en-US" dirty="0" smtClean="0"/>
              <a:t>SSE-NNW line starting at Point Concepcion.  Inversion will strengthen tomorrow and Thursday, and expect later and less clearing off the </a:t>
            </a:r>
            <a:r>
              <a:rPr lang="en-US" dirty="0" err="1" smtClean="0"/>
              <a:t>SoCal</a:t>
            </a:r>
            <a:r>
              <a:rPr lang="en-US" dirty="0" smtClean="0"/>
              <a:t> coast.  </a:t>
            </a:r>
            <a:r>
              <a:rPr lang="en-US" dirty="0" smtClean="0"/>
              <a:t>  </a:t>
            </a:r>
          </a:p>
          <a:p>
            <a:r>
              <a:rPr lang="en-US" dirty="0" smtClean="0"/>
              <a:t>Marine Layer continues thicker in central CA.  </a:t>
            </a:r>
            <a:r>
              <a:rPr lang="en-US" dirty="0" smtClean="0"/>
              <a:t>Expect similar conditions to yesterday, where clouds cleared by afternoon sufficiently to produce clear skies under the offshore position of today’s aircraft flight track.  This pattern should continue through Thursday.</a:t>
            </a:r>
          </a:p>
          <a:p>
            <a:r>
              <a:rPr lang="en-US" dirty="0" smtClean="0"/>
              <a:t>Tomorrow and Thursday show significant enhancement of high cloud over So Cal and points east.  These </a:t>
            </a:r>
            <a:r>
              <a:rPr lang="en-US" dirty="0" smtClean="0"/>
              <a:t>are consistent </a:t>
            </a:r>
            <a:r>
              <a:rPr lang="en-US" dirty="0" err="1" smtClean="0"/>
              <a:t>overpredictions</a:t>
            </a:r>
            <a:r>
              <a:rPr lang="en-US" dirty="0" smtClean="0"/>
              <a:t>, but are an indication of monsoon outflow convection.  High cloud forecast is less on Friday (tomorrow and Thursday shown on next slide).</a:t>
            </a:r>
            <a:endParaRPr lang="en-US" dirty="0" smtClean="0"/>
          </a:p>
          <a:p>
            <a:r>
              <a:rPr lang="en-US" dirty="0" smtClean="0"/>
              <a:t>Low cloud forecasts based </a:t>
            </a:r>
            <a:r>
              <a:rPr lang="en-US" dirty="0" smtClean="0"/>
              <a:t>on forecast products at http://</a:t>
            </a:r>
            <a:r>
              <a:rPr lang="en-US" dirty="0" err="1" smtClean="0"/>
              <a:t>graphical.weather.gov/sectors/mtr.php</a:t>
            </a:r>
            <a:r>
              <a:rPr lang="en-US" dirty="0" smtClean="0"/>
              <a:t>, http://</a:t>
            </a:r>
            <a:r>
              <a:rPr lang="en-US" dirty="0" err="1" smtClean="0"/>
              <a:t>graphical.weather.gov/sectors/sgx.php</a:t>
            </a:r>
            <a:r>
              <a:rPr lang="en-US" dirty="0" smtClean="0"/>
              <a:t>, </a:t>
            </a:r>
            <a:r>
              <a:rPr lang="en-US" dirty="0" smtClean="0">
                <a:hlinkClick r:id="rId2"/>
              </a:rPr>
              <a:t>http://graphical.weather.gov/sectors/lox.php</a:t>
            </a:r>
            <a:r>
              <a:rPr lang="en-US" dirty="0" smtClean="0"/>
              <a:t>, and the Monterey and LA forecast discussions.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1639108" y="5634036"/>
            <a:ext cx="7083991" cy="646331"/>
          </a:xfrm>
          <a:prstGeom prst="rect">
            <a:avLst/>
          </a:prstGeom>
          <a:noFill/>
        </p:spPr>
        <p:txBody>
          <a:bodyPr wrap="none" rtlCol="0">
            <a:spAutoFit/>
          </a:bodyPr>
          <a:lstStyle/>
          <a:p>
            <a:r>
              <a:rPr lang="en-US" dirty="0" smtClean="0"/>
              <a:t>High cloud for tomorrow (left) and</a:t>
            </a:r>
            <a:r>
              <a:rPr lang="en-US" dirty="0" smtClean="0"/>
              <a:t> Thursday </a:t>
            </a:r>
            <a:r>
              <a:rPr lang="en-US" dirty="0" smtClean="0"/>
              <a:t>(right).  Altitude of tops in </a:t>
            </a:r>
            <a:r>
              <a:rPr lang="en-US" dirty="0" err="1" smtClean="0"/>
              <a:t>kft</a:t>
            </a:r>
            <a:endParaRPr lang="en-US" dirty="0" smtClean="0"/>
          </a:p>
          <a:p>
            <a:r>
              <a:rPr lang="en-US" dirty="0" smtClean="0"/>
              <a:t>Is in yellow.  These are high clouds.</a:t>
            </a:r>
            <a:endParaRPr lang="en-US" dirty="0"/>
          </a:p>
        </p:txBody>
      </p:sp>
      <p:pic>
        <p:nvPicPr>
          <p:cNvPr id="7" name="Picture 6"/>
          <p:cNvPicPr>
            <a:picLocks noChangeAspect="1"/>
          </p:cNvPicPr>
          <p:nvPr/>
        </p:nvPicPr>
        <p:blipFill>
          <a:blip r:embed="rId2"/>
          <a:stretch>
            <a:fillRect/>
          </a:stretch>
        </p:blipFill>
        <p:spPr>
          <a:xfrm>
            <a:off x="0" y="-1"/>
            <a:ext cx="4587319" cy="4770811"/>
          </a:xfrm>
          <a:prstGeom prst="rect">
            <a:avLst/>
          </a:prstGeom>
        </p:spPr>
      </p:pic>
      <p:pic>
        <p:nvPicPr>
          <p:cNvPr id="8" name="Picture 7"/>
          <p:cNvPicPr>
            <a:picLocks noChangeAspect="1"/>
          </p:cNvPicPr>
          <p:nvPr/>
        </p:nvPicPr>
        <p:blipFill>
          <a:blip r:embed="rId3"/>
          <a:stretch>
            <a:fillRect/>
          </a:stretch>
        </p:blipFill>
        <p:spPr>
          <a:xfrm>
            <a:off x="4556681" y="0"/>
            <a:ext cx="4587319" cy="477081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level flow/convection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inability to fly east of 240E (120W) has caused a rethinking of plans for Friday.  We are now considering going east to capture outflow from NAM convection in Mexico.</a:t>
            </a:r>
          </a:p>
          <a:p>
            <a:r>
              <a:rPr lang="en-US" dirty="0" smtClean="0"/>
              <a:t>Typically late afternoon convection/evening convection extends north from Mexico well into AZ/NM.  Yesterday the AZ/NM component was suppressed, largely due to a wave (could be seen at 700mb) associated with the development of a large MCS currently decaying over OK/KS.  See next slide.</a:t>
            </a:r>
          </a:p>
          <a:p>
            <a:r>
              <a:rPr lang="en-US" dirty="0" smtClean="0"/>
              <a:t>The monsoon anticyclone shifts west over the next few days, and expect more convection over NM and AZ.  Trajectory models (not shown) suggest ample outflow from deep convection reaching the </a:t>
            </a:r>
            <a:r>
              <a:rPr lang="en-US" dirty="0" err="1" smtClean="0"/>
              <a:t>tropopause</a:t>
            </a:r>
            <a:r>
              <a:rPr lang="en-US" dirty="0" smtClean="0"/>
              <a:t> should be present.  However, will have to be prepared to deal with NM/AZ convective systems depending on how far east we go.</a:t>
            </a:r>
          </a:p>
          <a:p>
            <a:pPr>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3973135" cy="3310946"/>
          </a:xfrm>
          <a:prstGeom prst="rect">
            <a:avLst/>
          </a:prstGeom>
        </p:spPr>
      </p:pic>
      <p:sp>
        <p:nvSpPr>
          <p:cNvPr id="6" name="TextBox 5"/>
          <p:cNvSpPr txBox="1"/>
          <p:nvPr/>
        </p:nvSpPr>
        <p:spPr>
          <a:xfrm>
            <a:off x="781561" y="5280312"/>
            <a:ext cx="8215335" cy="923330"/>
          </a:xfrm>
          <a:prstGeom prst="rect">
            <a:avLst/>
          </a:prstGeom>
          <a:noFill/>
        </p:spPr>
        <p:txBody>
          <a:bodyPr wrap="none" rtlCol="0">
            <a:spAutoFit/>
          </a:bodyPr>
          <a:lstStyle/>
          <a:p>
            <a:r>
              <a:rPr lang="en-US" dirty="0" smtClean="0"/>
              <a:t>Mexican convection (in decay phase), and amplifying MCS.  Note absence of</a:t>
            </a:r>
          </a:p>
          <a:p>
            <a:r>
              <a:rPr lang="en-US" dirty="0" smtClean="0"/>
              <a:t> convection over AZ/NM.  Monsoon anticyclone is further east than normal. (Note this</a:t>
            </a:r>
          </a:p>
          <a:p>
            <a:r>
              <a:rPr lang="en-US" dirty="0" smtClean="0"/>
              <a:t>MCS was in the 48 hour forecast)</a:t>
            </a:r>
            <a:endParaRPr lang="en-US" dirty="0"/>
          </a:p>
        </p:txBody>
      </p:sp>
      <p:pic>
        <p:nvPicPr>
          <p:cNvPr id="7" name="Picture 6"/>
          <p:cNvPicPr>
            <a:picLocks noChangeAspect="1"/>
          </p:cNvPicPr>
          <p:nvPr/>
        </p:nvPicPr>
        <p:blipFill>
          <a:blip r:embed="rId3"/>
          <a:stretch>
            <a:fillRect/>
          </a:stretch>
        </p:blipFill>
        <p:spPr>
          <a:xfrm>
            <a:off x="4311579" y="-1"/>
            <a:ext cx="4832422" cy="502571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551296" y="5480830"/>
            <a:ext cx="5943867" cy="646331"/>
          </a:xfrm>
          <a:prstGeom prst="rect">
            <a:avLst/>
          </a:prstGeom>
          <a:noFill/>
        </p:spPr>
        <p:txBody>
          <a:bodyPr wrap="none" rtlCol="0">
            <a:spAutoFit/>
          </a:bodyPr>
          <a:lstStyle/>
          <a:p>
            <a:r>
              <a:rPr lang="en-US" dirty="0" smtClean="0"/>
              <a:t>GFS forecast for convection and 100mb winds for 11 AM (left)</a:t>
            </a:r>
          </a:p>
          <a:p>
            <a:r>
              <a:rPr lang="en-US" dirty="0" smtClean="0"/>
              <a:t>And 5 PM (right) on Friday</a:t>
            </a:r>
            <a:endParaRPr lang="en-US" dirty="0"/>
          </a:p>
        </p:txBody>
      </p:sp>
      <p:pic>
        <p:nvPicPr>
          <p:cNvPr id="5" name="Picture 4"/>
          <p:cNvPicPr>
            <a:picLocks noChangeAspect="1"/>
          </p:cNvPicPr>
          <p:nvPr/>
        </p:nvPicPr>
        <p:blipFill>
          <a:blip r:embed="rId2"/>
          <a:stretch>
            <a:fillRect/>
          </a:stretch>
        </p:blipFill>
        <p:spPr>
          <a:xfrm>
            <a:off x="4446883" y="0"/>
            <a:ext cx="4697117" cy="4885002"/>
          </a:xfrm>
          <a:prstGeom prst="rect">
            <a:avLst/>
          </a:prstGeom>
        </p:spPr>
      </p:pic>
      <p:pic>
        <p:nvPicPr>
          <p:cNvPr id="8" name="Picture 7"/>
          <p:cNvPicPr>
            <a:picLocks noChangeAspect="1"/>
          </p:cNvPicPr>
          <p:nvPr/>
        </p:nvPicPr>
        <p:blipFill>
          <a:blip r:embed="rId3"/>
          <a:stretch>
            <a:fillRect/>
          </a:stretch>
        </p:blipFill>
        <p:spPr>
          <a:xfrm>
            <a:off x="8361" y="0"/>
            <a:ext cx="4697117" cy="488500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1226</TotalTime>
  <Words>602</Words>
  <Application>Microsoft Macintosh PowerPoint</Application>
  <PresentationFormat>On-screen Show (4:3)</PresentationFormat>
  <Paragraphs>26</Paragraphs>
  <Slides>7</Slides>
  <Notes>0</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Office Theme</vt:lpstr>
      <vt:lpstr>Briefing, 20130730</vt:lpstr>
      <vt:lpstr>T/O landing WX, Palmdale</vt:lpstr>
      <vt:lpstr>Cloud conditions through Friday</vt:lpstr>
      <vt:lpstr>Slide 4</vt:lpstr>
      <vt:lpstr>Upper level flow/convection</vt:lpstr>
      <vt:lpstr>Slide 6</vt:lpstr>
      <vt:lpstr>Slide 7</vt:lpstr>
    </vt:vector>
  </TitlesOfParts>
  <Company>NASA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20130729</dc:title>
  <dc:creator>Lenny Pfister</dc:creator>
  <cp:lastModifiedBy>Lenny Pfister</cp:lastModifiedBy>
  <cp:revision>7</cp:revision>
  <dcterms:created xsi:type="dcterms:W3CDTF">2013-07-29T21:40:16Z</dcterms:created>
  <dcterms:modified xsi:type="dcterms:W3CDTF">2013-07-30T16:09:18Z</dcterms:modified>
</cp:coreProperties>
</file>