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7" d="100"/>
          <a:sy n="117" d="100"/>
        </p:scale>
        <p:origin x="-6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t>7/29/13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t>7/29/13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t>7/29/13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t>7/29/13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12FBA4-CC98-DF45-A650-B66AF2532B82}" type="datetimeFigureOut">
              <a:rPr lang="en-US" smtClean="0"/>
              <a:t>7/29/13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12FBA4-CC98-DF45-A650-B66AF2532B82}" type="datetimeFigureOut">
              <a:rPr lang="en-US" smtClean="0"/>
              <a:t>7/29/13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12FBA4-CC98-DF45-A650-B66AF2532B82}" type="datetimeFigureOut">
              <a:rPr lang="en-US" smtClean="0"/>
              <a:t>7/29/13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6AAD83-0ACA-3C42-BEA2-43E5F27D8E2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2FBA4-CC98-DF45-A650-B66AF2532B82}" type="datetimeFigureOut">
              <a:rPr lang="en-US" smtClean="0"/>
              <a:t>7/29/13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6AAD83-0ACA-3C42-BEA2-43E5F27D8E2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2FBA4-CC98-DF45-A650-B66AF2532B82}" type="datetimeFigureOut">
              <a:rPr lang="en-US" smtClean="0"/>
              <a:t>7/29/13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6AAD83-0ACA-3C42-BEA2-43E5F27D8E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2FBA4-CC98-DF45-A650-B66AF2532B82}" type="datetimeFigureOut">
              <a:rPr lang="en-US" smtClean="0"/>
              <a:t>7/29/13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2FBA4-CC98-DF45-A650-B66AF2532B82}" type="datetimeFigureOut">
              <a:rPr lang="en-US" smtClean="0"/>
              <a:t>7/29/13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2FBA4-CC98-DF45-A650-B66AF2532B82}" type="datetimeFigureOut">
              <a:rPr lang="en-US" smtClean="0"/>
              <a:t>7/29/13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AAD83-0ACA-3C42-BEA2-43E5F27D8E2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raphical.weather.gov/sectors/lox.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Briefing, 20130729</a:t>
            </a:r>
            <a:endParaRPr lang="en-US" dirty="0"/>
          </a:p>
        </p:txBody>
      </p:sp>
      <p:sp>
        <p:nvSpPr>
          <p:cNvPr id="3" name="Subtitle 2"/>
          <p:cNvSpPr>
            <a:spLocks noGrp="1"/>
          </p:cNvSpPr>
          <p:nvPr>
            <p:ph type="subTitle" idx="1"/>
          </p:nvPr>
        </p:nvSpPr>
        <p:spPr/>
        <p:txBody>
          <a:bodyPr/>
          <a:lstStyle/>
          <a:p>
            <a:pPr algn="l">
              <a:buFont typeface="Arial"/>
              <a:buChar char="•"/>
            </a:pPr>
            <a:r>
              <a:rPr lang="en-US" dirty="0" smtClean="0"/>
              <a:t>Surface </a:t>
            </a:r>
            <a:r>
              <a:rPr lang="en-US" dirty="0" err="1" smtClean="0"/>
              <a:t>wx</a:t>
            </a:r>
            <a:r>
              <a:rPr lang="en-US" dirty="0" smtClean="0"/>
              <a:t> Tues-Fri (Palmdale)</a:t>
            </a:r>
          </a:p>
          <a:p>
            <a:pPr algn="l">
              <a:buFont typeface="Arial"/>
              <a:buChar char="•"/>
            </a:pPr>
            <a:r>
              <a:rPr lang="en-US" dirty="0" smtClean="0"/>
              <a:t>Cloud conditions in CA region</a:t>
            </a:r>
          </a:p>
          <a:p>
            <a:pPr algn="l">
              <a:buFont typeface="Arial"/>
              <a:buChar char="•"/>
            </a:pPr>
            <a:r>
              <a:rPr lang="en-US" dirty="0" smtClean="0"/>
              <a:t>Upper level UTLS flow/convection</a:t>
            </a:r>
          </a:p>
          <a:p>
            <a:endParaRPr lang="en-US" dirty="0" smtClean="0"/>
          </a:p>
          <a:p>
            <a:pPr>
              <a:buFont typeface="Arial"/>
              <a:buChar cha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landing WX, Palmdale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Upper low over </a:t>
            </a:r>
            <a:r>
              <a:rPr lang="en-US" dirty="0" err="1" smtClean="0"/>
              <a:t>Socal</a:t>
            </a:r>
            <a:r>
              <a:rPr lang="en-US" dirty="0" smtClean="0"/>
              <a:t> leading to deep marine layer and stronger than normal onshore flow today, so expect wind gusts at Palmdale can be barely out of ER-2 limits in the afternoon.  High wind period is 2pm – 6 PM.  Yesterday had gusts to 31 knots at Palmdale, peaking at 4 PM.</a:t>
            </a:r>
          </a:p>
          <a:p>
            <a:r>
              <a:rPr lang="en-US" dirty="0" smtClean="0"/>
              <a:t>Low moves east after today – peak winds will be less (2-6 PM), and within limits (gusts still in the high 20s).</a:t>
            </a:r>
          </a:p>
          <a:p>
            <a:r>
              <a:rPr lang="en-US" dirty="0" smtClean="0"/>
              <a:t>Based on LA forecast discussion and GFS/NAM forecast winds.</a:t>
            </a:r>
          </a:p>
          <a:p>
            <a:r>
              <a:rPr lang="en-US" dirty="0" smtClean="0"/>
              <a:t>Note that Edwards forecast is more benign than above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conditions through Friday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Thick stratus layer all the way to the Oregon border today hugging the coast.  Goes south to 30N.  Very limited clearing expected this afternoon.</a:t>
            </a:r>
          </a:p>
          <a:p>
            <a:r>
              <a:rPr lang="en-US" dirty="0" smtClean="0"/>
              <a:t>As the upper low over </a:t>
            </a:r>
            <a:r>
              <a:rPr lang="en-US" dirty="0" err="1" smtClean="0"/>
              <a:t>Socal</a:t>
            </a:r>
            <a:r>
              <a:rPr lang="en-US" dirty="0" smtClean="0"/>
              <a:t> coast moves eastward, expect more afternoon clearing south of Point Concepcion.  Stratus north of there should be persistent throughout the week, with clearing only near the coast.</a:t>
            </a:r>
          </a:p>
          <a:p>
            <a:r>
              <a:rPr lang="en-US" dirty="0" smtClean="0"/>
              <a:t>Limited clearing 100 </a:t>
            </a:r>
            <a:r>
              <a:rPr lang="en-US" dirty="0" err="1" smtClean="0"/>
              <a:t>nmi</a:t>
            </a:r>
            <a:r>
              <a:rPr lang="en-US" dirty="0" smtClean="0"/>
              <a:t> off the coast tomorrow south of Point Concepcion, with progressively greater daytime clearing through the week.</a:t>
            </a:r>
          </a:p>
          <a:p>
            <a:r>
              <a:rPr lang="en-US" dirty="0" smtClean="0"/>
              <a:t>Some high clouds forecast for area off Mexican coast.  This depends on subtle interaction between anticyclone over southwest and trough off the Pacific coast.  It is likely to be very thin stuff.  See next slide</a:t>
            </a:r>
          </a:p>
          <a:p>
            <a:r>
              <a:rPr lang="en-US" dirty="0" smtClean="0"/>
              <a:t>Based on forecast products at http://</a:t>
            </a:r>
            <a:r>
              <a:rPr lang="en-US" dirty="0" err="1" smtClean="0"/>
              <a:t>graphical.weather.gov/sectors/mtr.php</a:t>
            </a:r>
            <a:r>
              <a:rPr lang="en-US" dirty="0" smtClean="0"/>
              <a:t>, http://</a:t>
            </a:r>
            <a:r>
              <a:rPr lang="en-US" dirty="0" err="1" smtClean="0"/>
              <a:t>graphical.weather.gov/sectors/sgx.php</a:t>
            </a:r>
            <a:r>
              <a:rPr lang="en-US" dirty="0" smtClean="0"/>
              <a:t>, </a:t>
            </a:r>
            <a:r>
              <a:rPr lang="en-US" dirty="0" smtClean="0">
                <a:hlinkClick r:id="rId2"/>
              </a:rPr>
              <a:t>http://graphical.weather.gov/sectors/lox.php</a:t>
            </a:r>
            <a:r>
              <a:rPr lang="en-US" dirty="0" smtClean="0"/>
              <a:t>, and the Monterey and LA forecast discussions.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520227" cy="4701037"/>
          </a:xfrm>
          <a:prstGeom prst="rect">
            <a:avLst/>
          </a:prstGeom>
        </p:spPr>
      </p:pic>
      <p:pic>
        <p:nvPicPr>
          <p:cNvPr id="5" name="Picture 4"/>
          <p:cNvPicPr>
            <a:picLocks noChangeAspect="1"/>
          </p:cNvPicPr>
          <p:nvPr/>
        </p:nvPicPr>
        <p:blipFill>
          <a:blip r:embed="rId3"/>
          <a:stretch>
            <a:fillRect/>
          </a:stretch>
        </p:blipFill>
        <p:spPr>
          <a:xfrm>
            <a:off x="4623771" y="0"/>
            <a:ext cx="4520228" cy="4701037"/>
          </a:xfrm>
          <a:prstGeom prst="rect">
            <a:avLst/>
          </a:prstGeom>
        </p:spPr>
      </p:pic>
      <p:sp>
        <p:nvSpPr>
          <p:cNvPr id="6" name="TextBox 5"/>
          <p:cNvSpPr txBox="1"/>
          <p:nvPr/>
        </p:nvSpPr>
        <p:spPr>
          <a:xfrm>
            <a:off x="1639108" y="5634036"/>
            <a:ext cx="7320408" cy="646331"/>
          </a:xfrm>
          <a:prstGeom prst="rect">
            <a:avLst/>
          </a:prstGeom>
          <a:noFill/>
        </p:spPr>
        <p:txBody>
          <a:bodyPr wrap="none" rtlCol="0">
            <a:spAutoFit/>
          </a:bodyPr>
          <a:lstStyle/>
          <a:p>
            <a:r>
              <a:rPr lang="en-US" dirty="0" smtClean="0"/>
              <a:t>High cloud for tomorrow (left) and Wednesday (right).  Altitude of tops in </a:t>
            </a:r>
            <a:r>
              <a:rPr lang="en-US" dirty="0" err="1" smtClean="0"/>
              <a:t>kft</a:t>
            </a:r>
            <a:endParaRPr lang="en-US" dirty="0" smtClean="0"/>
          </a:p>
          <a:p>
            <a:r>
              <a:rPr lang="en-US" dirty="0" smtClean="0"/>
              <a:t>Is in yellow.  These are high clouds.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level flow/convection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100mb flow today and tomorrow over Mexico is clearly east to west well into the Pacific.   At this level, we should be able to capture outflow from Mexican convection </a:t>
            </a:r>
          </a:p>
          <a:p>
            <a:r>
              <a:rPr lang="en-US" dirty="0" smtClean="0"/>
              <a:t>Comparing the GEOS5 (left) and GFS forecasts, there are differences in the flow.  GFS has a more northward component, and is somewhat weaker.  There are also differences at 150mb.</a:t>
            </a:r>
          </a:p>
          <a:p>
            <a:r>
              <a:rPr lang="en-US" dirty="0" smtClean="0"/>
              <a:t>Friday’s flight (if west of 120W) will likely be observing convection from Tuesday or Wednesday afternoon, so character of flow is important.  LARC trajectories are from GEOS5, ARC from GFS.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616631" cy="4801296"/>
          </a:xfrm>
          <a:prstGeom prst="rect">
            <a:avLst/>
          </a:prstGeom>
        </p:spPr>
      </p:pic>
      <p:sp>
        <p:nvSpPr>
          <p:cNvPr id="6" name="TextBox 5"/>
          <p:cNvSpPr txBox="1"/>
          <p:nvPr/>
        </p:nvSpPr>
        <p:spPr>
          <a:xfrm>
            <a:off x="2551296" y="5480830"/>
            <a:ext cx="4741127" cy="369332"/>
          </a:xfrm>
          <a:prstGeom prst="rect">
            <a:avLst/>
          </a:prstGeom>
          <a:noFill/>
        </p:spPr>
        <p:txBody>
          <a:bodyPr wrap="none" rtlCol="0">
            <a:spAutoFit/>
          </a:bodyPr>
          <a:lstStyle/>
          <a:p>
            <a:r>
              <a:rPr lang="en-US" dirty="0" smtClean="0"/>
              <a:t>GEOS-5 (left), GFS (right), at noon CDT tomorrow</a:t>
            </a:r>
            <a:endParaRPr lang="en-US" dirty="0"/>
          </a:p>
        </p:txBody>
      </p:sp>
      <p:pic>
        <p:nvPicPr>
          <p:cNvPr id="7" name="Picture 6"/>
          <p:cNvPicPr>
            <a:picLocks noChangeAspect="1"/>
          </p:cNvPicPr>
          <p:nvPr/>
        </p:nvPicPr>
        <p:blipFill>
          <a:blip r:embed="rId3"/>
          <a:stretch>
            <a:fillRect/>
          </a:stretch>
        </p:blipFill>
        <p:spPr>
          <a:xfrm>
            <a:off x="4527369" y="0"/>
            <a:ext cx="4616631" cy="48012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4370267" cy="4545078"/>
          </a:xfrm>
          <a:prstGeom prst="rect">
            <a:avLst/>
          </a:prstGeom>
        </p:spPr>
      </p:pic>
      <p:sp>
        <p:nvSpPr>
          <p:cNvPr id="6" name="TextBox 5"/>
          <p:cNvSpPr txBox="1"/>
          <p:nvPr/>
        </p:nvSpPr>
        <p:spPr>
          <a:xfrm>
            <a:off x="1916257" y="5469690"/>
            <a:ext cx="3148631" cy="646331"/>
          </a:xfrm>
          <a:prstGeom prst="rect">
            <a:avLst/>
          </a:prstGeom>
          <a:noFill/>
        </p:spPr>
        <p:txBody>
          <a:bodyPr wrap="none" rtlCol="0">
            <a:spAutoFit/>
          </a:bodyPr>
          <a:lstStyle/>
          <a:p>
            <a:r>
              <a:rPr lang="en-US" dirty="0" smtClean="0"/>
              <a:t>Wednesday noon CDT (100mb).  </a:t>
            </a:r>
          </a:p>
          <a:p>
            <a:endParaRPr lang="en-US" dirty="0"/>
          </a:p>
        </p:txBody>
      </p:sp>
      <p:pic>
        <p:nvPicPr>
          <p:cNvPr id="8" name="Picture 7"/>
          <p:cNvPicPr>
            <a:picLocks noChangeAspect="1"/>
          </p:cNvPicPr>
          <p:nvPr/>
        </p:nvPicPr>
        <p:blipFill>
          <a:blip r:embed="rId3"/>
          <a:stretch>
            <a:fillRect/>
          </a:stretch>
        </p:blipFill>
        <p:spPr>
          <a:xfrm>
            <a:off x="4768361" y="0"/>
            <a:ext cx="4375639" cy="45506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530940" cy="4712177"/>
          </a:xfrm>
          <a:prstGeom prst="rect">
            <a:avLst/>
          </a:prstGeom>
        </p:spPr>
      </p:pic>
      <p:pic>
        <p:nvPicPr>
          <p:cNvPr id="5" name="Picture 4"/>
          <p:cNvPicPr>
            <a:picLocks noChangeAspect="1"/>
          </p:cNvPicPr>
          <p:nvPr/>
        </p:nvPicPr>
        <p:blipFill>
          <a:blip r:embed="rId3"/>
          <a:stretch>
            <a:fillRect/>
          </a:stretch>
        </p:blipFill>
        <p:spPr>
          <a:xfrm>
            <a:off x="4613060" y="0"/>
            <a:ext cx="4530939" cy="4712177"/>
          </a:xfrm>
          <a:prstGeom prst="rect">
            <a:avLst/>
          </a:prstGeom>
        </p:spPr>
      </p:pic>
      <p:sp>
        <p:nvSpPr>
          <p:cNvPr id="6" name="TextBox 5"/>
          <p:cNvSpPr txBox="1"/>
          <p:nvPr/>
        </p:nvSpPr>
        <p:spPr>
          <a:xfrm>
            <a:off x="2735466" y="5221524"/>
            <a:ext cx="2852764" cy="369332"/>
          </a:xfrm>
          <a:prstGeom prst="rect">
            <a:avLst/>
          </a:prstGeom>
          <a:noFill/>
        </p:spPr>
        <p:txBody>
          <a:bodyPr wrap="none" rtlCol="0">
            <a:spAutoFit/>
          </a:bodyPr>
          <a:lstStyle/>
          <a:p>
            <a:r>
              <a:rPr lang="en-US" dirty="0" smtClean="0"/>
              <a:t>Thursday noon CDT (100mb)</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85697" y="0"/>
            <a:ext cx="4358303" cy="4532634"/>
          </a:xfrm>
          <a:prstGeom prst="rect">
            <a:avLst/>
          </a:prstGeom>
        </p:spPr>
      </p:pic>
      <p:pic>
        <p:nvPicPr>
          <p:cNvPr id="5" name="Picture 4"/>
          <p:cNvPicPr>
            <a:picLocks noChangeAspect="1"/>
          </p:cNvPicPr>
          <p:nvPr/>
        </p:nvPicPr>
        <p:blipFill>
          <a:blip r:embed="rId3"/>
          <a:stretch>
            <a:fillRect/>
          </a:stretch>
        </p:blipFill>
        <p:spPr>
          <a:xfrm>
            <a:off x="44621" y="0"/>
            <a:ext cx="4358302" cy="4532634"/>
          </a:xfrm>
          <a:prstGeom prst="rect">
            <a:avLst/>
          </a:prstGeom>
        </p:spPr>
      </p:pic>
      <p:sp>
        <p:nvSpPr>
          <p:cNvPr id="6" name="TextBox 5"/>
          <p:cNvSpPr txBox="1"/>
          <p:nvPr/>
        </p:nvSpPr>
        <p:spPr>
          <a:xfrm>
            <a:off x="2702901" y="5080402"/>
            <a:ext cx="5265797" cy="646331"/>
          </a:xfrm>
          <a:prstGeom prst="rect">
            <a:avLst/>
          </a:prstGeom>
          <a:noFill/>
        </p:spPr>
        <p:txBody>
          <a:bodyPr wrap="none" rtlCol="0">
            <a:spAutoFit/>
          </a:bodyPr>
          <a:lstStyle/>
          <a:p>
            <a:r>
              <a:rPr lang="en-US" dirty="0" smtClean="0"/>
              <a:t>At 150mb, GEOS5 westward flow extends further west</a:t>
            </a:r>
          </a:p>
          <a:p>
            <a:r>
              <a:rPr lang="en-US"/>
              <a:t>t</a:t>
            </a:r>
            <a:r>
              <a:rPr lang="en-US" smtClean="0"/>
              <a:t>han </a:t>
            </a:r>
            <a:r>
              <a:rPr lang="en-US" dirty="0" smtClean="0"/>
              <a:t>GFS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TotalTime>
  <Words>485</Words>
  <Application>Microsoft Macintosh PowerPoint</Application>
  <PresentationFormat>On-screen Show (4:3)</PresentationFormat>
  <Paragraphs>26</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Briefing, 20130729</vt:lpstr>
      <vt:lpstr>T/O landing WX, Palmdale</vt:lpstr>
      <vt:lpstr>Cloud conditions through Friday</vt:lpstr>
      <vt:lpstr>Slide 4</vt:lpstr>
      <vt:lpstr>Upper level flow/convection</vt:lpstr>
      <vt:lpstr>Slide 6</vt:lpstr>
      <vt:lpstr>Slide 7</vt:lpstr>
      <vt:lpstr>Slide 8</vt:lpstr>
      <vt:lpstr>Slide 9</vt:lpstr>
    </vt:vector>
  </TitlesOfParts>
  <Company>NASA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20130729</dc:title>
  <dc:creator>Lenny Pfister</dc:creator>
  <cp:lastModifiedBy>Lenny Pfister</cp:lastModifiedBy>
  <cp:revision>4</cp:revision>
  <dcterms:created xsi:type="dcterms:W3CDTF">2013-07-29T14:39:12Z</dcterms:created>
  <dcterms:modified xsi:type="dcterms:W3CDTF">2013-07-29T16:37:14Z</dcterms:modified>
</cp:coreProperties>
</file>