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51206400" cy="42062400"/>
  <p:notesSz cx="6858000" cy="9144000"/>
  <p:defaultTextStyle>
    <a:defPPr>
      <a:defRPr lang="en-US"/>
    </a:defPPr>
    <a:lvl1pPr marL="0" algn="l" defTabSz="2664790" rtl="0" eaLnBrk="1" latinLnBrk="0" hangingPunct="1">
      <a:defRPr sz="10500" kern="1200">
        <a:solidFill>
          <a:schemeClr val="tx1"/>
        </a:solidFill>
        <a:latin typeface="+mn-lt"/>
        <a:ea typeface="+mn-ea"/>
        <a:cs typeface="+mn-cs"/>
      </a:defRPr>
    </a:lvl1pPr>
    <a:lvl2pPr marL="2664790" algn="l" defTabSz="2664790" rtl="0" eaLnBrk="1" latinLnBrk="0" hangingPunct="1">
      <a:defRPr sz="10500" kern="1200">
        <a:solidFill>
          <a:schemeClr val="tx1"/>
        </a:solidFill>
        <a:latin typeface="+mn-lt"/>
        <a:ea typeface="+mn-ea"/>
        <a:cs typeface="+mn-cs"/>
      </a:defRPr>
    </a:lvl2pPr>
    <a:lvl3pPr marL="5329580" algn="l" defTabSz="2664790" rtl="0" eaLnBrk="1" latinLnBrk="0" hangingPunct="1">
      <a:defRPr sz="10500" kern="1200">
        <a:solidFill>
          <a:schemeClr val="tx1"/>
        </a:solidFill>
        <a:latin typeface="+mn-lt"/>
        <a:ea typeface="+mn-ea"/>
        <a:cs typeface="+mn-cs"/>
      </a:defRPr>
    </a:lvl3pPr>
    <a:lvl4pPr marL="7994371" algn="l" defTabSz="2664790" rtl="0" eaLnBrk="1" latinLnBrk="0" hangingPunct="1">
      <a:defRPr sz="10500" kern="1200">
        <a:solidFill>
          <a:schemeClr val="tx1"/>
        </a:solidFill>
        <a:latin typeface="+mn-lt"/>
        <a:ea typeface="+mn-ea"/>
        <a:cs typeface="+mn-cs"/>
      </a:defRPr>
    </a:lvl4pPr>
    <a:lvl5pPr marL="10659161" algn="l" defTabSz="2664790" rtl="0" eaLnBrk="1" latinLnBrk="0" hangingPunct="1">
      <a:defRPr sz="10500" kern="1200">
        <a:solidFill>
          <a:schemeClr val="tx1"/>
        </a:solidFill>
        <a:latin typeface="+mn-lt"/>
        <a:ea typeface="+mn-ea"/>
        <a:cs typeface="+mn-cs"/>
      </a:defRPr>
    </a:lvl5pPr>
    <a:lvl6pPr marL="13323951" algn="l" defTabSz="2664790" rtl="0" eaLnBrk="1" latinLnBrk="0" hangingPunct="1">
      <a:defRPr sz="10500" kern="1200">
        <a:solidFill>
          <a:schemeClr val="tx1"/>
        </a:solidFill>
        <a:latin typeface="+mn-lt"/>
        <a:ea typeface="+mn-ea"/>
        <a:cs typeface="+mn-cs"/>
      </a:defRPr>
    </a:lvl6pPr>
    <a:lvl7pPr marL="15988741" algn="l" defTabSz="2664790" rtl="0" eaLnBrk="1" latinLnBrk="0" hangingPunct="1">
      <a:defRPr sz="10500" kern="1200">
        <a:solidFill>
          <a:schemeClr val="tx1"/>
        </a:solidFill>
        <a:latin typeface="+mn-lt"/>
        <a:ea typeface="+mn-ea"/>
        <a:cs typeface="+mn-cs"/>
      </a:defRPr>
    </a:lvl7pPr>
    <a:lvl8pPr marL="18653531" algn="l" defTabSz="2664790" rtl="0" eaLnBrk="1" latinLnBrk="0" hangingPunct="1">
      <a:defRPr sz="10500" kern="1200">
        <a:solidFill>
          <a:schemeClr val="tx1"/>
        </a:solidFill>
        <a:latin typeface="+mn-lt"/>
        <a:ea typeface="+mn-ea"/>
        <a:cs typeface="+mn-cs"/>
      </a:defRPr>
    </a:lvl8pPr>
    <a:lvl9pPr marL="21318322" algn="l" defTabSz="2664790" rtl="0" eaLnBrk="1" latinLnBrk="0" hangingPunct="1">
      <a:defRPr sz="10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9140" autoAdjust="0"/>
    <p:restoredTop sz="94660"/>
  </p:normalViewPr>
  <p:slideViewPr>
    <p:cSldViewPr snapToGrid="0" snapToObjects="1">
      <p:cViewPr>
        <p:scale>
          <a:sx n="75" d="100"/>
          <a:sy n="75" d="100"/>
        </p:scale>
        <p:origin x="9888" y="12456"/>
      </p:cViewPr>
      <p:guideLst>
        <p:guide orient="horz" pos="1324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1" Type="http://schemas.openxmlformats.org/officeDocument/2006/relationships/image" Target="../media/image11.emf"/><Relationship Id="rId12" Type="http://schemas.openxmlformats.org/officeDocument/2006/relationships/image" Target="../media/image12.emf"/><Relationship Id="rId13" Type="http://schemas.openxmlformats.org/officeDocument/2006/relationships/image" Target="../media/image13.emf"/><Relationship Id="rId14" Type="http://schemas.openxmlformats.org/officeDocument/2006/relationships/image" Target="../media/image14.emf"/><Relationship Id="rId15" Type="http://schemas.openxmlformats.org/officeDocument/2006/relationships/image" Target="../media/image15.emf"/><Relationship Id="rId16" Type="http://schemas.openxmlformats.org/officeDocument/2006/relationships/image" Target="../media/image16.emf"/><Relationship Id="rId17" Type="http://schemas.openxmlformats.org/officeDocument/2006/relationships/image" Target="../media/image17.emf"/><Relationship Id="rId1" Type="http://schemas.openxmlformats.org/officeDocument/2006/relationships/image" Target="../media/image1.emf"/><Relationship Id="rId2" Type="http://schemas.openxmlformats.org/officeDocument/2006/relationships/image" Target="../media/image2.emf"/><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emf"/><Relationship Id="rId8" Type="http://schemas.openxmlformats.org/officeDocument/2006/relationships/image" Target="../media/image8.emf"/><Relationship Id="rId9" Type="http://schemas.openxmlformats.org/officeDocument/2006/relationships/image" Target="../media/image9.emf"/><Relationship Id="rId10"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3066611"/>
            <a:ext cx="43525440" cy="9016153"/>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3835360"/>
            <a:ext cx="35844480" cy="10749280"/>
          </a:xfrm>
        </p:spPr>
        <p:txBody>
          <a:bodyPr/>
          <a:lstStyle>
            <a:lvl1pPr marL="0" indent="0" algn="ctr">
              <a:buNone/>
              <a:defRPr>
                <a:solidFill>
                  <a:schemeClr val="tx1">
                    <a:tint val="75000"/>
                  </a:schemeClr>
                </a:solidFill>
              </a:defRPr>
            </a:lvl1pPr>
            <a:lvl2pPr marL="2664790" indent="0" algn="ctr">
              <a:buNone/>
              <a:defRPr>
                <a:solidFill>
                  <a:schemeClr val="tx1">
                    <a:tint val="75000"/>
                  </a:schemeClr>
                </a:solidFill>
              </a:defRPr>
            </a:lvl2pPr>
            <a:lvl3pPr marL="5329580" indent="0" algn="ctr">
              <a:buNone/>
              <a:defRPr>
                <a:solidFill>
                  <a:schemeClr val="tx1">
                    <a:tint val="75000"/>
                  </a:schemeClr>
                </a:solidFill>
              </a:defRPr>
            </a:lvl3pPr>
            <a:lvl4pPr marL="7994371" indent="0" algn="ctr">
              <a:buNone/>
              <a:defRPr>
                <a:solidFill>
                  <a:schemeClr val="tx1">
                    <a:tint val="75000"/>
                  </a:schemeClr>
                </a:solidFill>
              </a:defRPr>
            </a:lvl4pPr>
            <a:lvl5pPr marL="10659161" indent="0" algn="ctr">
              <a:buNone/>
              <a:defRPr>
                <a:solidFill>
                  <a:schemeClr val="tx1">
                    <a:tint val="75000"/>
                  </a:schemeClr>
                </a:solidFill>
              </a:defRPr>
            </a:lvl5pPr>
            <a:lvl6pPr marL="13323951" indent="0" algn="ctr">
              <a:buNone/>
              <a:defRPr>
                <a:solidFill>
                  <a:schemeClr val="tx1">
                    <a:tint val="75000"/>
                  </a:schemeClr>
                </a:solidFill>
              </a:defRPr>
            </a:lvl6pPr>
            <a:lvl7pPr marL="15988741" indent="0" algn="ctr">
              <a:buNone/>
              <a:defRPr>
                <a:solidFill>
                  <a:schemeClr val="tx1">
                    <a:tint val="75000"/>
                  </a:schemeClr>
                </a:solidFill>
              </a:defRPr>
            </a:lvl7pPr>
            <a:lvl8pPr marL="18653531" indent="0" algn="ctr">
              <a:buNone/>
              <a:defRPr>
                <a:solidFill>
                  <a:schemeClr val="tx1">
                    <a:tint val="75000"/>
                  </a:schemeClr>
                </a:solidFill>
              </a:defRPr>
            </a:lvl8pPr>
            <a:lvl9pPr marL="213183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9DAEBA-E7EE-C442-A1F5-9B112EF4D18F}" type="datetimeFigureOut">
              <a:rPr lang="en-US" smtClean="0"/>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337136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DAEBA-E7EE-C442-A1F5-9B112EF4D18F}" type="datetimeFigureOut">
              <a:rPr lang="en-US" smtClean="0"/>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3640896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10330606"/>
            <a:ext cx="64514733" cy="2201265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10330606"/>
            <a:ext cx="192708527" cy="2201265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DAEBA-E7EE-C442-A1F5-9B112EF4D18F}" type="datetimeFigureOut">
              <a:rPr lang="en-US" smtClean="0"/>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4163890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DAEBA-E7EE-C442-A1F5-9B112EF4D18F}" type="datetimeFigureOut">
              <a:rPr lang="en-US" smtClean="0"/>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9363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7028990"/>
            <a:ext cx="43525440" cy="8354060"/>
          </a:xfrm>
        </p:spPr>
        <p:txBody>
          <a:bodyPr anchor="t"/>
          <a:lstStyle>
            <a:lvl1pPr algn="l">
              <a:defRPr sz="233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7827844"/>
            <a:ext cx="43525440" cy="9201147"/>
          </a:xfrm>
        </p:spPr>
        <p:txBody>
          <a:bodyPr anchor="b"/>
          <a:lstStyle>
            <a:lvl1pPr marL="0" indent="0">
              <a:buNone/>
              <a:defRPr sz="11700">
                <a:solidFill>
                  <a:schemeClr val="tx1">
                    <a:tint val="75000"/>
                  </a:schemeClr>
                </a:solidFill>
              </a:defRPr>
            </a:lvl1pPr>
            <a:lvl2pPr marL="2664790" indent="0">
              <a:buNone/>
              <a:defRPr sz="10500">
                <a:solidFill>
                  <a:schemeClr val="tx1">
                    <a:tint val="75000"/>
                  </a:schemeClr>
                </a:solidFill>
              </a:defRPr>
            </a:lvl2pPr>
            <a:lvl3pPr marL="5329580" indent="0">
              <a:buNone/>
              <a:defRPr sz="9300">
                <a:solidFill>
                  <a:schemeClr val="tx1">
                    <a:tint val="75000"/>
                  </a:schemeClr>
                </a:solidFill>
              </a:defRPr>
            </a:lvl3pPr>
            <a:lvl4pPr marL="7994371" indent="0">
              <a:buNone/>
              <a:defRPr sz="8200">
                <a:solidFill>
                  <a:schemeClr val="tx1">
                    <a:tint val="75000"/>
                  </a:schemeClr>
                </a:solidFill>
              </a:defRPr>
            </a:lvl4pPr>
            <a:lvl5pPr marL="10659161" indent="0">
              <a:buNone/>
              <a:defRPr sz="8200">
                <a:solidFill>
                  <a:schemeClr val="tx1">
                    <a:tint val="75000"/>
                  </a:schemeClr>
                </a:solidFill>
              </a:defRPr>
            </a:lvl5pPr>
            <a:lvl6pPr marL="13323951" indent="0">
              <a:buNone/>
              <a:defRPr sz="8200">
                <a:solidFill>
                  <a:schemeClr val="tx1">
                    <a:tint val="75000"/>
                  </a:schemeClr>
                </a:solidFill>
              </a:defRPr>
            </a:lvl6pPr>
            <a:lvl7pPr marL="15988741" indent="0">
              <a:buNone/>
              <a:defRPr sz="8200">
                <a:solidFill>
                  <a:schemeClr val="tx1">
                    <a:tint val="75000"/>
                  </a:schemeClr>
                </a:solidFill>
              </a:defRPr>
            </a:lvl7pPr>
            <a:lvl8pPr marL="18653531" indent="0">
              <a:buNone/>
              <a:defRPr sz="8200">
                <a:solidFill>
                  <a:schemeClr val="tx1">
                    <a:tint val="75000"/>
                  </a:schemeClr>
                </a:solidFill>
              </a:defRPr>
            </a:lvl8pPr>
            <a:lvl9pPr marL="21318322" indent="0">
              <a:buNone/>
              <a:defRPr sz="8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9DAEBA-E7EE-C442-A1F5-9B112EF4D18F}" type="datetimeFigureOut">
              <a:rPr lang="en-US" smtClean="0"/>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165474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5" y="60192077"/>
            <a:ext cx="128611627" cy="170265093"/>
          </a:xfrm>
        </p:spPr>
        <p:txBody>
          <a:bodyPr/>
          <a:lstStyle>
            <a:lvl1pPr>
              <a:defRPr sz="16300"/>
            </a:lvl1pPr>
            <a:lvl2pPr>
              <a:defRPr sz="14000"/>
            </a:lvl2pPr>
            <a:lvl3pPr>
              <a:defRPr sz="117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5" y="60192077"/>
            <a:ext cx="128611633" cy="170265093"/>
          </a:xfrm>
        </p:spPr>
        <p:txBody>
          <a:bodyPr/>
          <a:lstStyle>
            <a:lvl1pPr>
              <a:defRPr sz="16300"/>
            </a:lvl1pPr>
            <a:lvl2pPr>
              <a:defRPr sz="14000"/>
            </a:lvl2pPr>
            <a:lvl3pPr>
              <a:defRPr sz="117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9DAEBA-E7EE-C442-A1F5-9B112EF4D18F}" type="datetimeFigureOut">
              <a:rPr lang="en-US" smtClean="0"/>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690111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684446"/>
            <a:ext cx="46085760" cy="7010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2" y="9415361"/>
            <a:ext cx="22625053" cy="3923874"/>
          </a:xfrm>
        </p:spPr>
        <p:txBody>
          <a:bodyPr anchor="b"/>
          <a:lstStyle>
            <a:lvl1pPr marL="0" indent="0">
              <a:buNone/>
              <a:defRPr sz="14000" b="1"/>
            </a:lvl1pPr>
            <a:lvl2pPr marL="2664790" indent="0">
              <a:buNone/>
              <a:defRPr sz="11700" b="1"/>
            </a:lvl2pPr>
            <a:lvl3pPr marL="5329580" indent="0">
              <a:buNone/>
              <a:defRPr sz="10500" b="1"/>
            </a:lvl3pPr>
            <a:lvl4pPr marL="7994371" indent="0">
              <a:buNone/>
              <a:defRPr sz="9300" b="1"/>
            </a:lvl4pPr>
            <a:lvl5pPr marL="10659161" indent="0">
              <a:buNone/>
              <a:defRPr sz="9300" b="1"/>
            </a:lvl5pPr>
            <a:lvl6pPr marL="13323951" indent="0">
              <a:buNone/>
              <a:defRPr sz="9300" b="1"/>
            </a:lvl6pPr>
            <a:lvl7pPr marL="15988741" indent="0">
              <a:buNone/>
              <a:defRPr sz="9300" b="1"/>
            </a:lvl7pPr>
            <a:lvl8pPr marL="18653531" indent="0">
              <a:buNone/>
              <a:defRPr sz="9300" b="1"/>
            </a:lvl8pPr>
            <a:lvl9pPr marL="21318322" indent="0">
              <a:buNone/>
              <a:defRPr sz="9300" b="1"/>
            </a:lvl9pPr>
          </a:lstStyle>
          <a:p>
            <a:pPr lvl="0"/>
            <a:r>
              <a:rPr lang="en-US" smtClean="0"/>
              <a:t>Click to edit Master text styles</a:t>
            </a:r>
          </a:p>
        </p:txBody>
      </p:sp>
      <p:sp>
        <p:nvSpPr>
          <p:cNvPr id="4" name="Content Placeholder 3"/>
          <p:cNvSpPr>
            <a:spLocks noGrp="1"/>
          </p:cNvSpPr>
          <p:nvPr>
            <p:ph sz="half" idx="2"/>
          </p:nvPr>
        </p:nvSpPr>
        <p:spPr>
          <a:xfrm>
            <a:off x="2560322" y="13339235"/>
            <a:ext cx="22625053" cy="24234566"/>
          </a:xfrm>
        </p:spPr>
        <p:txBody>
          <a:bodyPr/>
          <a:lstStyle>
            <a:lvl1pPr>
              <a:defRPr sz="14000"/>
            </a:lvl1pPr>
            <a:lvl2pPr>
              <a:defRPr sz="11700"/>
            </a:lvl2pPr>
            <a:lvl3pPr>
              <a:defRPr sz="105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9415361"/>
            <a:ext cx="22633940" cy="3923874"/>
          </a:xfrm>
        </p:spPr>
        <p:txBody>
          <a:bodyPr anchor="b"/>
          <a:lstStyle>
            <a:lvl1pPr marL="0" indent="0">
              <a:buNone/>
              <a:defRPr sz="14000" b="1"/>
            </a:lvl1pPr>
            <a:lvl2pPr marL="2664790" indent="0">
              <a:buNone/>
              <a:defRPr sz="11700" b="1"/>
            </a:lvl2pPr>
            <a:lvl3pPr marL="5329580" indent="0">
              <a:buNone/>
              <a:defRPr sz="10500" b="1"/>
            </a:lvl3pPr>
            <a:lvl4pPr marL="7994371" indent="0">
              <a:buNone/>
              <a:defRPr sz="9300" b="1"/>
            </a:lvl4pPr>
            <a:lvl5pPr marL="10659161" indent="0">
              <a:buNone/>
              <a:defRPr sz="9300" b="1"/>
            </a:lvl5pPr>
            <a:lvl6pPr marL="13323951" indent="0">
              <a:buNone/>
              <a:defRPr sz="9300" b="1"/>
            </a:lvl6pPr>
            <a:lvl7pPr marL="15988741" indent="0">
              <a:buNone/>
              <a:defRPr sz="9300" b="1"/>
            </a:lvl7pPr>
            <a:lvl8pPr marL="18653531" indent="0">
              <a:buNone/>
              <a:defRPr sz="9300" b="1"/>
            </a:lvl8pPr>
            <a:lvl9pPr marL="21318322" indent="0">
              <a:buNone/>
              <a:defRPr sz="9300" b="1"/>
            </a:lvl9pPr>
          </a:lstStyle>
          <a:p>
            <a:pPr lvl="0"/>
            <a:r>
              <a:rPr lang="en-US" smtClean="0"/>
              <a:t>Click to edit Master text styles</a:t>
            </a:r>
          </a:p>
        </p:txBody>
      </p:sp>
      <p:sp>
        <p:nvSpPr>
          <p:cNvPr id="6" name="Content Placeholder 5"/>
          <p:cNvSpPr>
            <a:spLocks noGrp="1"/>
          </p:cNvSpPr>
          <p:nvPr>
            <p:ph sz="quarter" idx="4"/>
          </p:nvPr>
        </p:nvSpPr>
        <p:spPr>
          <a:xfrm>
            <a:off x="26012143" y="13339235"/>
            <a:ext cx="22633940" cy="24234566"/>
          </a:xfrm>
        </p:spPr>
        <p:txBody>
          <a:bodyPr/>
          <a:lstStyle>
            <a:lvl1pPr>
              <a:defRPr sz="14000"/>
            </a:lvl1pPr>
            <a:lvl2pPr>
              <a:defRPr sz="11700"/>
            </a:lvl2pPr>
            <a:lvl3pPr>
              <a:defRPr sz="105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9DAEBA-E7EE-C442-A1F5-9B112EF4D18F}" type="datetimeFigureOut">
              <a:rPr lang="en-US" smtClean="0"/>
              <a:t>12/12/14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127443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9DAEBA-E7EE-C442-A1F5-9B112EF4D18F}" type="datetimeFigureOut">
              <a:rPr lang="en-US" smtClean="0"/>
              <a:t>12/12/14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1387930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AEBA-E7EE-C442-A1F5-9B112EF4D18F}" type="datetimeFigureOut">
              <a:rPr lang="en-US" smtClean="0"/>
              <a:t>12/12/14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244520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5" y="1674707"/>
            <a:ext cx="16846553" cy="7127240"/>
          </a:xfrm>
        </p:spPr>
        <p:txBody>
          <a:bodyPr anchor="b"/>
          <a:lstStyle>
            <a:lvl1pPr algn="l">
              <a:defRPr sz="11700" b="1"/>
            </a:lvl1pPr>
          </a:lstStyle>
          <a:p>
            <a:r>
              <a:rPr lang="en-US" smtClean="0"/>
              <a:t>Click to edit Master title style</a:t>
            </a:r>
            <a:endParaRPr lang="en-US"/>
          </a:p>
        </p:txBody>
      </p:sp>
      <p:sp>
        <p:nvSpPr>
          <p:cNvPr id="3" name="Content Placeholder 2"/>
          <p:cNvSpPr>
            <a:spLocks noGrp="1"/>
          </p:cNvSpPr>
          <p:nvPr>
            <p:ph idx="1"/>
          </p:nvPr>
        </p:nvSpPr>
        <p:spPr>
          <a:xfrm>
            <a:off x="20020280" y="1674711"/>
            <a:ext cx="28625800" cy="35899093"/>
          </a:xfrm>
        </p:spPr>
        <p:txBody>
          <a:bodyPr/>
          <a:lstStyle>
            <a:lvl1pPr>
              <a:defRPr sz="18700"/>
            </a:lvl1pPr>
            <a:lvl2pPr>
              <a:defRPr sz="16300"/>
            </a:lvl2pPr>
            <a:lvl3pPr>
              <a:defRPr sz="14000"/>
            </a:lvl3pPr>
            <a:lvl4pPr>
              <a:defRPr sz="11700"/>
            </a:lvl4pPr>
            <a:lvl5pPr>
              <a:defRPr sz="11700"/>
            </a:lvl5pPr>
            <a:lvl6pPr>
              <a:defRPr sz="11700"/>
            </a:lvl6pPr>
            <a:lvl7pPr>
              <a:defRPr sz="11700"/>
            </a:lvl7pPr>
            <a:lvl8pPr>
              <a:defRPr sz="11700"/>
            </a:lvl8pPr>
            <a:lvl9pPr>
              <a:defRPr sz="1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5" y="8801951"/>
            <a:ext cx="16846553" cy="28771853"/>
          </a:xfrm>
        </p:spPr>
        <p:txBody>
          <a:bodyPr/>
          <a:lstStyle>
            <a:lvl1pPr marL="0" indent="0">
              <a:buNone/>
              <a:defRPr sz="8200"/>
            </a:lvl1pPr>
            <a:lvl2pPr marL="2664790" indent="0">
              <a:buNone/>
              <a:defRPr sz="7000"/>
            </a:lvl2pPr>
            <a:lvl3pPr marL="5329580" indent="0">
              <a:buNone/>
              <a:defRPr sz="5800"/>
            </a:lvl3pPr>
            <a:lvl4pPr marL="7994371" indent="0">
              <a:buNone/>
              <a:defRPr sz="5200"/>
            </a:lvl4pPr>
            <a:lvl5pPr marL="10659161" indent="0">
              <a:buNone/>
              <a:defRPr sz="5200"/>
            </a:lvl5pPr>
            <a:lvl6pPr marL="13323951" indent="0">
              <a:buNone/>
              <a:defRPr sz="5200"/>
            </a:lvl6pPr>
            <a:lvl7pPr marL="15988741" indent="0">
              <a:buNone/>
              <a:defRPr sz="5200"/>
            </a:lvl7pPr>
            <a:lvl8pPr marL="18653531" indent="0">
              <a:buNone/>
              <a:defRPr sz="5200"/>
            </a:lvl8pPr>
            <a:lvl9pPr marL="21318322" indent="0">
              <a:buNone/>
              <a:defRPr sz="5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DAEBA-E7EE-C442-A1F5-9B112EF4D18F}" type="datetimeFigureOut">
              <a:rPr lang="en-US" smtClean="0"/>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166281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9443681"/>
            <a:ext cx="30723840" cy="3475993"/>
          </a:xfrm>
        </p:spPr>
        <p:txBody>
          <a:bodyPr anchor="b"/>
          <a:lstStyle>
            <a:lvl1pPr algn="l">
              <a:defRPr sz="117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758353"/>
            <a:ext cx="30723840" cy="25237440"/>
          </a:xfrm>
        </p:spPr>
        <p:txBody>
          <a:bodyPr/>
          <a:lstStyle>
            <a:lvl1pPr marL="0" indent="0">
              <a:buNone/>
              <a:defRPr sz="18700"/>
            </a:lvl1pPr>
            <a:lvl2pPr marL="2664790" indent="0">
              <a:buNone/>
              <a:defRPr sz="16300"/>
            </a:lvl2pPr>
            <a:lvl3pPr marL="5329580" indent="0">
              <a:buNone/>
              <a:defRPr sz="14000"/>
            </a:lvl3pPr>
            <a:lvl4pPr marL="7994371" indent="0">
              <a:buNone/>
              <a:defRPr sz="11700"/>
            </a:lvl4pPr>
            <a:lvl5pPr marL="10659161" indent="0">
              <a:buNone/>
              <a:defRPr sz="11700"/>
            </a:lvl5pPr>
            <a:lvl6pPr marL="13323951" indent="0">
              <a:buNone/>
              <a:defRPr sz="11700"/>
            </a:lvl6pPr>
            <a:lvl7pPr marL="15988741" indent="0">
              <a:buNone/>
              <a:defRPr sz="11700"/>
            </a:lvl7pPr>
            <a:lvl8pPr marL="18653531" indent="0">
              <a:buNone/>
              <a:defRPr sz="11700"/>
            </a:lvl8pPr>
            <a:lvl9pPr marL="21318322" indent="0">
              <a:buNone/>
              <a:defRPr sz="11700"/>
            </a:lvl9pPr>
          </a:lstStyle>
          <a:p>
            <a:endParaRPr lang="en-US"/>
          </a:p>
        </p:txBody>
      </p:sp>
      <p:sp>
        <p:nvSpPr>
          <p:cNvPr id="4" name="Text Placeholder 3"/>
          <p:cNvSpPr>
            <a:spLocks noGrp="1"/>
          </p:cNvSpPr>
          <p:nvPr>
            <p:ph type="body" sz="half" idx="2"/>
          </p:nvPr>
        </p:nvSpPr>
        <p:spPr>
          <a:xfrm>
            <a:off x="10036813" y="32919674"/>
            <a:ext cx="30723840" cy="4936487"/>
          </a:xfrm>
        </p:spPr>
        <p:txBody>
          <a:bodyPr/>
          <a:lstStyle>
            <a:lvl1pPr marL="0" indent="0">
              <a:buNone/>
              <a:defRPr sz="8200"/>
            </a:lvl1pPr>
            <a:lvl2pPr marL="2664790" indent="0">
              <a:buNone/>
              <a:defRPr sz="7000"/>
            </a:lvl2pPr>
            <a:lvl3pPr marL="5329580" indent="0">
              <a:buNone/>
              <a:defRPr sz="5800"/>
            </a:lvl3pPr>
            <a:lvl4pPr marL="7994371" indent="0">
              <a:buNone/>
              <a:defRPr sz="5200"/>
            </a:lvl4pPr>
            <a:lvl5pPr marL="10659161" indent="0">
              <a:buNone/>
              <a:defRPr sz="5200"/>
            </a:lvl5pPr>
            <a:lvl6pPr marL="13323951" indent="0">
              <a:buNone/>
              <a:defRPr sz="5200"/>
            </a:lvl6pPr>
            <a:lvl7pPr marL="15988741" indent="0">
              <a:buNone/>
              <a:defRPr sz="5200"/>
            </a:lvl7pPr>
            <a:lvl8pPr marL="18653531" indent="0">
              <a:buNone/>
              <a:defRPr sz="5200"/>
            </a:lvl8pPr>
            <a:lvl9pPr marL="21318322" indent="0">
              <a:buNone/>
              <a:defRPr sz="5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DAEBA-E7EE-C442-A1F5-9B112EF4D18F}" type="datetimeFigureOut">
              <a:rPr lang="en-US" smtClean="0"/>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A0FA3-101D-3749-9D45-E346CDC5F435}" type="slidenum">
              <a:rPr lang="en-US" smtClean="0"/>
              <a:t>‹#›</a:t>
            </a:fld>
            <a:endParaRPr lang="en-US"/>
          </a:p>
        </p:txBody>
      </p:sp>
    </p:spTree>
    <p:extLst>
      <p:ext uri="{BB962C8B-B14F-4D97-AF65-F5344CB8AC3E}">
        <p14:creationId xmlns:p14="http://schemas.microsoft.com/office/powerpoint/2010/main" val="2366254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684446"/>
            <a:ext cx="46085760" cy="7010400"/>
          </a:xfrm>
          <a:prstGeom prst="rect">
            <a:avLst/>
          </a:prstGeom>
        </p:spPr>
        <p:txBody>
          <a:bodyPr vert="horz" lIns="532958" tIns="266479" rIns="532958" bIns="26647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9814563"/>
            <a:ext cx="46085760" cy="27759240"/>
          </a:xfrm>
          <a:prstGeom prst="rect">
            <a:avLst/>
          </a:prstGeom>
        </p:spPr>
        <p:txBody>
          <a:bodyPr vert="horz" lIns="532958" tIns="266479" rIns="532958" bIns="26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8985617"/>
            <a:ext cx="11948160" cy="2239433"/>
          </a:xfrm>
          <a:prstGeom prst="rect">
            <a:avLst/>
          </a:prstGeom>
        </p:spPr>
        <p:txBody>
          <a:bodyPr vert="horz" lIns="532958" tIns="266479" rIns="532958" bIns="266479" rtlCol="0" anchor="ctr"/>
          <a:lstStyle>
            <a:lvl1pPr algn="l">
              <a:defRPr sz="7000">
                <a:solidFill>
                  <a:schemeClr val="tx1">
                    <a:tint val="75000"/>
                  </a:schemeClr>
                </a:solidFill>
              </a:defRPr>
            </a:lvl1pPr>
          </a:lstStyle>
          <a:p>
            <a:fld id="{4E9DAEBA-E7EE-C442-A1F5-9B112EF4D18F}" type="datetimeFigureOut">
              <a:rPr lang="en-US" smtClean="0"/>
              <a:t>12/12/14</a:t>
            </a:fld>
            <a:endParaRPr lang="en-US"/>
          </a:p>
        </p:txBody>
      </p:sp>
      <p:sp>
        <p:nvSpPr>
          <p:cNvPr id="5" name="Footer Placeholder 4"/>
          <p:cNvSpPr>
            <a:spLocks noGrp="1"/>
          </p:cNvSpPr>
          <p:nvPr>
            <p:ph type="ftr" sz="quarter" idx="3"/>
          </p:nvPr>
        </p:nvSpPr>
        <p:spPr>
          <a:xfrm>
            <a:off x="17495520" y="38985617"/>
            <a:ext cx="16215360" cy="2239433"/>
          </a:xfrm>
          <a:prstGeom prst="rect">
            <a:avLst/>
          </a:prstGeom>
        </p:spPr>
        <p:txBody>
          <a:bodyPr vert="horz" lIns="532958" tIns="266479" rIns="532958" bIns="266479" rtlCol="0" anchor="ctr"/>
          <a:lstStyle>
            <a:lvl1pPr algn="ctr">
              <a:defRPr sz="7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8985617"/>
            <a:ext cx="11948160" cy="2239433"/>
          </a:xfrm>
          <a:prstGeom prst="rect">
            <a:avLst/>
          </a:prstGeom>
        </p:spPr>
        <p:txBody>
          <a:bodyPr vert="horz" lIns="532958" tIns="266479" rIns="532958" bIns="266479" rtlCol="0" anchor="ctr"/>
          <a:lstStyle>
            <a:lvl1pPr algn="r">
              <a:defRPr sz="7000">
                <a:solidFill>
                  <a:schemeClr val="tx1">
                    <a:tint val="75000"/>
                  </a:schemeClr>
                </a:solidFill>
              </a:defRPr>
            </a:lvl1pPr>
          </a:lstStyle>
          <a:p>
            <a:fld id="{6E2A0FA3-101D-3749-9D45-E346CDC5F435}" type="slidenum">
              <a:rPr lang="en-US" smtClean="0"/>
              <a:t>‹#›</a:t>
            </a:fld>
            <a:endParaRPr lang="en-US"/>
          </a:p>
        </p:txBody>
      </p:sp>
    </p:spTree>
    <p:extLst>
      <p:ext uri="{BB962C8B-B14F-4D97-AF65-F5344CB8AC3E}">
        <p14:creationId xmlns:p14="http://schemas.microsoft.com/office/powerpoint/2010/main" val="316216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664790" rtl="0" eaLnBrk="1" latinLnBrk="0" hangingPunct="1">
        <a:spcBef>
          <a:spcPct val="0"/>
        </a:spcBef>
        <a:buNone/>
        <a:defRPr sz="25600" kern="1200">
          <a:solidFill>
            <a:schemeClr val="tx1"/>
          </a:solidFill>
          <a:latin typeface="+mj-lt"/>
          <a:ea typeface="+mj-ea"/>
          <a:cs typeface="+mj-cs"/>
        </a:defRPr>
      </a:lvl1pPr>
    </p:titleStyle>
    <p:bodyStyle>
      <a:lvl1pPr marL="1998593" indent="-1998593" algn="l" defTabSz="2664790" rtl="0" eaLnBrk="1" latinLnBrk="0" hangingPunct="1">
        <a:spcBef>
          <a:spcPct val="20000"/>
        </a:spcBef>
        <a:buFont typeface="Arial"/>
        <a:buChar char="•"/>
        <a:defRPr sz="18700" kern="1200">
          <a:solidFill>
            <a:schemeClr val="tx1"/>
          </a:solidFill>
          <a:latin typeface="+mn-lt"/>
          <a:ea typeface="+mn-ea"/>
          <a:cs typeface="+mn-cs"/>
        </a:defRPr>
      </a:lvl1pPr>
      <a:lvl2pPr marL="4330284" indent="-1665494" algn="l" defTabSz="2664790" rtl="0" eaLnBrk="1" latinLnBrk="0" hangingPunct="1">
        <a:spcBef>
          <a:spcPct val="20000"/>
        </a:spcBef>
        <a:buFont typeface="Arial"/>
        <a:buChar char="–"/>
        <a:defRPr sz="16300" kern="1200">
          <a:solidFill>
            <a:schemeClr val="tx1"/>
          </a:solidFill>
          <a:latin typeface="+mn-lt"/>
          <a:ea typeface="+mn-ea"/>
          <a:cs typeface="+mn-cs"/>
        </a:defRPr>
      </a:lvl2pPr>
      <a:lvl3pPr marL="6661976" indent="-1332395" algn="l" defTabSz="2664790" rtl="0" eaLnBrk="1" latinLnBrk="0" hangingPunct="1">
        <a:spcBef>
          <a:spcPct val="20000"/>
        </a:spcBef>
        <a:buFont typeface="Arial"/>
        <a:buChar char="•"/>
        <a:defRPr sz="14000" kern="1200">
          <a:solidFill>
            <a:schemeClr val="tx1"/>
          </a:solidFill>
          <a:latin typeface="+mn-lt"/>
          <a:ea typeface="+mn-ea"/>
          <a:cs typeface="+mn-cs"/>
        </a:defRPr>
      </a:lvl3pPr>
      <a:lvl4pPr marL="9326766" indent="-1332395" algn="l" defTabSz="2664790" rtl="0" eaLnBrk="1" latinLnBrk="0" hangingPunct="1">
        <a:spcBef>
          <a:spcPct val="20000"/>
        </a:spcBef>
        <a:buFont typeface="Arial"/>
        <a:buChar char="–"/>
        <a:defRPr sz="11700" kern="1200">
          <a:solidFill>
            <a:schemeClr val="tx1"/>
          </a:solidFill>
          <a:latin typeface="+mn-lt"/>
          <a:ea typeface="+mn-ea"/>
          <a:cs typeface="+mn-cs"/>
        </a:defRPr>
      </a:lvl4pPr>
      <a:lvl5pPr marL="11991556" indent="-1332395" algn="l" defTabSz="2664790" rtl="0" eaLnBrk="1" latinLnBrk="0" hangingPunct="1">
        <a:spcBef>
          <a:spcPct val="20000"/>
        </a:spcBef>
        <a:buFont typeface="Arial"/>
        <a:buChar char="»"/>
        <a:defRPr sz="11700" kern="1200">
          <a:solidFill>
            <a:schemeClr val="tx1"/>
          </a:solidFill>
          <a:latin typeface="+mn-lt"/>
          <a:ea typeface="+mn-ea"/>
          <a:cs typeface="+mn-cs"/>
        </a:defRPr>
      </a:lvl5pPr>
      <a:lvl6pPr marL="14656346" indent="-1332395" algn="l" defTabSz="2664790" rtl="0" eaLnBrk="1" latinLnBrk="0" hangingPunct="1">
        <a:spcBef>
          <a:spcPct val="20000"/>
        </a:spcBef>
        <a:buFont typeface="Arial"/>
        <a:buChar char="•"/>
        <a:defRPr sz="11700" kern="1200">
          <a:solidFill>
            <a:schemeClr val="tx1"/>
          </a:solidFill>
          <a:latin typeface="+mn-lt"/>
          <a:ea typeface="+mn-ea"/>
          <a:cs typeface="+mn-cs"/>
        </a:defRPr>
      </a:lvl6pPr>
      <a:lvl7pPr marL="17321136" indent="-1332395" algn="l" defTabSz="2664790" rtl="0" eaLnBrk="1" latinLnBrk="0" hangingPunct="1">
        <a:spcBef>
          <a:spcPct val="20000"/>
        </a:spcBef>
        <a:buFont typeface="Arial"/>
        <a:buChar char="•"/>
        <a:defRPr sz="11700" kern="1200">
          <a:solidFill>
            <a:schemeClr val="tx1"/>
          </a:solidFill>
          <a:latin typeface="+mn-lt"/>
          <a:ea typeface="+mn-ea"/>
          <a:cs typeface="+mn-cs"/>
        </a:defRPr>
      </a:lvl7pPr>
      <a:lvl8pPr marL="19985927" indent="-1332395" algn="l" defTabSz="2664790" rtl="0" eaLnBrk="1" latinLnBrk="0" hangingPunct="1">
        <a:spcBef>
          <a:spcPct val="20000"/>
        </a:spcBef>
        <a:buFont typeface="Arial"/>
        <a:buChar char="•"/>
        <a:defRPr sz="11700" kern="1200">
          <a:solidFill>
            <a:schemeClr val="tx1"/>
          </a:solidFill>
          <a:latin typeface="+mn-lt"/>
          <a:ea typeface="+mn-ea"/>
          <a:cs typeface="+mn-cs"/>
        </a:defRPr>
      </a:lvl8pPr>
      <a:lvl9pPr marL="22650717" indent="-1332395" algn="l" defTabSz="2664790" rtl="0" eaLnBrk="1" latinLnBrk="0" hangingPunct="1">
        <a:spcBef>
          <a:spcPct val="20000"/>
        </a:spcBef>
        <a:buFont typeface="Arial"/>
        <a:buChar char="•"/>
        <a:defRPr sz="11700" kern="1200">
          <a:solidFill>
            <a:schemeClr val="tx1"/>
          </a:solidFill>
          <a:latin typeface="+mn-lt"/>
          <a:ea typeface="+mn-ea"/>
          <a:cs typeface="+mn-cs"/>
        </a:defRPr>
      </a:lvl9pPr>
    </p:bodyStyle>
    <p:otherStyle>
      <a:defPPr>
        <a:defRPr lang="en-US"/>
      </a:defPPr>
      <a:lvl1pPr marL="0" algn="l" defTabSz="2664790" rtl="0" eaLnBrk="1" latinLnBrk="0" hangingPunct="1">
        <a:defRPr sz="10500" kern="1200">
          <a:solidFill>
            <a:schemeClr val="tx1"/>
          </a:solidFill>
          <a:latin typeface="+mn-lt"/>
          <a:ea typeface="+mn-ea"/>
          <a:cs typeface="+mn-cs"/>
        </a:defRPr>
      </a:lvl1pPr>
      <a:lvl2pPr marL="2664790" algn="l" defTabSz="2664790" rtl="0" eaLnBrk="1" latinLnBrk="0" hangingPunct="1">
        <a:defRPr sz="10500" kern="1200">
          <a:solidFill>
            <a:schemeClr val="tx1"/>
          </a:solidFill>
          <a:latin typeface="+mn-lt"/>
          <a:ea typeface="+mn-ea"/>
          <a:cs typeface="+mn-cs"/>
        </a:defRPr>
      </a:lvl2pPr>
      <a:lvl3pPr marL="5329580" algn="l" defTabSz="2664790" rtl="0" eaLnBrk="1" latinLnBrk="0" hangingPunct="1">
        <a:defRPr sz="10500" kern="1200">
          <a:solidFill>
            <a:schemeClr val="tx1"/>
          </a:solidFill>
          <a:latin typeface="+mn-lt"/>
          <a:ea typeface="+mn-ea"/>
          <a:cs typeface="+mn-cs"/>
        </a:defRPr>
      </a:lvl3pPr>
      <a:lvl4pPr marL="7994371" algn="l" defTabSz="2664790" rtl="0" eaLnBrk="1" latinLnBrk="0" hangingPunct="1">
        <a:defRPr sz="10500" kern="1200">
          <a:solidFill>
            <a:schemeClr val="tx1"/>
          </a:solidFill>
          <a:latin typeface="+mn-lt"/>
          <a:ea typeface="+mn-ea"/>
          <a:cs typeface="+mn-cs"/>
        </a:defRPr>
      </a:lvl4pPr>
      <a:lvl5pPr marL="10659161" algn="l" defTabSz="2664790" rtl="0" eaLnBrk="1" latinLnBrk="0" hangingPunct="1">
        <a:defRPr sz="10500" kern="1200">
          <a:solidFill>
            <a:schemeClr val="tx1"/>
          </a:solidFill>
          <a:latin typeface="+mn-lt"/>
          <a:ea typeface="+mn-ea"/>
          <a:cs typeface="+mn-cs"/>
        </a:defRPr>
      </a:lvl5pPr>
      <a:lvl6pPr marL="13323951" algn="l" defTabSz="2664790" rtl="0" eaLnBrk="1" latinLnBrk="0" hangingPunct="1">
        <a:defRPr sz="10500" kern="1200">
          <a:solidFill>
            <a:schemeClr val="tx1"/>
          </a:solidFill>
          <a:latin typeface="+mn-lt"/>
          <a:ea typeface="+mn-ea"/>
          <a:cs typeface="+mn-cs"/>
        </a:defRPr>
      </a:lvl6pPr>
      <a:lvl7pPr marL="15988741" algn="l" defTabSz="2664790" rtl="0" eaLnBrk="1" latinLnBrk="0" hangingPunct="1">
        <a:defRPr sz="10500" kern="1200">
          <a:solidFill>
            <a:schemeClr val="tx1"/>
          </a:solidFill>
          <a:latin typeface="+mn-lt"/>
          <a:ea typeface="+mn-ea"/>
          <a:cs typeface="+mn-cs"/>
        </a:defRPr>
      </a:lvl7pPr>
      <a:lvl8pPr marL="18653531" algn="l" defTabSz="2664790" rtl="0" eaLnBrk="1" latinLnBrk="0" hangingPunct="1">
        <a:defRPr sz="10500" kern="1200">
          <a:solidFill>
            <a:schemeClr val="tx1"/>
          </a:solidFill>
          <a:latin typeface="+mn-lt"/>
          <a:ea typeface="+mn-ea"/>
          <a:cs typeface="+mn-cs"/>
        </a:defRPr>
      </a:lvl8pPr>
      <a:lvl9pPr marL="21318322" algn="l" defTabSz="2664790" rtl="0" eaLnBrk="1" latinLnBrk="0" hangingPunct="1">
        <a:defRPr sz="10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5.png"/><Relationship Id="rId14" Type="http://schemas.openxmlformats.org/officeDocument/2006/relationships/image" Target="../media/image26.emf"/><Relationship Id="rId15" Type="http://schemas.openxmlformats.org/officeDocument/2006/relationships/image" Target="../media/image27.png"/><Relationship Id="rId16" Type="http://schemas.openxmlformats.org/officeDocument/2006/relationships/oleObject" Target="../embeddings/oleObject1.bin"/><Relationship Id="rId17" Type="http://schemas.openxmlformats.org/officeDocument/2006/relationships/image" Target="../media/image2.emf"/><Relationship Id="rId18" Type="http://schemas.openxmlformats.org/officeDocument/2006/relationships/oleObject" Target="../embeddings/oleObject2.bin"/><Relationship Id="rId19" Type="http://schemas.openxmlformats.org/officeDocument/2006/relationships/image" Target="../media/image3.emf"/><Relationship Id="rId50" Type="http://schemas.openxmlformats.org/officeDocument/2006/relationships/image" Target="../media/image30.png"/><Relationship Id="rId51" Type="http://schemas.openxmlformats.org/officeDocument/2006/relationships/image" Target="../media/image31.png"/><Relationship Id="rId52" Type="http://schemas.openxmlformats.org/officeDocument/2006/relationships/image" Target="../media/image32.png"/><Relationship Id="rId53" Type="http://schemas.openxmlformats.org/officeDocument/2006/relationships/image" Target="../media/image33.png"/><Relationship Id="rId54" Type="http://schemas.openxmlformats.org/officeDocument/2006/relationships/image" Target="../media/image34.emf"/><Relationship Id="rId55" Type="http://schemas.openxmlformats.org/officeDocument/2006/relationships/image" Target="../media/image35.png"/><Relationship Id="rId56" Type="http://schemas.openxmlformats.org/officeDocument/2006/relationships/image" Target="../media/image36.png"/><Relationship Id="rId57" Type="http://schemas.openxmlformats.org/officeDocument/2006/relationships/image" Target="../media/image37.png"/><Relationship Id="rId40" Type="http://schemas.openxmlformats.org/officeDocument/2006/relationships/oleObject" Target="../embeddings/oleObject13.bin"/><Relationship Id="rId41" Type="http://schemas.openxmlformats.org/officeDocument/2006/relationships/image" Target="../media/image14.emf"/><Relationship Id="rId42" Type="http://schemas.openxmlformats.org/officeDocument/2006/relationships/oleObject" Target="../embeddings/oleObject14.bin"/><Relationship Id="rId43" Type="http://schemas.openxmlformats.org/officeDocument/2006/relationships/image" Target="../media/image15.emf"/><Relationship Id="rId44" Type="http://schemas.openxmlformats.org/officeDocument/2006/relationships/oleObject" Target="../embeddings/oleObject15.bin"/><Relationship Id="rId45" Type="http://schemas.openxmlformats.org/officeDocument/2006/relationships/image" Target="../media/image16.emf"/><Relationship Id="rId46" Type="http://schemas.openxmlformats.org/officeDocument/2006/relationships/oleObject" Target="../embeddings/oleObject16.bin"/><Relationship Id="rId47" Type="http://schemas.openxmlformats.org/officeDocument/2006/relationships/image" Target="../media/image17.emf"/><Relationship Id="rId48" Type="http://schemas.openxmlformats.org/officeDocument/2006/relationships/image" Target="../media/image28.png"/><Relationship Id="rId49"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g"/><Relationship Id="rId6" Type="http://schemas.openxmlformats.org/officeDocument/2006/relationships/image" Target="../media/image21.png"/><Relationship Id="rId7" Type="http://schemas.microsoft.com/office/2007/relationships/hdphoto" Target="../media/hdphoto1.wdp"/><Relationship Id="rId8" Type="http://schemas.openxmlformats.org/officeDocument/2006/relationships/image" Target="../media/image22.jpeg"/><Relationship Id="rId9" Type="http://schemas.openxmlformats.org/officeDocument/2006/relationships/image" Target="../media/image23.emf"/><Relationship Id="rId30" Type="http://schemas.openxmlformats.org/officeDocument/2006/relationships/oleObject" Target="../embeddings/oleObject8.bin"/><Relationship Id="rId31" Type="http://schemas.openxmlformats.org/officeDocument/2006/relationships/image" Target="../media/image9.emf"/><Relationship Id="rId32" Type="http://schemas.openxmlformats.org/officeDocument/2006/relationships/oleObject" Target="../embeddings/oleObject9.bin"/><Relationship Id="rId33" Type="http://schemas.openxmlformats.org/officeDocument/2006/relationships/image" Target="../media/image10.emf"/><Relationship Id="rId34" Type="http://schemas.openxmlformats.org/officeDocument/2006/relationships/oleObject" Target="../embeddings/oleObject10.bin"/><Relationship Id="rId35" Type="http://schemas.openxmlformats.org/officeDocument/2006/relationships/image" Target="../media/image11.emf"/><Relationship Id="rId36" Type="http://schemas.openxmlformats.org/officeDocument/2006/relationships/oleObject" Target="../embeddings/oleObject11.bin"/><Relationship Id="rId37" Type="http://schemas.openxmlformats.org/officeDocument/2006/relationships/image" Target="../media/image12.emf"/><Relationship Id="rId38" Type="http://schemas.openxmlformats.org/officeDocument/2006/relationships/oleObject" Target="../embeddings/oleObject12.bin"/><Relationship Id="rId39" Type="http://schemas.openxmlformats.org/officeDocument/2006/relationships/image" Target="../media/image13.emf"/><Relationship Id="rId20" Type="http://schemas.openxmlformats.org/officeDocument/2006/relationships/oleObject" Target="../embeddings/oleObject3.bin"/><Relationship Id="rId21" Type="http://schemas.openxmlformats.org/officeDocument/2006/relationships/image" Target="../media/image4.emf"/><Relationship Id="rId22" Type="http://schemas.openxmlformats.org/officeDocument/2006/relationships/oleObject" Target="../embeddings/oleObject4.bin"/><Relationship Id="rId23" Type="http://schemas.openxmlformats.org/officeDocument/2006/relationships/image" Target="../media/image5.emf"/><Relationship Id="rId24" Type="http://schemas.openxmlformats.org/officeDocument/2006/relationships/oleObject" Target="../embeddings/oleObject5.bin"/><Relationship Id="rId25" Type="http://schemas.openxmlformats.org/officeDocument/2006/relationships/image" Target="../media/image6.emf"/><Relationship Id="rId26" Type="http://schemas.openxmlformats.org/officeDocument/2006/relationships/oleObject" Target="../embeddings/oleObject6.bin"/><Relationship Id="rId27" Type="http://schemas.openxmlformats.org/officeDocument/2006/relationships/image" Target="../media/image7.emf"/><Relationship Id="rId28" Type="http://schemas.openxmlformats.org/officeDocument/2006/relationships/oleObject" Target="../embeddings/oleObject7.bin"/><Relationship Id="rId29" Type="http://schemas.openxmlformats.org/officeDocument/2006/relationships/image" Target="../media/image8.emf"/><Relationship Id="rId10" Type="http://schemas.openxmlformats.org/officeDocument/2006/relationships/image" Target="../media/image24.png"/><Relationship Id="rId11" Type="http://schemas.openxmlformats.org/officeDocument/2006/relationships/package" Target="../embeddings/Microsoft_Word_Document1.docx"/><Relationship Id="rId12"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SA_Logo_PostersSess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34" y="635493"/>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2751846" y="253671"/>
            <a:ext cx="45702713"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defTabSz="4389438" eaLnBrk="0" hangingPunct="0">
              <a:defRPr sz="3200">
                <a:solidFill>
                  <a:schemeClr val="tx1"/>
                </a:solidFill>
                <a:latin typeface="Trebuchet MS" charset="0"/>
                <a:ea typeface="Osaka" charset="0"/>
                <a:cs typeface="Osaka" charset="0"/>
              </a:defRPr>
            </a:lvl1pPr>
            <a:lvl2pPr marL="37931725" indent="-37474525" defTabSz="4389438" eaLnBrk="0" hangingPunct="0">
              <a:defRPr sz="3200">
                <a:solidFill>
                  <a:schemeClr val="tx1"/>
                </a:solidFill>
                <a:latin typeface="Trebuchet MS" charset="0"/>
                <a:ea typeface="Osaka" charset="0"/>
                <a:cs typeface="Osaka" charset="0"/>
              </a:defRPr>
            </a:lvl2pPr>
            <a:lvl3pPr eaLnBrk="0" hangingPunct="0">
              <a:defRPr sz="3200">
                <a:solidFill>
                  <a:schemeClr val="tx1"/>
                </a:solidFill>
                <a:latin typeface="Trebuchet MS" charset="0"/>
                <a:ea typeface="Osaka" charset="0"/>
                <a:cs typeface="Osaka" charset="0"/>
              </a:defRPr>
            </a:lvl3pPr>
            <a:lvl4pPr eaLnBrk="0" hangingPunct="0">
              <a:defRPr sz="3200">
                <a:solidFill>
                  <a:schemeClr val="tx1"/>
                </a:solidFill>
                <a:latin typeface="Trebuchet MS" charset="0"/>
                <a:ea typeface="Osaka" charset="0"/>
                <a:cs typeface="Osaka" charset="0"/>
              </a:defRPr>
            </a:lvl4pPr>
            <a:lvl5pPr eaLnBrk="0" hangingPunct="0">
              <a:defRPr sz="3200">
                <a:solidFill>
                  <a:schemeClr val="tx1"/>
                </a:solidFill>
                <a:latin typeface="Trebuchet MS" charset="0"/>
                <a:ea typeface="Osaka" charset="0"/>
                <a:cs typeface="Osaka" charset="0"/>
              </a:defRPr>
            </a:lvl5pPr>
            <a:lvl6pPr marL="457200" eaLnBrk="0" fontAlgn="base" hangingPunct="0">
              <a:spcBef>
                <a:spcPct val="0"/>
              </a:spcBef>
              <a:spcAft>
                <a:spcPct val="0"/>
              </a:spcAft>
              <a:defRPr sz="3200">
                <a:solidFill>
                  <a:schemeClr val="tx1"/>
                </a:solidFill>
                <a:latin typeface="Trebuchet MS" charset="0"/>
                <a:ea typeface="Osaka" charset="0"/>
                <a:cs typeface="Osaka" charset="0"/>
              </a:defRPr>
            </a:lvl6pPr>
            <a:lvl7pPr marL="914400" eaLnBrk="0" fontAlgn="base" hangingPunct="0">
              <a:spcBef>
                <a:spcPct val="0"/>
              </a:spcBef>
              <a:spcAft>
                <a:spcPct val="0"/>
              </a:spcAft>
              <a:defRPr sz="3200">
                <a:solidFill>
                  <a:schemeClr val="tx1"/>
                </a:solidFill>
                <a:latin typeface="Trebuchet MS" charset="0"/>
                <a:ea typeface="Osaka" charset="0"/>
                <a:cs typeface="Osaka" charset="0"/>
              </a:defRPr>
            </a:lvl7pPr>
            <a:lvl8pPr marL="1371600" eaLnBrk="0" fontAlgn="base" hangingPunct="0">
              <a:spcBef>
                <a:spcPct val="0"/>
              </a:spcBef>
              <a:spcAft>
                <a:spcPct val="0"/>
              </a:spcAft>
              <a:defRPr sz="3200">
                <a:solidFill>
                  <a:schemeClr val="tx1"/>
                </a:solidFill>
                <a:latin typeface="Trebuchet MS" charset="0"/>
                <a:ea typeface="Osaka" charset="0"/>
                <a:cs typeface="Osaka" charset="0"/>
              </a:defRPr>
            </a:lvl8pPr>
            <a:lvl9pPr marL="1828800" eaLnBrk="0" fontAlgn="base" hangingPunct="0">
              <a:spcBef>
                <a:spcPct val="0"/>
              </a:spcBef>
              <a:spcAft>
                <a:spcPct val="0"/>
              </a:spcAft>
              <a:defRPr sz="3200">
                <a:solidFill>
                  <a:schemeClr val="tx1"/>
                </a:solidFill>
                <a:latin typeface="Trebuchet MS" charset="0"/>
                <a:ea typeface="Osaka" charset="0"/>
                <a:cs typeface="Osaka" charset="0"/>
              </a:defRPr>
            </a:lvl9pPr>
          </a:lstStyle>
          <a:p>
            <a:pPr algn="ctr" eaLnBrk="1" hangingPunct="1">
              <a:lnSpc>
                <a:spcPct val="90000"/>
              </a:lnSpc>
            </a:pPr>
            <a:r>
              <a:rPr lang="en-US" sz="8000" b="1" dirty="0">
                <a:solidFill>
                  <a:srgbClr val="000000"/>
                </a:solidFill>
              </a:rPr>
              <a:t>T</a:t>
            </a:r>
            <a:r>
              <a:rPr lang="en-US" sz="8000" b="1" dirty="0" smtClean="0">
                <a:solidFill>
                  <a:srgbClr val="000000"/>
                </a:solidFill>
              </a:rPr>
              <a:t>he NASA Airborne </a:t>
            </a:r>
            <a:r>
              <a:rPr lang="en-US" sz="8000" b="1" dirty="0">
                <a:solidFill>
                  <a:srgbClr val="000000"/>
                </a:solidFill>
              </a:rPr>
              <a:t>Tropical </a:t>
            </a:r>
            <a:r>
              <a:rPr lang="en-US" sz="8000" b="1" dirty="0" err="1">
                <a:solidFill>
                  <a:srgbClr val="000000"/>
                </a:solidFill>
              </a:rPr>
              <a:t>TRopopause</a:t>
            </a:r>
            <a:r>
              <a:rPr lang="en-US" sz="8000" b="1" dirty="0">
                <a:solidFill>
                  <a:srgbClr val="000000"/>
                </a:solidFill>
              </a:rPr>
              <a:t> </a:t>
            </a:r>
            <a:r>
              <a:rPr lang="en-US" sz="8000" b="1" dirty="0" err="1">
                <a:solidFill>
                  <a:srgbClr val="000000"/>
                </a:solidFill>
              </a:rPr>
              <a:t>EXperiment</a:t>
            </a:r>
            <a:r>
              <a:rPr lang="en-US" sz="8000" b="1" dirty="0">
                <a:solidFill>
                  <a:srgbClr val="000000"/>
                </a:solidFill>
              </a:rPr>
              <a:t> (ATTREX</a:t>
            </a:r>
            <a:r>
              <a:rPr lang="en-US" sz="8000" b="1" dirty="0" smtClean="0">
                <a:solidFill>
                  <a:srgbClr val="000000"/>
                </a:solidFill>
              </a:rPr>
              <a:t>)</a:t>
            </a:r>
            <a:endParaRPr lang="en-US" sz="8000" dirty="0">
              <a:solidFill>
                <a:srgbClr val="000000"/>
              </a:solidFill>
              <a:latin typeface="Helvetica" charset="0"/>
            </a:endParaRPr>
          </a:p>
        </p:txBody>
      </p:sp>
      <p:sp>
        <p:nvSpPr>
          <p:cNvPr id="6" name="Text Box 5"/>
          <p:cNvSpPr txBox="1">
            <a:spLocks noChangeArrowheads="1"/>
          </p:cNvSpPr>
          <p:nvPr/>
        </p:nvSpPr>
        <p:spPr bwMode="auto">
          <a:xfrm>
            <a:off x="6519085" y="2083294"/>
            <a:ext cx="3816823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lstStyle>
            <a:lvl1pPr defTabSz="4389438" eaLnBrk="0" hangingPunct="0">
              <a:defRPr sz="3200">
                <a:solidFill>
                  <a:schemeClr val="tx1"/>
                </a:solidFill>
                <a:latin typeface="Trebuchet MS" charset="0"/>
                <a:ea typeface="Osaka" charset="0"/>
                <a:cs typeface="Osaka" charset="0"/>
              </a:defRPr>
            </a:lvl1pPr>
            <a:lvl2pPr marL="37931725" indent="-37474525" defTabSz="4389438" eaLnBrk="0" hangingPunct="0">
              <a:defRPr sz="3200">
                <a:solidFill>
                  <a:schemeClr val="tx1"/>
                </a:solidFill>
                <a:latin typeface="Trebuchet MS" charset="0"/>
                <a:ea typeface="Osaka" charset="0"/>
                <a:cs typeface="Osaka" charset="0"/>
              </a:defRPr>
            </a:lvl2pPr>
            <a:lvl3pPr eaLnBrk="0" hangingPunct="0">
              <a:defRPr sz="3200">
                <a:solidFill>
                  <a:schemeClr val="tx1"/>
                </a:solidFill>
                <a:latin typeface="Trebuchet MS" charset="0"/>
                <a:ea typeface="Osaka" charset="0"/>
                <a:cs typeface="Osaka" charset="0"/>
              </a:defRPr>
            </a:lvl3pPr>
            <a:lvl4pPr eaLnBrk="0" hangingPunct="0">
              <a:defRPr sz="3200">
                <a:solidFill>
                  <a:schemeClr val="tx1"/>
                </a:solidFill>
                <a:latin typeface="Trebuchet MS" charset="0"/>
                <a:ea typeface="Osaka" charset="0"/>
                <a:cs typeface="Osaka" charset="0"/>
              </a:defRPr>
            </a:lvl4pPr>
            <a:lvl5pPr eaLnBrk="0" hangingPunct="0">
              <a:defRPr sz="3200">
                <a:solidFill>
                  <a:schemeClr val="tx1"/>
                </a:solidFill>
                <a:latin typeface="Trebuchet MS" charset="0"/>
                <a:ea typeface="Osaka" charset="0"/>
                <a:cs typeface="Osaka" charset="0"/>
              </a:defRPr>
            </a:lvl5pPr>
            <a:lvl6pPr marL="457200" eaLnBrk="0" fontAlgn="base" hangingPunct="0">
              <a:spcBef>
                <a:spcPct val="0"/>
              </a:spcBef>
              <a:spcAft>
                <a:spcPct val="0"/>
              </a:spcAft>
              <a:defRPr sz="3200">
                <a:solidFill>
                  <a:schemeClr val="tx1"/>
                </a:solidFill>
                <a:latin typeface="Trebuchet MS" charset="0"/>
                <a:ea typeface="Osaka" charset="0"/>
                <a:cs typeface="Osaka" charset="0"/>
              </a:defRPr>
            </a:lvl6pPr>
            <a:lvl7pPr marL="914400" eaLnBrk="0" fontAlgn="base" hangingPunct="0">
              <a:spcBef>
                <a:spcPct val="0"/>
              </a:spcBef>
              <a:spcAft>
                <a:spcPct val="0"/>
              </a:spcAft>
              <a:defRPr sz="3200">
                <a:solidFill>
                  <a:schemeClr val="tx1"/>
                </a:solidFill>
                <a:latin typeface="Trebuchet MS" charset="0"/>
                <a:ea typeface="Osaka" charset="0"/>
                <a:cs typeface="Osaka" charset="0"/>
              </a:defRPr>
            </a:lvl7pPr>
            <a:lvl8pPr marL="1371600" eaLnBrk="0" fontAlgn="base" hangingPunct="0">
              <a:spcBef>
                <a:spcPct val="0"/>
              </a:spcBef>
              <a:spcAft>
                <a:spcPct val="0"/>
              </a:spcAft>
              <a:defRPr sz="3200">
                <a:solidFill>
                  <a:schemeClr val="tx1"/>
                </a:solidFill>
                <a:latin typeface="Trebuchet MS" charset="0"/>
                <a:ea typeface="Osaka" charset="0"/>
                <a:cs typeface="Osaka" charset="0"/>
              </a:defRPr>
            </a:lvl8pPr>
            <a:lvl9pPr marL="1828800" eaLnBrk="0" fontAlgn="base" hangingPunct="0">
              <a:spcBef>
                <a:spcPct val="0"/>
              </a:spcBef>
              <a:spcAft>
                <a:spcPct val="0"/>
              </a:spcAft>
              <a:defRPr sz="3200">
                <a:solidFill>
                  <a:schemeClr val="tx1"/>
                </a:solidFill>
                <a:latin typeface="Trebuchet MS" charset="0"/>
                <a:ea typeface="Osaka" charset="0"/>
                <a:cs typeface="Osaka" charset="0"/>
              </a:defRPr>
            </a:lvl9pPr>
          </a:lstStyle>
          <a:p>
            <a:pPr algn="ctr" eaLnBrk="1" hangingPunct="1">
              <a:spcAft>
                <a:spcPct val="15000"/>
              </a:spcAft>
            </a:pPr>
            <a:r>
              <a:rPr lang="en-US" sz="4800" dirty="0" smtClean="0">
                <a:solidFill>
                  <a:srgbClr val="4E4E4E"/>
                </a:solidFill>
                <a:latin typeface="Arial Narrow" charset="0"/>
              </a:rPr>
              <a:t>Eric J. Jensen </a:t>
            </a:r>
            <a:r>
              <a:rPr lang="en-US" sz="4800" baseline="30000" dirty="0" smtClean="0">
                <a:solidFill>
                  <a:srgbClr val="4E4E4E"/>
                </a:solidFill>
                <a:latin typeface="Arial Narrow" charset="0"/>
              </a:rPr>
              <a:t>1</a:t>
            </a:r>
            <a:r>
              <a:rPr lang="en-US" sz="4800" dirty="0" smtClean="0">
                <a:solidFill>
                  <a:srgbClr val="4E4E4E"/>
                </a:solidFill>
                <a:latin typeface="Arial Narrow" charset="0"/>
              </a:rPr>
              <a:t>, Leonhard Pfister</a:t>
            </a:r>
            <a:r>
              <a:rPr lang="en-US" sz="4800" baseline="30000" dirty="0" smtClean="0">
                <a:solidFill>
                  <a:srgbClr val="4E4E4E"/>
                </a:solidFill>
                <a:latin typeface="Arial Narrow" charset="0"/>
              </a:rPr>
              <a:t>1</a:t>
            </a:r>
            <a:r>
              <a:rPr lang="en-US" sz="4800" dirty="0" smtClean="0">
                <a:solidFill>
                  <a:srgbClr val="4E4E4E"/>
                </a:solidFill>
                <a:latin typeface="Arial Narrow" charset="0"/>
              </a:rPr>
              <a:t>, Troy Thornberry</a:t>
            </a:r>
            <a:r>
              <a:rPr lang="en-US" sz="4800" baseline="30000" dirty="0" smtClean="0">
                <a:solidFill>
                  <a:srgbClr val="4E4E4E"/>
                </a:solidFill>
                <a:latin typeface="Arial Narrow" charset="0"/>
              </a:rPr>
              <a:t>2,</a:t>
            </a:r>
            <a:r>
              <a:rPr lang="en-US" sz="4800" baseline="30000" dirty="0">
                <a:solidFill>
                  <a:srgbClr val="4E4E4E"/>
                </a:solidFill>
                <a:latin typeface="Arial Narrow" charset="0"/>
              </a:rPr>
              <a:t>3</a:t>
            </a:r>
            <a:r>
              <a:rPr lang="en-US" sz="4800" dirty="0" smtClean="0">
                <a:solidFill>
                  <a:srgbClr val="4E4E4E"/>
                </a:solidFill>
                <a:latin typeface="Arial Narrow" charset="0"/>
              </a:rPr>
              <a:t>, and the ATTREX Science Team</a:t>
            </a:r>
            <a:endParaRPr lang="en-US" sz="4800" dirty="0">
              <a:solidFill>
                <a:srgbClr val="4E4E4E"/>
              </a:solidFill>
              <a:latin typeface="Arial Narrow" charset="0"/>
            </a:endParaRPr>
          </a:p>
          <a:p>
            <a:pPr algn="ctr" eaLnBrk="1" hangingPunct="1">
              <a:spcAft>
                <a:spcPct val="15000"/>
              </a:spcAft>
            </a:pPr>
            <a:r>
              <a:rPr lang="en-US" sz="3600" dirty="0">
                <a:solidFill>
                  <a:srgbClr val="4E4E4E"/>
                </a:solidFill>
                <a:latin typeface="Arial Narrow" charset="0"/>
              </a:rPr>
              <a:t> </a:t>
            </a:r>
            <a:r>
              <a:rPr lang="en-US" sz="3600" baseline="30000" dirty="0" smtClean="0">
                <a:solidFill>
                  <a:srgbClr val="4E4E4E"/>
                </a:solidFill>
                <a:latin typeface="Arial Narrow" charset="0"/>
              </a:rPr>
              <a:t>1</a:t>
            </a:r>
            <a:r>
              <a:rPr lang="en-US" sz="3600" dirty="0" smtClean="0">
                <a:solidFill>
                  <a:srgbClr val="4E4E4E"/>
                </a:solidFill>
                <a:latin typeface="Arial Narrow" charset="0"/>
              </a:rPr>
              <a:t>NASA </a:t>
            </a:r>
            <a:r>
              <a:rPr lang="en-US" sz="3600" dirty="0">
                <a:solidFill>
                  <a:srgbClr val="4E4E4E"/>
                </a:solidFill>
                <a:latin typeface="Arial Narrow" charset="0"/>
              </a:rPr>
              <a:t>Ames Research </a:t>
            </a:r>
            <a:r>
              <a:rPr lang="en-US" sz="3600" dirty="0" smtClean="0">
                <a:solidFill>
                  <a:srgbClr val="4E4E4E"/>
                </a:solidFill>
                <a:latin typeface="Arial Narrow" charset="0"/>
              </a:rPr>
              <a:t>Center; </a:t>
            </a:r>
            <a:r>
              <a:rPr lang="en-US" sz="3600" baseline="30000" dirty="0" smtClean="0">
                <a:solidFill>
                  <a:srgbClr val="4E4E4E"/>
                </a:solidFill>
                <a:latin typeface="Arial Narrow" charset="0"/>
              </a:rPr>
              <a:t>2</a:t>
            </a:r>
            <a:r>
              <a:rPr lang="en-US" sz="3600" dirty="0" smtClean="0">
                <a:solidFill>
                  <a:srgbClr val="4E4E4E"/>
                </a:solidFill>
                <a:latin typeface="Arial Narrow" charset="0"/>
              </a:rPr>
              <a:t>NOAA Earth System Research Laboratory; </a:t>
            </a:r>
            <a:r>
              <a:rPr lang="en-US" sz="3600" baseline="30000" dirty="0" smtClean="0">
                <a:solidFill>
                  <a:srgbClr val="4E4E4E"/>
                </a:solidFill>
                <a:latin typeface="Arial Narrow" charset="0"/>
              </a:rPr>
              <a:t>3</a:t>
            </a:r>
            <a:r>
              <a:rPr lang="en-US" sz="3600" dirty="0" smtClean="0">
                <a:solidFill>
                  <a:srgbClr val="4E4E4E"/>
                </a:solidFill>
                <a:latin typeface="Arial Narrow" charset="0"/>
              </a:rPr>
              <a:t>CIRES, University of Colorado</a:t>
            </a:r>
            <a:endParaRPr lang="en-US" sz="3600" dirty="0">
              <a:solidFill>
                <a:srgbClr val="4E4E4E"/>
              </a:solidFill>
              <a:latin typeface="Arial Narrow" charset="0"/>
            </a:endParaRPr>
          </a:p>
        </p:txBody>
      </p:sp>
      <p:sp>
        <p:nvSpPr>
          <p:cNvPr id="7" name="Rectangle 7"/>
          <p:cNvSpPr>
            <a:spLocks noChangeArrowheads="1"/>
          </p:cNvSpPr>
          <p:nvPr/>
        </p:nvSpPr>
        <p:spPr bwMode="auto">
          <a:xfrm>
            <a:off x="866331" y="4386873"/>
            <a:ext cx="11607800" cy="867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389438">
              <a:spcBef>
                <a:spcPct val="50000"/>
              </a:spcBef>
            </a:pPr>
            <a:r>
              <a:rPr lang="en-US" sz="5400" b="1" dirty="0">
                <a:ln>
                  <a:solidFill>
                    <a:schemeClr val="tx1"/>
                  </a:solidFill>
                </a:ln>
                <a:latin typeface="Trebuchet MS"/>
                <a:cs typeface="Trebuchet MS"/>
              </a:rPr>
              <a:t>Motivation</a:t>
            </a:r>
            <a:r>
              <a:rPr lang="en-US" sz="5400" b="1" dirty="0">
                <a:ln>
                  <a:solidFill>
                    <a:schemeClr val="tx1"/>
                  </a:solidFill>
                </a:ln>
              </a:rPr>
              <a:t> for the experiment</a:t>
            </a:r>
          </a:p>
          <a:p>
            <a:pPr defTabSz="4389438">
              <a:spcBef>
                <a:spcPct val="50000"/>
              </a:spcBef>
            </a:pPr>
            <a:r>
              <a:rPr lang="en-US" sz="2800" dirty="0">
                <a:latin typeface="Arial" charset="0"/>
              </a:rPr>
              <a:t>Processes in the </a:t>
            </a:r>
            <a:r>
              <a:rPr lang="en-US" sz="2800" dirty="0" err="1">
                <a:latin typeface="Arial" charset="0"/>
              </a:rPr>
              <a:t>Tropcail</a:t>
            </a:r>
            <a:r>
              <a:rPr lang="en-US" sz="2800" dirty="0">
                <a:latin typeface="Arial" charset="0"/>
              </a:rPr>
              <a:t> </a:t>
            </a:r>
            <a:r>
              <a:rPr lang="en-US" sz="2800" dirty="0" err="1">
                <a:latin typeface="Arial" charset="0"/>
              </a:rPr>
              <a:t>Tropopause</a:t>
            </a:r>
            <a:r>
              <a:rPr lang="en-US" sz="2800" dirty="0">
                <a:latin typeface="Arial" charset="0"/>
              </a:rPr>
              <a:t> Layer (TTL) control the input of trace gases into the </a:t>
            </a:r>
            <a:r>
              <a:rPr lang="en-US" sz="2800" dirty="0" smtClean="0">
                <a:latin typeface="Arial" charset="0"/>
              </a:rPr>
              <a:t>stratosphere.  </a:t>
            </a:r>
            <a:r>
              <a:rPr lang="en-US" sz="2800" dirty="0">
                <a:latin typeface="Arial" charset="0"/>
              </a:rPr>
              <a:t>The most important of these is water vapor, which is important both for the ozone budget and for climate.  </a:t>
            </a:r>
            <a:r>
              <a:rPr lang="en-US" sz="2800" dirty="0" smtClean="0">
                <a:latin typeface="Arial" charset="0"/>
              </a:rPr>
              <a:t>The overarching objectives of ATTREX are to improve our understanding of how deep convection, slow ascent, waves, and cloud microphysics control the humidity and chemical composition of air entering the stratosphere.</a:t>
            </a:r>
            <a:endParaRPr lang="en-US" sz="2800" dirty="0">
              <a:latin typeface="Arial" charset="0"/>
            </a:endParaRPr>
          </a:p>
          <a:p>
            <a:pPr defTabSz="4389438">
              <a:spcBef>
                <a:spcPct val="50000"/>
              </a:spcBef>
            </a:pPr>
            <a:r>
              <a:rPr lang="en-US" sz="2800" dirty="0">
                <a:latin typeface="Arial" charset="0"/>
              </a:rPr>
              <a:t>A critical process in maintaining water vapor in the stratosphere is the formation of thin cirrus sheets </a:t>
            </a:r>
            <a:r>
              <a:rPr lang="en-US" sz="2800" dirty="0" smtClean="0">
                <a:latin typeface="Arial" charset="0"/>
              </a:rPr>
              <a:t>near the cold tropical </a:t>
            </a:r>
            <a:r>
              <a:rPr lang="en-US" sz="2800" dirty="0" err="1" smtClean="0">
                <a:latin typeface="Arial" charset="0"/>
              </a:rPr>
              <a:t>tropopause</a:t>
            </a:r>
            <a:r>
              <a:rPr lang="en-US" sz="2800" dirty="0" smtClean="0">
                <a:latin typeface="Arial" charset="0"/>
              </a:rPr>
              <a:t>.  The freeze drying process is </a:t>
            </a:r>
            <a:r>
              <a:rPr lang="en-US" sz="2800" dirty="0">
                <a:latin typeface="Arial" charset="0"/>
              </a:rPr>
              <a:t>complicated by </a:t>
            </a:r>
            <a:r>
              <a:rPr lang="en-US" sz="2800" dirty="0" smtClean="0">
                <a:latin typeface="Arial" charset="0"/>
              </a:rPr>
              <a:t>convection,  </a:t>
            </a:r>
            <a:r>
              <a:rPr lang="en-US" sz="2800" dirty="0">
                <a:latin typeface="Arial" charset="0"/>
              </a:rPr>
              <a:t>horizontal variations in temperature and vertical ascent </a:t>
            </a:r>
            <a:r>
              <a:rPr lang="en-US" sz="2800" dirty="0" smtClean="0">
                <a:latin typeface="Arial" charset="0"/>
              </a:rPr>
              <a:t>rates, </a:t>
            </a:r>
            <a:r>
              <a:rPr lang="en-US" sz="2800" dirty="0">
                <a:latin typeface="Arial" charset="0"/>
              </a:rPr>
              <a:t>and the fact that ice crystal </a:t>
            </a:r>
            <a:r>
              <a:rPr lang="en-US" sz="2800" dirty="0" smtClean="0">
                <a:latin typeface="Arial" charset="0"/>
              </a:rPr>
              <a:t>nucleation </a:t>
            </a:r>
            <a:r>
              <a:rPr lang="en-US" sz="2800" dirty="0">
                <a:latin typeface="Arial" charset="0"/>
              </a:rPr>
              <a:t>processes </a:t>
            </a:r>
            <a:r>
              <a:rPr lang="en-US" sz="2800" dirty="0" smtClean="0">
                <a:latin typeface="Arial" charset="0"/>
              </a:rPr>
              <a:t>at cold </a:t>
            </a:r>
            <a:r>
              <a:rPr lang="en-US" sz="2800" dirty="0">
                <a:latin typeface="Arial" charset="0"/>
              </a:rPr>
              <a:t>temperatures are poorly understood.  ATTREX is a five year </a:t>
            </a:r>
            <a:r>
              <a:rPr lang="en-US" sz="2800" dirty="0" smtClean="0">
                <a:latin typeface="Arial" charset="0"/>
              </a:rPr>
              <a:t>airborne science experiment focused on understanding TTL processes.  </a:t>
            </a:r>
            <a:r>
              <a:rPr lang="en-US" sz="2800" dirty="0">
                <a:latin typeface="Arial" charset="0"/>
              </a:rPr>
              <a:t>This poster reports on some results </a:t>
            </a:r>
            <a:r>
              <a:rPr lang="en-US" sz="2800" dirty="0" smtClean="0">
                <a:latin typeface="Arial" charset="0"/>
              </a:rPr>
              <a:t>from the first </a:t>
            </a:r>
            <a:r>
              <a:rPr lang="en-US" sz="2800" dirty="0" smtClean="0">
                <a:latin typeface="Arial" charset="0"/>
              </a:rPr>
              <a:t>three ATTREX </a:t>
            </a:r>
            <a:r>
              <a:rPr lang="en-US" sz="2800" dirty="0">
                <a:latin typeface="Arial" charset="0"/>
              </a:rPr>
              <a:t>flight series that took place in </a:t>
            </a:r>
            <a:r>
              <a:rPr lang="en-US" sz="2800" dirty="0" smtClean="0">
                <a:latin typeface="Arial" charset="0"/>
              </a:rPr>
              <a:t>October-November, 2011, </a:t>
            </a:r>
            <a:r>
              <a:rPr lang="en-US" sz="2800" dirty="0" smtClean="0">
                <a:latin typeface="Arial" charset="0"/>
              </a:rPr>
              <a:t>February</a:t>
            </a:r>
            <a:r>
              <a:rPr lang="en-US" sz="2800" dirty="0" smtClean="0">
                <a:latin typeface="Arial" charset="0"/>
              </a:rPr>
              <a:t>-March, </a:t>
            </a:r>
            <a:r>
              <a:rPr lang="en-US" sz="2800" dirty="0" smtClean="0">
                <a:latin typeface="Arial" charset="0"/>
              </a:rPr>
              <a:t>2013, and February–March, 2014.  </a:t>
            </a:r>
            <a:endParaRPr lang="en-US" sz="2800" dirty="0">
              <a:latin typeface="Arial" charset="0"/>
            </a:endParaRPr>
          </a:p>
        </p:txBody>
      </p:sp>
      <p:cxnSp>
        <p:nvCxnSpPr>
          <p:cNvPr id="8" name="Straight Connector 254"/>
          <p:cNvCxnSpPr>
            <a:cxnSpLocks noChangeShapeType="1"/>
          </p:cNvCxnSpPr>
          <p:nvPr/>
        </p:nvCxnSpPr>
        <p:spPr bwMode="auto">
          <a:xfrm>
            <a:off x="134703" y="4062838"/>
            <a:ext cx="50936994" cy="0"/>
          </a:xfrm>
          <a:prstGeom prst="line">
            <a:avLst/>
          </a:prstGeom>
          <a:noFill/>
          <a:ln w="152400">
            <a:solidFill>
              <a:srgbClr val="000090"/>
            </a:solidFill>
            <a:round/>
            <a:headEnd/>
            <a:tailEnd/>
          </a:ln>
          <a:extLst>
            <a:ext uri="{909E8E84-426E-40dd-AFC4-6F175D3DCCD1}">
              <a14:hiddenFill xmlns:a14="http://schemas.microsoft.com/office/drawing/2010/main">
                <a:noFill/>
              </a14:hiddenFill>
            </a:ext>
          </a:extLst>
        </p:spPr>
      </p:cxnSp>
      <p:pic>
        <p:nvPicPr>
          <p:cNvPr id="10" name="Picture 9" descr="ttlfigs.eps"/>
          <p:cNvPicPr>
            <a:picLocks noChangeAspect="1"/>
          </p:cNvPicPr>
          <p:nvPr/>
        </p:nvPicPr>
        <p:blipFill rotWithShape="1">
          <a:blip r:embed="rId4">
            <a:extLst>
              <a:ext uri="{28A0092B-C50C-407E-A947-70E740481C1C}">
                <a14:useLocalDpi xmlns:a14="http://schemas.microsoft.com/office/drawing/2010/main" val="0"/>
              </a:ext>
            </a:extLst>
          </a:blip>
          <a:srcRect l="41487"/>
          <a:stretch/>
        </p:blipFill>
        <p:spPr>
          <a:xfrm>
            <a:off x="13118142" y="4311348"/>
            <a:ext cx="12157311" cy="9185709"/>
          </a:xfrm>
          <a:prstGeom prst="rect">
            <a:avLst/>
          </a:prstGeom>
        </p:spPr>
      </p:pic>
      <p:sp>
        <p:nvSpPr>
          <p:cNvPr id="11" name="TextBox 233"/>
          <p:cNvSpPr txBox="1">
            <a:spLocks noChangeArrowheads="1"/>
          </p:cNvSpPr>
          <p:nvPr/>
        </p:nvSpPr>
        <p:spPr bwMode="auto">
          <a:xfrm>
            <a:off x="866331" y="14153382"/>
            <a:ext cx="127254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rebuchet MS" charset="0"/>
                <a:ea typeface="Osaka" charset="0"/>
                <a:cs typeface="Osaka" charset="0"/>
              </a:defRPr>
            </a:lvl1pPr>
            <a:lvl2pPr marL="37931725" indent="-37474525" eaLnBrk="0" hangingPunct="0">
              <a:defRPr sz="3200">
                <a:solidFill>
                  <a:schemeClr val="tx1"/>
                </a:solidFill>
                <a:latin typeface="Trebuchet MS" charset="0"/>
                <a:ea typeface="Osaka" charset="0"/>
                <a:cs typeface="Osaka" charset="0"/>
              </a:defRPr>
            </a:lvl2pPr>
            <a:lvl3pPr eaLnBrk="0" hangingPunct="0">
              <a:defRPr sz="3200">
                <a:solidFill>
                  <a:schemeClr val="tx1"/>
                </a:solidFill>
                <a:latin typeface="Trebuchet MS" charset="0"/>
                <a:ea typeface="Osaka" charset="0"/>
                <a:cs typeface="Osaka" charset="0"/>
              </a:defRPr>
            </a:lvl3pPr>
            <a:lvl4pPr eaLnBrk="0" hangingPunct="0">
              <a:defRPr sz="3200">
                <a:solidFill>
                  <a:schemeClr val="tx1"/>
                </a:solidFill>
                <a:latin typeface="Trebuchet MS" charset="0"/>
                <a:ea typeface="Osaka" charset="0"/>
                <a:cs typeface="Osaka" charset="0"/>
              </a:defRPr>
            </a:lvl4pPr>
            <a:lvl5pPr eaLnBrk="0" hangingPunct="0">
              <a:defRPr sz="3200">
                <a:solidFill>
                  <a:schemeClr val="tx1"/>
                </a:solidFill>
                <a:latin typeface="Trebuchet MS" charset="0"/>
                <a:ea typeface="Osaka" charset="0"/>
                <a:cs typeface="Osaka" charset="0"/>
              </a:defRPr>
            </a:lvl5pPr>
            <a:lvl6pPr marL="457200" eaLnBrk="0" fontAlgn="base" hangingPunct="0">
              <a:spcBef>
                <a:spcPct val="0"/>
              </a:spcBef>
              <a:spcAft>
                <a:spcPct val="0"/>
              </a:spcAft>
              <a:defRPr sz="3200">
                <a:solidFill>
                  <a:schemeClr val="tx1"/>
                </a:solidFill>
                <a:latin typeface="Trebuchet MS" charset="0"/>
                <a:ea typeface="Osaka" charset="0"/>
                <a:cs typeface="Osaka" charset="0"/>
              </a:defRPr>
            </a:lvl6pPr>
            <a:lvl7pPr marL="914400" eaLnBrk="0" fontAlgn="base" hangingPunct="0">
              <a:spcBef>
                <a:spcPct val="0"/>
              </a:spcBef>
              <a:spcAft>
                <a:spcPct val="0"/>
              </a:spcAft>
              <a:defRPr sz="3200">
                <a:solidFill>
                  <a:schemeClr val="tx1"/>
                </a:solidFill>
                <a:latin typeface="Trebuchet MS" charset="0"/>
                <a:ea typeface="Osaka" charset="0"/>
                <a:cs typeface="Osaka" charset="0"/>
              </a:defRPr>
            </a:lvl7pPr>
            <a:lvl8pPr marL="1371600" eaLnBrk="0" fontAlgn="base" hangingPunct="0">
              <a:spcBef>
                <a:spcPct val="0"/>
              </a:spcBef>
              <a:spcAft>
                <a:spcPct val="0"/>
              </a:spcAft>
              <a:defRPr sz="3200">
                <a:solidFill>
                  <a:schemeClr val="tx1"/>
                </a:solidFill>
                <a:latin typeface="Trebuchet MS" charset="0"/>
                <a:ea typeface="Osaka" charset="0"/>
                <a:cs typeface="Osaka" charset="0"/>
              </a:defRPr>
            </a:lvl8pPr>
            <a:lvl9pPr marL="1828800" eaLnBrk="0" fontAlgn="base" hangingPunct="0">
              <a:spcBef>
                <a:spcPct val="0"/>
              </a:spcBef>
              <a:spcAft>
                <a:spcPct val="0"/>
              </a:spcAft>
              <a:defRPr sz="3200">
                <a:solidFill>
                  <a:schemeClr val="tx1"/>
                </a:solidFill>
                <a:latin typeface="Trebuchet MS" charset="0"/>
                <a:ea typeface="Osaka" charset="0"/>
                <a:cs typeface="Osaka" charset="0"/>
              </a:defRPr>
            </a:lvl9pPr>
          </a:lstStyle>
          <a:p>
            <a:pPr eaLnBrk="1" hangingPunct="1"/>
            <a:r>
              <a:rPr lang="en-US" sz="5400" b="1" dirty="0">
                <a:ln>
                  <a:solidFill>
                    <a:schemeClr val="tx1"/>
                  </a:solidFill>
                </a:ln>
              </a:rPr>
              <a:t>Aircraft and </a:t>
            </a:r>
            <a:r>
              <a:rPr lang="en-US" sz="5400" b="1" dirty="0" smtClean="0">
                <a:ln>
                  <a:solidFill>
                    <a:schemeClr val="tx1"/>
                  </a:solidFill>
                </a:ln>
              </a:rPr>
              <a:t>instrumentation</a:t>
            </a:r>
            <a:endParaRPr lang="en-US" sz="5400" b="1" dirty="0">
              <a:ln>
                <a:solidFill>
                  <a:schemeClr val="tx1"/>
                </a:solidFill>
              </a:ln>
            </a:endParaRPr>
          </a:p>
        </p:txBody>
      </p:sp>
      <p:pic>
        <p:nvPicPr>
          <p:cNvPr id="15" name="Picture 14" descr="g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131" y="15463953"/>
            <a:ext cx="11064510" cy="7693292"/>
          </a:xfrm>
          <a:prstGeom prst="rect">
            <a:avLst/>
          </a:prstGeom>
        </p:spPr>
      </p:pic>
      <p:sp>
        <p:nvSpPr>
          <p:cNvPr id="16" name="TextBox 15"/>
          <p:cNvSpPr txBox="1"/>
          <p:nvPr/>
        </p:nvSpPr>
        <p:spPr>
          <a:xfrm>
            <a:off x="1035133" y="23866028"/>
            <a:ext cx="9700069" cy="1815882"/>
          </a:xfrm>
          <a:prstGeom prst="rect">
            <a:avLst/>
          </a:prstGeom>
          <a:noFill/>
        </p:spPr>
        <p:txBody>
          <a:bodyPr wrap="square" rtlCol="0">
            <a:spAutoFit/>
          </a:bodyPr>
          <a:lstStyle/>
          <a:p>
            <a:r>
              <a:rPr lang="en-US" sz="2800" b="1" dirty="0" smtClean="0">
                <a:latin typeface="Arial"/>
                <a:cs typeface="Arial"/>
              </a:rPr>
              <a:t>Global Hawk Unmanned Air System</a:t>
            </a:r>
            <a:endParaRPr lang="en-US" sz="2800" dirty="0" smtClean="0">
              <a:latin typeface="Arial"/>
              <a:cs typeface="Arial"/>
            </a:endParaRPr>
          </a:p>
          <a:p>
            <a:pPr marL="457200" indent="-457200">
              <a:buFont typeface="Arial"/>
              <a:buChar char="•"/>
            </a:pPr>
            <a:r>
              <a:rPr lang="en-US" sz="2800" dirty="0" smtClean="0">
                <a:latin typeface="Arial"/>
                <a:cs typeface="Arial"/>
              </a:rPr>
              <a:t>15 – 20 km </a:t>
            </a:r>
            <a:r>
              <a:rPr lang="en-US" sz="2800" dirty="0" smtClean="0">
                <a:latin typeface="Arial"/>
                <a:cs typeface="Arial"/>
              </a:rPr>
              <a:t>ceiling</a:t>
            </a:r>
            <a:endParaRPr lang="en-US" sz="2800" dirty="0" smtClean="0">
              <a:latin typeface="Arial"/>
              <a:cs typeface="Arial"/>
            </a:endParaRPr>
          </a:p>
          <a:p>
            <a:pPr marL="457200" indent="-457200">
              <a:buFont typeface="Arial"/>
              <a:buChar char="•"/>
            </a:pPr>
            <a:r>
              <a:rPr lang="en-US" sz="2800" dirty="0" smtClean="0">
                <a:latin typeface="Arial"/>
                <a:cs typeface="Arial"/>
              </a:rPr>
              <a:t>25-hour (10,500 </a:t>
            </a:r>
            <a:r>
              <a:rPr lang="en-US" sz="2800" dirty="0" err="1" smtClean="0">
                <a:latin typeface="Arial"/>
                <a:cs typeface="Arial"/>
              </a:rPr>
              <a:t>nmi</a:t>
            </a:r>
            <a:r>
              <a:rPr lang="en-US" sz="2800" dirty="0" smtClean="0">
                <a:latin typeface="Arial"/>
                <a:cs typeface="Arial"/>
              </a:rPr>
              <a:t>) duration</a:t>
            </a:r>
          </a:p>
          <a:p>
            <a:pPr marL="457200" indent="-457200">
              <a:buFont typeface="Arial"/>
              <a:buChar char="•"/>
            </a:pPr>
            <a:r>
              <a:rPr lang="en-US" sz="2800" dirty="0" smtClean="0">
                <a:latin typeface="Arial"/>
                <a:cs typeface="Arial"/>
              </a:rPr>
              <a:t>~1,000 </a:t>
            </a:r>
            <a:r>
              <a:rPr lang="en-US" sz="2800" dirty="0" err="1" smtClean="0">
                <a:latin typeface="Arial"/>
                <a:cs typeface="Arial"/>
              </a:rPr>
              <a:t>lbs</a:t>
            </a:r>
            <a:r>
              <a:rPr lang="en-US" sz="2800" dirty="0" smtClean="0">
                <a:latin typeface="Arial"/>
                <a:cs typeface="Arial"/>
              </a:rPr>
              <a:t> payload</a:t>
            </a:r>
            <a:endParaRPr lang="en-US" sz="2800" dirty="0">
              <a:latin typeface="Arial"/>
              <a:cs typeface="Arial"/>
            </a:endParaRPr>
          </a:p>
        </p:txBody>
      </p:sp>
      <p:pic>
        <p:nvPicPr>
          <p:cNvPr id="17" name="Picture 16" descr="ATTREX Logo_vs3.jpeg"/>
          <p:cNvPicPr>
            <a:picLocks noChangeAspect="1"/>
          </p:cNvPicPr>
          <p:nvPr/>
        </p:nvPicPr>
        <p:blipFill rotWithShape="1">
          <a:blip r:embed="rId6">
            <a:extLst>
              <a:ext uri="{BEBA8EAE-BF5A-486C-A8C5-ECC9F3942E4B}">
                <a14:imgProps xmlns:a14="http://schemas.microsoft.com/office/drawing/2010/main">
                  <a14:imgLayer r:embed="rId7">
                    <a14:imgEffect>
                      <a14:backgroundRemoval t="1275" b="92987" l="6667" r="93854"/>
                    </a14:imgEffect>
                  </a14:imgLayer>
                </a14:imgProps>
              </a:ext>
              <a:ext uri="{28A0092B-C50C-407E-A947-70E740481C1C}">
                <a14:useLocalDpi xmlns:a14="http://schemas.microsoft.com/office/drawing/2010/main" val="0"/>
              </a:ext>
            </a:extLst>
          </a:blip>
          <a:srcRect l="10156" r="6944" b="4150"/>
          <a:stretch/>
        </p:blipFill>
        <p:spPr>
          <a:xfrm>
            <a:off x="47117255" y="314796"/>
            <a:ext cx="2674607" cy="3536994"/>
          </a:xfrm>
          <a:prstGeom prst="rect">
            <a:avLst/>
          </a:prstGeom>
        </p:spPr>
      </p:pic>
      <p:grpSp>
        <p:nvGrpSpPr>
          <p:cNvPr id="18" name="Group 17"/>
          <p:cNvGrpSpPr>
            <a:grpSpLocks noChangeAspect="1"/>
          </p:cNvGrpSpPr>
          <p:nvPr/>
        </p:nvGrpSpPr>
        <p:grpSpPr>
          <a:xfrm>
            <a:off x="12900660" y="13573411"/>
            <a:ext cx="11665441" cy="4938503"/>
            <a:chOff x="335285" y="1399326"/>
            <a:chExt cx="8500740" cy="3598744"/>
          </a:xfrm>
        </p:grpSpPr>
        <p:pic>
          <p:nvPicPr>
            <p:cNvPr id="19" name="Picture 301" descr="GH Payload Zones - Strbrd - no label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0718" y="1536410"/>
              <a:ext cx="8285307" cy="266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1"/>
            <p:cNvSpPr txBox="1">
              <a:spLocks noChangeArrowheads="1"/>
            </p:cNvSpPr>
            <p:nvPr/>
          </p:nvSpPr>
          <p:spPr bwMode="auto">
            <a:xfrm>
              <a:off x="3992293" y="1667231"/>
              <a:ext cx="842782"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000099"/>
                  </a:solidFill>
                </a:rPr>
                <a:t>Temp profiler</a:t>
              </a:r>
              <a:endParaRPr lang="en-US" sz="1200" b="1" dirty="0">
                <a:solidFill>
                  <a:srgbClr val="000099"/>
                </a:solidFill>
              </a:endParaRPr>
            </a:p>
          </p:txBody>
        </p:sp>
        <p:sp>
          <p:nvSpPr>
            <p:cNvPr id="21" name="Text Box 46"/>
            <p:cNvSpPr txBox="1">
              <a:spLocks noChangeArrowheads="1"/>
            </p:cNvSpPr>
            <p:nvPr/>
          </p:nvSpPr>
          <p:spPr bwMode="auto">
            <a:xfrm>
              <a:off x="1214914" y="4002089"/>
              <a:ext cx="1109862"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000099"/>
                  </a:solidFill>
                </a:rPr>
                <a:t>Whole air sampler</a:t>
              </a:r>
              <a:endParaRPr lang="en-US" sz="1200" b="1" dirty="0">
                <a:solidFill>
                  <a:srgbClr val="000099"/>
                </a:solidFill>
              </a:endParaRPr>
            </a:p>
          </p:txBody>
        </p:sp>
        <p:sp>
          <p:nvSpPr>
            <p:cNvPr id="22" name="Text Box 50"/>
            <p:cNvSpPr txBox="1">
              <a:spLocks noChangeArrowheads="1"/>
            </p:cNvSpPr>
            <p:nvPr/>
          </p:nvSpPr>
          <p:spPr bwMode="auto">
            <a:xfrm>
              <a:off x="7901496" y="2178050"/>
              <a:ext cx="693352"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000099"/>
                  </a:solidFill>
                </a:rPr>
                <a:t>P, T, winds</a:t>
              </a:r>
              <a:endParaRPr lang="en-US" sz="1200" b="1" dirty="0">
                <a:solidFill>
                  <a:srgbClr val="000099"/>
                </a:solidFill>
              </a:endParaRPr>
            </a:p>
          </p:txBody>
        </p:sp>
        <p:sp>
          <p:nvSpPr>
            <p:cNvPr id="23" name="Line 57"/>
            <p:cNvSpPr>
              <a:spLocks noChangeShapeType="1"/>
            </p:cNvSpPr>
            <p:nvPr/>
          </p:nvSpPr>
          <p:spPr bwMode="auto">
            <a:xfrm flipH="1">
              <a:off x="8367712" y="2502673"/>
              <a:ext cx="0" cy="638174"/>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4" name="Text Box 41"/>
            <p:cNvSpPr txBox="1">
              <a:spLocks noChangeArrowheads="1"/>
            </p:cNvSpPr>
            <p:nvPr/>
          </p:nvSpPr>
          <p:spPr bwMode="auto">
            <a:xfrm>
              <a:off x="1621100" y="1637526"/>
              <a:ext cx="813870"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000099"/>
                  </a:solidFill>
                </a:rPr>
                <a:t>Radiometers</a:t>
              </a:r>
              <a:endParaRPr lang="en-US" sz="1200" b="1" dirty="0">
                <a:solidFill>
                  <a:srgbClr val="000099"/>
                </a:solidFill>
              </a:endParaRPr>
            </a:p>
          </p:txBody>
        </p:sp>
        <p:sp>
          <p:nvSpPr>
            <p:cNvPr id="25" name="Text Box 41"/>
            <p:cNvSpPr txBox="1">
              <a:spLocks noChangeArrowheads="1"/>
            </p:cNvSpPr>
            <p:nvPr/>
          </p:nvSpPr>
          <p:spPr bwMode="auto">
            <a:xfrm>
              <a:off x="5010150" y="1399326"/>
              <a:ext cx="975619"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000099"/>
                  </a:solidFill>
                </a:rPr>
                <a:t>Chromatograph</a:t>
              </a:r>
              <a:endParaRPr lang="en-US" sz="1200" b="1" dirty="0">
                <a:solidFill>
                  <a:srgbClr val="000099"/>
                </a:solidFill>
              </a:endParaRPr>
            </a:p>
          </p:txBody>
        </p:sp>
        <p:sp>
          <p:nvSpPr>
            <p:cNvPr id="26" name="Line 58"/>
            <p:cNvSpPr>
              <a:spLocks noChangeShapeType="1"/>
            </p:cNvSpPr>
            <p:nvPr/>
          </p:nvSpPr>
          <p:spPr bwMode="auto">
            <a:xfrm>
              <a:off x="5648157" y="1676325"/>
              <a:ext cx="705018" cy="1612973"/>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 name="Line 58"/>
            <p:cNvSpPr>
              <a:spLocks noChangeShapeType="1"/>
            </p:cNvSpPr>
            <p:nvPr/>
          </p:nvSpPr>
          <p:spPr bwMode="auto">
            <a:xfrm flipH="1">
              <a:off x="6984999" y="2132963"/>
              <a:ext cx="443186" cy="1176972"/>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 name="Text Box 41"/>
            <p:cNvSpPr txBox="1">
              <a:spLocks noChangeArrowheads="1"/>
            </p:cNvSpPr>
            <p:nvPr/>
          </p:nvSpPr>
          <p:spPr bwMode="auto">
            <a:xfrm>
              <a:off x="7927906" y="3932087"/>
              <a:ext cx="687485" cy="33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FF0000"/>
                  </a:solidFill>
                </a:rPr>
                <a:t>Cloud </a:t>
              </a:r>
              <a:r>
                <a:rPr lang="en-US" sz="1200" b="1" dirty="0" err="1" smtClean="0">
                  <a:solidFill>
                    <a:srgbClr val="FF0000"/>
                  </a:solidFill>
                </a:rPr>
                <a:t>Lidar</a:t>
              </a:r>
              <a:endParaRPr lang="en-US" sz="1200" b="1" dirty="0">
                <a:solidFill>
                  <a:srgbClr val="FF0000"/>
                </a:solidFill>
              </a:endParaRPr>
            </a:p>
          </p:txBody>
        </p:sp>
        <p:sp>
          <p:nvSpPr>
            <p:cNvPr id="29" name="Line 58"/>
            <p:cNvSpPr>
              <a:spLocks noChangeShapeType="1"/>
            </p:cNvSpPr>
            <p:nvPr/>
          </p:nvSpPr>
          <p:spPr bwMode="auto">
            <a:xfrm flipH="1" flipV="1">
              <a:off x="5886448" y="3641722"/>
              <a:ext cx="336552" cy="720568"/>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41"/>
            <p:cNvSpPr txBox="1">
              <a:spLocks noChangeArrowheads="1"/>
            </p:cNvSpPr>
            <p:nvPr/>
          </p:nvSpPr>
          <p:spPr bwMode="auto">
            <a:xfrm>
              <a:off x="4530112" y="4533325"/>
              <a:ext cx="988378"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000099"/>
                  </a:solidFill>
                </a:rPr>
                <a:t>IR spectrometer</a:t>
              </a:r>
              <a:endParaRPr lang="en-US" sz="1200" b="1" dirty="0">
                <a:solidFill>
                  <a:srgbClr val="000099"/>
                </a:solidFill>
              </a:endParaRPr>
            </a:p>
          </p:txBody>
        </p:sp>
        <p:sp>
          <p:nvSpPr>
            <p:cNvPr id="31" name="Text Box 41"/>
            <p:cNvSpPr txBox="1">
              <a:spLocks noChangeArrowheads="1"/>
            </p:cNvSpPr>
            <p:nvPr/>
          </p:nvSpPr>
          <p:spPr bwMode="auto">
            <a:xfrm>
              <a:off x="3610470" y="4319040"/>
              <a:ext cx="1040122"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FF0000"/>
                  </a:solidFill>
                </a:rPr>
                <a:t>DLH Water vapor</a:t>
              </a:r>
              <a:endParaRPr lang="en-US" sz="1000" b="1" dirty="0">
                <a:solidFill>
                  <a:srgbClr val="FF0000"/>
                </a:solidFill>
              </a:endParaRPr>
            </a:p>
          </p:txBody>
        </p:sp>
        <p:sp>
          <p:nvSpPr>
            <p:cNvPr id="32" name="Line 58"/>
            <p:cNvSpPr>
              <a:spLocks noChangeShapeType="1"/>
            </p:cNvSpPr>
            <p:nvPr/>
          </p:nvSpPr>
          <p:spPr bwMode="auto">
            <a:xfrm flipH="1" flipV="1">
              <a:off x="8050144" y="3551087"/>
              <a:ext cx="106362" cy="381000"/>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3" name="Text Box 41"/>
            <p:cNvSpPr txBox="1">
              <a:spLocks noChangeArrowheads="1"/>
            </p:cNvSpPr>
            <p:nvPr/>
          </p:nvSpPr>
          <p:spPr bwMode="auto">
            <a:xfrm>
              <a:off x="5816600" y="4363076"/>
              <a:ext cx="720128"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a:solidFill>
                    <a:srgbClr val="000099"/>
                  </a:solidFill>
                </a:rPr>
                <a:t>Mini</a:t>
              </a:r>
              <a:r>
                <a:rPr lang="en-US" sz="1200" b="1" dirty="0" smtClean="0">
                  <a:solidFill>
                    <a:srgbClr val="000099"/>
                  </a:solidFill>
                </a:rPr>
                <a:t>-DOAS</a:t>
              </a:r>
              <a:endParaRPr lang="en-US" sz="1200" b="1" dirty="0">
                <a:solidFill>
                  <a:srgbClr val="000099"/>
                </a:solidFill>
              </a:endParaRPr>
            </a:p>
          </p:txBody>
        </p:sp>
        <p:sp>
          <p:nvSpPr>
            <p:cNvPr id="34" name="Line 58"/>
            <p:cNvSpPr>
              <a:spLocks noChangeShapeType="1"/>
            </p:cNvSpPr>
            <p:nvPr/>
          </p:nvSpPr>
          <p:spPr bwMode="auto">
            <a:xfrm flipH="1" flipV="1">
              <a:off x="6572232" y="3939784"/>
              <a:ext cx="635001" cy="565380"/>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 name="Line 58"/>
            <p:cNvSpPr>
              <a:spLocks noChangeShapeType="1"/>
            </p:cNvSpPr>
            <p:nvPr/>
          </p:nvSpPr>
          <p:spPr bwMode="auto">
            <a:xfrm flipV="1">
              <a:off x="4350798" y="3688323"/>
              <a:ext cx="1452564" cy="674752"/>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6" name="Line 58"/>
            <p:cNvSpPr>
              <a:spLocks noChangeShapeType="1"/>
            </p:cNvSpPr>
            <p:nvPr/>
          </p:nvSpPr>
          <p:spPr bwMode="auto">
            <a:xfrm>
              <a:off x="4959350" y="1944688"/>
              <a:ext cx="688807" cy="1551708"/>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 name="Line 58"/>
            <p:cNvSpPr>
              <a:spLocks noChangeShapeType="1"/>
            </p:cNvSpPr>
            <p:nvPr/>
          </p:nvSpPr>
          <p:spPr bwMode="auto">
            <a:xfrm>
              <a:off x="2260600" y="1944686"/>
              <a:ext cx="425450" cy="188277"/>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8" name="Text Box 41"/>
            <p:cNvSpPr txBox="1">
              <a:spLocks noChangeArrowheads="1"/>
            </p:cNvSpPr>
            <p:nvPr/>
          </p:nvSpPr>
          <p:spPr bwMode="auto">
            <a:xfrm>
              <a:off x="7207233" y="1818837"/>
              <a:ext cx="799141"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FF0000"/>
                  </a:solidFill>
                </a:rPr>
                <a:t>NOAA </a:t>
              </a:r>
              <a:r>
                <a:rPr lang="en-US" sz="1200" b="1" dirty="0">
                  <a:solidFill>
                    <a:srgbClr val="FF0000"/>
                  </a:solidFill>
                </a:rPr>
                <a:t>W</a:t>
              </a:r>
              <a:r>
                <a:rPr lang="en-US" sz="1200" b="1" dirty="0" smtClean="0">
                  <a:solidFill>
                    <a:srgbClr val="FF0000"/>
                  </a:solidFill>
                </a:rPr>
                <a:t>ater </a:t>
              </a:r>
              <a:endParaRPr lang="en-US" sz="1000" b="1" dirty="0">
                <a:solidFill>
                  <a:srgbClr val="FF0000"/>
                </a:solidFill>
              </a:endParaRPr>
            </a:p>
          </p:txBody>
        </p:sp>
        <p:sp>
          <p:nvSpPr>
            <p:cNvPr id="39" name="Freeform 38"/>
            <p:cNvSpPr/>
            <p:nvPr/>
          </p:nvSpPr>
          <p:spPr bwMode="auto">
            <a:xfrm rot="313833">
              <a:off x="1546225" y="3521075"/>
              <a:ext cx="549275" cy="171450"/>
            </a:xfrm>
            <a:custGeom>
              <a:avLst/>
              <a:gdLst>
                <a:gd name="connsiteX0" fmla="*/ 16974 w 900723"/>
                <a:gd name="connsiteY0" fmla="*/ 0 h 273599"/>
                <a:gd name="connsiteX1" fmla="*/ 102699 w 900723"/>
                <a:gd name="connsiteY1" fmla="*/ 247650 h 273599"/>
                <a:gd name="connsiteX2" fmla="*/ 798024 w 900723"/>
                <a:gd name="connsiteY2" fmla="*/ 238125 h 273599"/>
                <a:gd name="connsiteX3" fmla="*/ 883749 w 900723"/>
                <a:gd name="connsiteY3" fmla="*/ 0 h 273599"/>
                <a:gd name="connsiteX0" fmla="*/ 12396 w 915244"/>
                <a:gd name="connsiteY0" fmla="*/ 0 h 279613"/>
                <a:gd name="connsiteX1" fmla="*/ 117220 w 915244"/>
                <a:gd name="connsiteY1" fmla="*/ 253279 h 279613"/>
                <a:gd name="connsiteX2" fmla="*/ 812545 w 915244"/>
                <a:gd name="connsiteY2" fmla="*/ 243754 h 279613"/>
                <a:gd name="connsiteX3" fmla="*/ 898270 w 915244"/>
                <a:gd name="connsiteY3" fmla="*/ 5629 h 279613"/>
                <a:gd name="connsiteX0" fmla="*/ 0 w 902848"/>
                <a:gd name="connsiteY0" fmla="*/ 0 h 279613"/>
                <a:gd name="connsiteX1" fmla="*/ 104824 w 902848"/>
                <a:gd name="connsiteY1" fmla="*/ 253279 h 279613"/>
                <a:gd name="connsiteX2" fmla="*/ 800149 w 902848"/>
                <a:gd name="connsiteY2" fmla="*/ 243754 h 279613"/>
                <a:gd name="connsiteX3" fmla="*/ 885874 w 902848"/>
                <a:gd name="connsiteY3" fmla="*/ 5629 h 279613"/>
                <a:gd name="connsiteX0" fmla="*/ 0 w 917369"/>
                <a:gd name="connsiteY0" fmla="*/ 0 h 279001"/>
                <a:gd name="connsiteX1" fmla="*/ 104824 w 917369"/>
                <a:gd name="connsiteY1" fmla="*/ 253279 h 279001"/>
                <a:gd name="connsiteX2" fmla="*/ 800149 w 917369"/>
                <a:gd name="connsiteY2" fmla="*/ 243754 h 279001"/>
                <a:gd name="connsiteX3" fmla="*/ 904973 w 917369"/>
                <a:gd name="connsiteY3" fmla="*/ 16886 h 279001"/>
                <a:gd name="connsiteX0" fmla="*/ 0 w 913138"/>
                <a:gd name="connsiteY0" fmla="*/ 0 h 279001"/>
                <a:gd name="connsiteX1" fmla="*/ 104824 w 913138"/>
                <a:gd name="connsiteY1" fmla="*/ 253279 h 279001"/>
                <a:gd name="connsiteX2" fmla="*/ 800149 w 913138"/>
                <a:gd name="connsiteY2" fmla="*/ 243754 h 279001"/>
                <a:gd name="connsiteX3" fmla="*/ 904973 w 913138"/>
                <a:gd name="connsiteY3" fmla="*/ 16886 h 279001"/>
                <a:gd name="connsiteX0" fmla="*/ 0 w 911025"/>
                <a:gd name="connsiteY0" fmla="*/ 0 h 279001"/>
                <a:gd name="connsiteX1" fmla="*/ 104824 w 911025"/>
                <a:gd name="connsiteY1" fmla="*/ 253279 h 279001"/>
                <a:gd name="connsiteX2" fmla="*/ 800149 w 911025"/>
                <a:gd name="connsiteY2" fmla="*/ 243754 h 279001"/>
                <a:gd name="connsiteX3" fmla="*/ 904973 w 911025"/>
                <a:gd name="connsiteY3" fmla="*/ 16886 h 279001"/>
                <a:gd name="connsiteX0" fmla="*/ 0 w 911025"/>
                <a:gd name="connsiteY0" fmla="*/ 0 h 441756"/>
                <a:gd name="connsiteX1" fmla="*/ 104824 w 911025"/>
                <a:gd name="connsiteY1" fmla="*/ 405268 h 441756"/>
                <a:gd name="connsiteX2" fmla="*/ 800149 w 911025"/>
                <a:gd name="connsiteY2" fmla="*/ 395743 h 441756"/>
                <a:gd name="connsiteX3" fmla="*/ 904973 w 911025"/>
                <a:gd name="connsiteY3" fmla="*/ 168875 h 441756"/>
                <a:gd name="connsiteX0" fmla="*/ 0 w 1065728"/>
                <a:gd name="connsiteY0" fmla="*/ -1 h 326980"/>
                <a:gd name="connsiteX1" fmla="*/ 259527 w 1065728"/>
                <a:gd name="connsiteY1" fmla="*/ 298128 h 326980"/>
                <a:gd name="connsiteX2" fmla="*/ 954852 w 1065728"/>
                <a:gd name="connsiteY2" fmla="*/ 288603 h 326980"/>
                <a:gd name="connsiteX3" fmla="*/ 1059676 w 1065728"/>
                <a:gd name="connsiteY3" fmla="*/ 61735 h 326980"/>
                <a:gd name="connsiteX0" fmla="*/ 0 w 1065728"/>
                <a:gd name="connsiteY0" fmla="*/ -1 h 326980"/>
                <a:gd name="connsiteX1" fmla="*/ 259527 w 1065728"/>
                <a:gd name="connsiteY1" fmla="*/ 298128 h 326980"/>
                <a:gd name="connsiteX2" fmla="*/ 954852 w 1065728"/>
                <a:gd name="connsiteY2" fmla="*/ 288603 h 326980"/>
                <a:gd name="connsiteX3" fmla="*/ 1059676 w 1065728"/>
                <a:gd name="connsiteY3" fmla="*/ 61735 h 326980"/>
                <a:gd name="connsiteX0" fmla="*/ 0 w 1100865"/>
                <a:gd name="connsiteY0" fmla="*/ -1 h 326330"/>
                <a:gd name="connsiteX1" fmla="*/ 259527 w 1100865"/>
                <a:gd name="connsiteY1" fmla="*/ 298128 h 326330"/>
                <a:gd name="connsiteX2" fmla="*/ 954852 w 1100865"/>
                <a:gd name="connsiteY2" fmla="*/ 288603 h 326330"/>
                <a:gd name="connsiteX3" fmla="*/ 1099022 w 1100865"/>
                <a:gd name="connsiteY3" fmla="*/ 74449 h 326330"/>
                <a:gd name="connsiteX0" fmla="*/ 0 w 1099022"/>
                <a:gd name="connsiteY0" fmla="*/ -1 h 326330"/>
                <a:gd name="connsiteX1" fmla="*/ 259527 w 1099022"/>
                <a:gd name="connsiteY1" fmla="*/ 298128 h 326330"/>
                <a:gd name="connsiteX2" fmla="*/ 954852 w 1099022"/>
                <a:gd name="connsiteY2" fmla="*/ 288603 h 326330"/>
                <a:gd name="connsiteX3" fmla="*/ 1099022 w 1099022"/>
                <a:gd name="connsiteY3" fmla="*/ 74449 h 326330"/>
                <a:gd name="connsiteX0" fmla="*/ 0 w 1099022"/>
                <a:gd name="connsiteY0" fmla="*/ -1 h 326330"/>
                <a:gd name="connsiteX1" fmla="*/ 259527 w 1099022"/>
                <a:gd name="connsiteY1" fmla="*/ 298128 h 326330"/>
                <a:gd name="connsiteX2" fmla="*/ 954852 w 1099022"/>
                <a:gd name="connsiteY2" fmla="*/ 288603 h 326330"/>
                <a:gd name="connsiteX3" fmla="*/ 1099022 w 1099022"/>
                <a:gd name="connsiteY3" fmla="*/ 74449 h 326330"/>
                <a:gd name="connsiteX0" fmla="*/ 0 w 1099022"/>
                <a:gd name="connsiteY0" fmla="*/ -1 h 333654"/>
                <a:gd name="connsiteX1" fmla="*/ 259527 w 1099022"/>
                <a:gd name="connsiteY1" fmla="*/ 298128 h 333654"/>
                <a:gd name="connsiteX2" fmla="*/ 954852 w 1099022"/>
                <a:gd name="connsiteY2" fmla="*/ 288603 h 333654"/>
                <a:gd name="connsiteX3" fmla="*/ 1099022 w 1099022"/>
                <a:gd name="connsiteY3" fmla="*/ 74449 h 333654"/>
              </a:gdLst>
              <a:ahLst/>
              <a:cxnLst>
                <a:cxn ang="0">
                  <a:pos x="connsiteX0" y="connsiteY0"/>
                </a:cxn>
                <a:cxn ang="0">
                  <a:pos x="connsiteX1" y="connsiteY1"/>
                </a:cxn>
                <a:cxn ang="0">
                  <a:pos x="connsiteX2" y="connsiteY2"/>
                </a:cxn>
                <a:cxn ang="0">
                  <a:pos x="connsiteX3" y="connsiteY3"/>
                </a:cxn>
              </a:cxnLst>
              <a:rect l="l" t="t" r="r" b="b"/>
              <a:pathLst>
                <a:path w="1099022" h="333654">
                  <a:moveTo>
                    <a:pt x="0" y="-1"/>
                  </a:moveTo>
                  <a:cubicBezTo>
                    <a:pt x="59637" y="110577"/>
                    <a:pt x="100385" y="250027"/>
                    <a:pt x="259527" y="298128"/>
                  </a:cubicBezTo>
                  <a:cubicBezTo>
                    <a:pt x="418669" y="346229"/>
                    <a:pt x="821432" y="347791"/>
                    <a:pt x="954852" y="288603"/>
                  </a:cubicBezTo>
                  <a:cubicBezTo>
                    <a:pt x="1088272" y="229415"/>
                    <a:pt x="1051168" y="229624"/>
                    <a:pt x="1099022" y="74449"/>
                  </a:cubicBezTo>
                </a:path>
              </a:pathLst>
            </a:custGeom>
            <a:solidFill>
              <a:schemeClr val="bg1">
                <a:lumMod val="65000"/>
              </a:schemeClr>
            </a:solidFill>
            <a:ln w="9525" cap="flat" cmpd="sng" algn="ctr">
              <a:solidFill>
                <a:schemeClr val="bg1">
                  <a:lumMod val="50000"/>
                </a:schemeClr>
              </a:solidFill>
              <a:prstDash val="solid"/>
              <a:round/>
              <a:headEnd type="none" w="med" len="med"/>
              <a:tailEnd type="none" w="med" len="med"/>
            </a:ln>
            <a:effectLst/>
          </p:spPr>
          <p:txBody>
            <a:bodyPr/>
            <a:lstStyle/>
            <a:p>
              <a:pPr>
                <a:defRPr/>
              </a:pPr>
              <a:endParaRPr lang="en-US">
                <a:solidFill>
                  <a:srgbClr val="000000"/>
                </a:solidFill>
                <a:ea typeface="ＭＳ Ｐゴシック" pitchFamily="-124" charset="-128"/>
                <a:cs typeface="ヒラギノ角ゴ Pro W3" charset="0"/>
              </a:endParaRPr>
            </a:p>
          </p:txBody>
        </p:sp>
        <p:sp>
          <p:nvSpPr>
            <p:cNvPr id="40" name="Text Box 46"/>
            <p:cNvSpPr txBox="1">
              <a:spLocks noChangeArrowheads="1"/>
            </p:cNvSpPr>
            <p:nvPr/>
          </p:nvSpPr>
          <p:spPr bwMode="auto">
            <a:xfrm>
              <a:off x="7018093" y="4505165"/>
              <a:ext cx="1129264"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FF0000"/>
                  </a:solidFill>
                </a:rPr>
                <a:t>FCDP Cloud probe</a:t>
              </a:r>
              <a:endParaRPr lang="en-US" sz="1200" b="1" dirty="0">
                <a:solidFill>
                  <a:srgbClr val="FF0000"/>
                </a:solidFill>
              </a:endParaRPr>
            </a:p>
          </p:txBody>
        </p:sp>
        <p:sp>
          <p:nvSpPr>
            <p:cNvPr id="41" name="Line 58"/>
            <p:cNvSpPr>
              <a:spLocks noChangeShapeType="1"/>
            </p:cNvSpPr>
            <p:nvPr/>
          </p:nvSpPr>
          <p:spPr bwMode="auto">
            <a:xfrm flipV="1">
              <a:off x="5302250" y="3777454"/>
              <a:ext cx="501111" cy="815807"/>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2" name="Parallelogram 41"/>
            <p:cNvSpPr/>
            <p:nvPr/>
          </p:nvSpPr>
          <p:spPr bwMode="auto">
            <a:xfrm>
              <a:off x="4324350" y="3284538"/>
              <a:ext cx="88900" cy="107950"/>
            </a:xfrm>
            <a:prstGeom prst="parallelogram">
              <a:avLst/>
            </a:prstGeom>
            <a:solidFill>
              <a:schemeClr val="bg1">
                <a:lumMod val="65000"/>
              </a:schemeClr>
            </a:solidFill>
            <a:ln w="9525" cap="flat" cmpd="sng" algn="ctr">
              <a:solidFill>
                <a:schemeClr val="bg1">
                  <a:lumMod val="50000"/>
                </a:schemeClr>
              </a:solidFill>
              <a:prstDash val="solid"/>
              <a:round/>
              <a:headEnd type="none" w="med" len="med"/>
              <a:tailEnd type="none" w="med" len="med"/>
            </a:ln>
            <a:effectLst/>
          </p:spPr>
          <p:txBody>
            <a:bodyPr/>
            <a:lstStyle/>
            <a:p>
              <a:pPr>
                <a:defRPr/>
              </a:pPr>
              <a:endParaRPr lang="en-US">
                <a:solidFill>
                  <a:srgbClr val="000000"/>
                </a:solidFill>
                <a:ea typeface="ＭＳ Ｐゴシック" pitchFamily="-124" charset="-128"/>
                <a:cs typeface="ヒラギノ角ゴ Pro W3" charset="0"/>
              </a:endParaRPr>
            </a:p>
          </p:txBody>
        </p:sp>
        <p:sp>
          <p:nvSpPr>
            <p:cNvPr id="43" name="Line 58"/>
            <p:cNvSpPr>
              <a:spLocks noChangeShapeType="1"/>
            </p:cNvSpPr>
            <p:nvPr/>
          </p:nvSpPr>
          <p:spPr bwMode="auto">
            <a:xfrm flipV="1">
              <a:off x="4350798" y="3412100"/>
              <a:ext cx="0" cy="950975"/>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 name="Line 58"/>
            <p:cNvSpPr>
              <a:spLocks noChangeShapeType="1"/>
            </p:cNvSpPr>
            <p:nvPr/>
          </p:nvSpPr>
          <p:spPr bwMode="auto">
            <a:xfrm flipH="1">
              <a:off x="1771650" y="1944687"/>
              <a:ext cx="488950" cy="1668460"/>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5" name="Line 60"/>
            <p:cNvSpPr>
              <a:spLocks noChangeShapeType="1"/>
            </p:cNvSpPr>
            <p:nvPr/>
          </p:nvSpPr>
          <p:spPr bwMode="auto">
            <a:xfrm flipV="1">
              <a:off x="1822450" y="3365498"/>
              <a:ext cx="255588" cy="654049"/>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6" name="Rounded Rectangle 45"/>
            <p:cNvSpPr/>
            <p:nvPr/>
          </p:nvSpPr>
          <p:spPr bwMode="auto">
            <a:xfrm>
              <a:off x="2730500" y="2133600"/>
              <a:ext cx="152400" cy="44450"/>
            </a:xfrm>
            <a:prstGeom prst="roundRect">
              <a:avLst/>
            </a:prstGeom>
            <a:solidFill>
              <a:schemeClr val="bg1">
                <a:lumMod val="65000"/>
              </a:schemeClr>
            </a:solidFill>
            <a:ln w="9525" cap="flat" cmpd="sng" algn="ctr">
              <a:solidFill>
                <a:schemeClr val="bg1">
                  <a:lumMod val="50000"/>
                </a:schemeClr>
              </a:solidFill>
              <a:prstDash val="solid"/>
              <a:round/>
              <a:headEnd type="none" w="med" len="med"/>
              <a:tailEnd type="none" w="med" len="med"/>
            </a:ln>
            <a:effectLst/>
          </p:spPr>
          <p:txBody>
            <a:bodyPr/>
            <a:lstStyle/>
            <a:p>
              <a:pPr>
                <a:defRPr/>
              </a:pPr>
              <a:endParaRPr lang="en-US">
                <a:solidFill>
                  <a:srgbClr val="000000"/>
                </a:solidFill>
                <a:ea typeface="ＭＳ Ｐゴシック" pitchFamily="-124" charset="-128"/>
                <a:cs typeface="ヒラギノ角ゴ Pro W3" charset="0"/>
              </a:endParaRPr>
            </a:p>
          </p:txBody>
        </p:sp>
        <p:sp>
          <p:nvSpPr>
            <p:cNvPr id="47" name="L-Shape 46"/>
            <p:cNvSpPr/>
            <p:nvPr/>
          </p:nvSpPr>
          <p:spPr bwMode="auto">
            <a:xfrm>
              <a:off x="6461125" y="3836988"/>
              <a:ext cx="76200" cy="101600"/>
            </a:xfrm>
            <a:prstGeom prst="corner">
              <a:avLst>
                <a:gd name="adj1" fmla="val 23809"/>
                <a:gd name="adj2" fmla="val 44196"/>
              </a:avLst>
            </a:prstGeom>
            <a:solidFill>
              <a:schemeClr val="bg1">
                <a:lumMod val="65000"/>
              </a:schemeClr>
            </a:solidFill>
            <a:ln w="9525" cap="flat" cmpd="sng" algn="ctr">
              <a:solidFill>
                <a:schemeClr val="bg1">
                  <a:lumMod val="50000"/>
                </a:schemeClr>
              </a:solidFill>
              <a:prstDash val="solid"/>
              <a:round/>
              <a:headEnd type="none" w="med" len="med"/>
              <a:tailEnd type="none" w="med" len="med"/>
            </a:ln>
            <a:effectLst/>
          </p:spPr>
          <p:txBody>
            <a:bodyPr/>
            <a:lstStyle/>
            <a:p>
              <a:pPr>
                <a:defRPr/>
              </a:pPr>
              <a:endParaRPr lang="en-US">
                <a:solidFill>
                  <a:srgbClr val="000000"/>
                </a:solidFill>
                <a:ea typeface="ＭＳ Ｐゴシック" pitchFamily="-124" charset="-128"/>
                <a:cs typeface="ヒラギノ角ゴ Pro W3" charset="0"/>
              </a:endParaRPr>
            </a:p>
          </p:txBody>
        </p:sp>
        <p:sp>
          <p:nvSpPr>
            <p:cNvPr id="48" name="Line 58"/>
            <p:cNvSpPr>
              <a:spLocks noChangeShapeType="1"/>
            </p:cNvSpPr>
            <p:nvPr/>
          </p:nvSpPr>
          <p:spPr bwMode="auto">
            <a:xfrm>
              <a:off x="6496048" y="2308223"/>
              <a:ext cx="155576" cy="981869"/>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 name="Text Box 41"/>
            <p:cNvSpPr txBox="1">
              <a:spLocks noChangeArrowheads="1"/>
            </p:cNvSpPr>
            <p:nvPr/>
          </p:nvSpPr>
          <p:spPr bwMode="auto">
            <a:xfrm>
              <a:off x="6090450" y="1954360"/>
              <a:ext cx="477231" cy="2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000099"/>
                  </a:solidFill>
                </a:rPr>
                <a:t>Ozone</a:t>
              </a:r>
              <a:endParaRPr lang="en-US" sz="1200" b="1" dirty="0">
                <a:solidFill>
                  <a:srgbClr val="000099"/>
                </a:solidFill>
              </a:endParaRPr>
            </a:p>
          </p:txBody>
        </p:sp>
        <p:grpSp>
          <p:nvGrpSpPr>
            <p:cNvPr id="50" name="Group 26"/>
            <p:cNvGrpSpPr>
              <a:grpSpLocks/>
            </p:cNvGrpSpPr>
            <p:nvPr/>
          </p:nvGrpSpPr>
          <p:grpSpPr bwMode="auto">
            <a:xfrm>
              <a:off x="335285" y="4517058"/>
              <a:ext cx="2827338" cy="481012"/>
              <a:chOff x="381000" y="4800600"/>
              <a:chExt cx="2827376" cy="480411"/>
            </a:xfrm>
          </p:grpSpPr>
          <p:sp>
            <p:nvSpPr>
              <p:cNvPr id="53" name="TextBox 104"/>
              <p:cNvSpPr txBox="1">
                <a:spLocks noChangeArrowheads="1"/>
              </p:cNvSpPr>
              <p:nvPr/>
            </p:nvSpPr>
            <p:spPr bwMode="auto">
              <a:xfrm>
                <a:off x="769976" y="4800600"/>
                <a:ext cx="2438400" cy="3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1200" dirty="0">
                    <a:cs typeface="Arial" charset="0"/>
                  </a:rPr>
                  <a:t>Pressurized compartments</a:t>
                </a:r>
              </a:p>
              <a:p>
                <a:r>
                  <a:rPr lang="en-US" sz="400" dirty="0">
                    <a:cs typeface="Arial" charset="0"/>
                  </a:rPr>
                  <a:t> </a:t>
                </a:r>
              </a:p>
              <a:p>
                <a:r>
                  <a:rPr lang="en-US" sz="1200" dirty="0">
                    <a:cs typeface="Arial" charset="0"/>
                  </a:rPr>
                  <a:t>Unpressurized compartments</a:t>
                </a:r>
              </a:p>
            </p:txBody>
          </p:sp>
          <p:sp>
            <p:nvSpPr>
              <p:cNvPr id="54" name="Rectangle 53"/>
              <p:cNvSpPr/>
              <p:nvPr/>
            </p:nvSpPr>
            <p:spPr bwMode="auto">
              <a:xfrm>
                <a:off x="381000" y="4876705"/>
                <a:ext cx="381005" cy="152209"/>
              </a:xfrm>
              <a:prstGeom prst="rect">
                <a:avLst/>
              </a:prstGeom>
              <a:solidFill>
                <a:srgbClr val="F2B4A8">
                  <a:alpha val="7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p>
            </p:txBody>
          </p:sp>
          <p:sp>
            <p:nvSpPr>
              <p:cNvPr id="55" name="Rectangle 54"/>
              <p:cNvSpPr/>
              <p:nvPr/>
            </p:nvSpPr>
            <p:spPr bwMode="auto">
              <a:xfrm>
                <a:off x="381000" y="5128802"/>
                <a:ext cx="381005" cy="152209"/>
              </a:xfrm>
              <a:prstGeom prst="rect">
                <a:avLst/>
              </a:prstGeom>
              <a:solidFill>
                <a:srgbClr val="00B0F0">
                  <a:alpha val="2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p>
            </p:txBody>
          </p:sp>
        </p:grpSp>
        <p:sp>
          <p:nvSpPr>
            <p:cNvPr id="51" name="AutoShape 39"/>
            <p:cNvSpPr>
              <a:spLocks noChangeArrowheads="1"/>
            </p:cNvSpPr>
            <p:nvPr/>
          </p:nvSpPr>
          <p:spPr bwMode="auto">
            <a:xfrm flipH="1">
              <a:off x="7306741" y="2863036"/>
              <a:ext cx="141288" cy="319087"/>
            </a:xfrm>
            <a:prstGeom prst="rtTriangle">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 name="AutoShape 43"/>
            <p:cNvSpPr>
              <a:spLocks noChangeArrowheads="1"/>
            </p:cNvSpPr>
            <p:nvPr/>
          </p:nvSpPr>
          <p:spPr bwMode="auto">
            <a:xfrm>
              <a:off x="7451637" y="2525764"/>
              <a:ext cx="230909" cy="588818"/>
            </a:xfrm>
            <a:prstGeom prst="moon">
              <a:avLst>
                <a:gd name="adj" fmla="val 30000"/>
              </a:avLst>
            </a:prstGeom>
            <a:solidFill>
              <a:schemeClr val="bg1"/>
            </a:solidFill>
            <a:ln w="9525">
              <a:solidFill>
                <a:schemeClr val="tx1"/>
              </a:solidFill>
              <a:miter lim="800000"/>
              <a:headEnd/>
              <a:tailEnd/>
            </a:ln>
          </p:spPr>
          <p:txBody>
            <a:bodyPr wrap="none" anchor="ctr"/>
            <a:lstStyle/>
            <a:p>
              <a:endParaRPr lang="en-US"/>
            </a:p>
          </p:txBody>
        </p:sp>
      </p:grpSp>
      <p:sp>
        <p:nvSpPr>
          <p:cNvPr id="59" name="TextBox 233"/>
          <p:cNvSpPr txBox="1">
            <a:spLocks noChangeArrowheads="1"/>
          </p:cNvSpPr>
          <p:nvPr/>
        </p:nvSpPr>
        <p:spPr bwMode="auto">
          <a:xfrm>
            <a:off x="26535336" y="4386871"/>
            <a:ext cx="221691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rebuchet MS" charset="0"/>
                <a:ea typeface="Osaka" charset="0"/>
                <a:cs typeface="Osaka" charset="0"/>
              </a:defRPr>
            </a:lvl1pPr>
            <a:lvl2pPr marL="37931725" indent="-37474525" eaLnBrk="0" hangingPunct="0">
              <a:defRPr sz="3200">
                <a:solidFill>
                  <a:schemeClr val="tx1"/>
                </a:solidFill>
                <a:latin typeface="Trebuchet MS" charset="0"/>
                <a:ea typeface="Osaka" charset="0"/>
                <a:cs typeface="Osaka" charset="0"/>
              </a:defRPr>
            </a:lvl2pPr>
            <a:lvl3pPr eaLnBrk="0" hangingPunct="0">
              <a:defRPr sz="3200">
                <a:solidFill>
                  <a:schemeClr val="tx1"/>
                </a:solidFill>
                <a:latin typeface="Trebuchet MS" charset="0"/>
                <a:ea typeface="Osaka" charset="0"/>
                <a:cs typeface="Osaka" charset="0"/>
              </a:defRPr>
            </a:lvl3pPr>
            <a:lvl4pPr eaLnBrk="0" hangingPunct="0">
              <a:defRPr sz="3200">
                <a:solidFill>
                  <a:schemeClr val="tx1"/>
                </a:solidFill>
                <a:latin typeface="Trebuchet MS" charset="0"/>
                <a:ea typeface="Osaka" charset="0"/>
                <a:cs typeface="Osaka" charset="0"/>
              </a:defRPr>
            </a:lvl4pPr>
            <a:lvl5pPr eaLnBrk="0" hangingPunct="0">
              <a:defRPr sz="3200">
                <a:solidFill>
                  <a:schemeClr val="tx1"/>
                </a:solidFill>
                <a:latin typeface="Trebuchet MS" charset="0"/>
                <a:ea typeface="Osaka" charset="0"/>
                <a:cs typeface="Osaka" charset="0"/>
              </a:defRPr>
            </a:lvl5pPr>
            <a:lvl6pPr marL="457200" eaLnBrk="0" fontAlgn="base" hangingPunct="0">
              <a:spcBef>
                <a:spcPct val="0"/>
              </a:spcBef>
              <a:spcAft>
                <a:spcPct val="0"/>
              </a:spcAft>
              <a:defRPr sz="3200">
                <a:solidFill>
                  <a:schemeClr val="tx1"/>
                </a:solidFill>
                <a:latin typeface="Trebuchet MS" charset="0"/>
                <a:ea typeface="Osaka" charset="0"/>
                <a:cs typeface="Osaka" charset="0"/>
              </a:defRPr>
            </a:lvl6pPr>
            <a:lvl7pPr marL="914400" eaLnBrk="0" fontAlgn="base" hangingPunct="0">
              <a:spcBef>
                <a:spcPct val="0"/>
              </a:spcBef>
              <a:spcAft>
                <a:spcPct val="0"/>
              </a:spcAft>
              <a:defRPr sz="3200">
                <a:solidFill>
                  <a:schemeClr val="tx1"/>
                </a:solidFill>
                <a:latin typeface="Trebuchet MS" charset="0"/>
                <a:ea typeface="Osaka" charset="0"/>
                <a:cs typeface="Osaka" charset="0"/>
              </a:defRPr>
            </a:lvl7pPr>
            <a:lvl8pPr marL="1371600" eaLnBrk="0" fontAlgn="base" hangingPunct="0">
              <a:spcBef>
                <a:spcPct val="0"/>
              </a:spcBef>
              <a:spcAft>
                <a:spcPct val="0"/>
              </a:spcAft>
              <a:defRPr sz="3200">
                <a:solidFill>
                  <a:schemeClr val="tx1"/>
                </a:solidFill>
                <a:latin typeface="Trebuchet MS" charset="0"/>
                <a:ea typeface="Osaka" charset="0"/>
                <a:cs typeface="Osaka" charset="0"/>
              </a:defRPr>
            </a:lvl8pPr>
            <a:lvl9pPr marL="1828800" eaLnBrk="0" fontAlgn="base" hangingPunct="0">
              <a:spcBef>
                <a:spcPct val="0"/>
              </a:spcBef>
              <a:spcAft>
                <a:spcPct val="0"/>
              </a:spcAft>
              <a:defRPr sz="3200">
                <a:solidFill>
                  <a:schemeClr val="tx1"/>
                </a:solidFill>
                <a:latin typeface="Trebuchet MS" charset="0"/>
                <a:ea typeface="Osaka" charset="0"/>
                <a:cs typeface="Osaka" charset="0"/>
              </a:defRPr>
            </a:lvl9pPr>
          </a:lstStyle>
          <a:p>
            <a:pPr eaLnBrk="1" hangingPunct="1"/>
            <a:r>
              <a:rPr lang="en-US" sz="5400" b="1" dirty="0" smtClean="0">
                <a:ln>
                  <a:solidFill>
                    <a:schemeClr val="tx1"/>
                  </a:solidFill>
                </a:ln>
              </a:rPr>
              <a:t>Oct–Nov 2011, Jan-Feb 2013, and Feb-Mar 2014 Flights</a:t>
            </a:r>
            <a:endParaRPr lang="en-US" sz="5400" b="1" dirty="0">
              <a:ln>
                <a:solidFill>
                  <a:schemeClr val="tx1"/>
                </a:solidFill>
              </a:ln>
            </a:endParaRPr>
          </a:p>
        </p:txBody>
      </p:sp>
      <p:cxnSp>
        <p:nvCxnSpPr>
          <p:cNvPr id="60" name="Straight Connector 254"/>
          <p:cNvCxnSpPr>
            <a:cxnSpLocks noChangeShapeType="1"/>
          </p:cNvCxnSpPr>
          <p:nvPr/>
        </p:nvCxnSpPr>
        <p:spPr bwMode="auto">
          <a:xfrm>
            <a:off x="25760795" y="4075035"/>
            <a:ext cx="0" cy="22324557"/>
          </a:xfrm>
          <a:prstGeom prst="line">
            <a:avLst/>
          </a:prstGeom>
          <a:noFill/>
          <a:ln w="152400">
            <a:solidFill>
              <a:srgbClr val="000090"/>
            </a:solidFill>
            <a:round/>
            <a:headEnd/>
            <a:tailEnd/>
          </a:ln>
          <a:extLst>
            <a:ext uri="{909E8E84-426E-40dd-AFC4-6F175D3DCCD1}">
              <a14:hiddenFill xmlns:a14="http://schemas.microsoft.com/office/drawing/2010/main">
                <a:noFill/>
              </a14:hiddenFill>
            </a:ext>
          </a:extLst>
        </p:spPr>
      </p:cxnSp>
      <p:sp>
        <p:nvSpPr>
          <p:cNvPr id="66" name="TextBox 65"/>
          <p:cNvSpPr txBox="1"/>
          <p:nvPr/>
        </p:nvSpPr>
        <p:spPr>
          <a:xfrm>
            <a:off x="26429820" y="12337500"/>
            <a:ext cx="11958047" cy="1815882"/>
          </a:xfrm>
          <a:prstGeom prst="rect">
            <a:avLst/>
          </a:prstGeom>
          <a:noFill/>
        </p:spPr>
        <p:txBody>
          <a:bodyPr wrap="square" rtlCol="0">
            <a:spAutoFit/>
          </a:bodyPr>
          <a:lstStyle/>
          <a:p>
            <a:pPr marL="457200" indent="-457200">
              <a:buFont typeface="Arial"/>
              <a:buChar char="•"/>
            </a:pPr>
            <a:r>
              <a:rPr lang="en-US" sz="2800" dirty="0" smtClean="0">
                <a:latin typeface="Arial"/>
                <a:cs typeface="Arial"/>
              </a:rPr>
              <a:t>Flight durations ranged from 12 to 26 hours</a:t>
            </a:r>
          </a:p>
          <a:p>
            <a:pPr marL="457200" indent="-457200">
              <a:buFont typeface="Arial"/>
              <a:buChar char="•"/>
            </a:pPr>
            <a:r>
              <a:rPr lang="en-US" sz="2800" dirty="0" smtClean="0">
                <a:latin typeface="Arial"/>
                <a:cs typeface="Arial"/>
              </a:rPr>
              <a:t>Cold </a:t>
            </a:r>
            <a:r>
              <a:rPr lang="en-US" sz="2800" dirty="0" err="1" smtClean="0">
                <a:latin typeface="Arial"/>
                <a:cs typeface="Arial"/>
              </a:rPr>
              <a:t>tropopause</a:t>
            </a:r>
            <a:r>
              <a:rPr lang="en-US" sz="2800" dirty="0" smtClean="0">
                <a:latin typeface="Arial"/>
                <a:cs typeface="Arial"/>
              </a:rPr>
              <a:t> regions, convective detrainment, and tracer gradients targeted</a:t>
            </a:r>
          </a:p>
          <a:p>
            <a:pPr marL="457200" indent="-457200">
              <a:buFont typeface="Arial"/>
              <a:buChar char="•"/>
            </a:pPr>
            <a:r>
              <a:rPr lang="en-US" sz="2800" dirty="0" smtClean="0">
                <a:latin typeface="Arial"/>
                <a:cs typeface="Arial"/>
              </a:rPr>
              <a:t>Sampling in eastern, central, and </a:t>
            </a:r>
            <a:r>
              <a:rPr lang="en-US" sz="2800" dirty="0" smtClean="0">
                <a:latin typeface="Arial"/>
                <a:cs typeface="Arial"/>
              </a:rPr>
              <a:t>western Pacific</a:t>
            </a:r>
            <a:endParaRPr lang="en-US" sz="2800" dirty="0">
              <a:latin typeface="Arial"/>
              <a:cs typeface="Arial"/>
            </a:endParaRPr>
          </a:p>
        </p:txBody>
      </p:sp>
      <p:sp>
        <p:nvSpPr>
          <p:cNvPr id="67" name="TextBox 66"/>
          <p:cNvSpPr txBox="1"/>
          <p:nvPr/>
        </p:nvSpPr>
        <p:spPr>
          <a:xfrm>
            <a:off x="40213095" y="13041904"/>
            <a:ext cx="9700069" cy="523220"/>
          </a:xfrm>
          <a:prstGeom prst="rect">
            <a:avLst/>
          </a:prstGeom>
          <a:noFill/>
        </p:spPr>
        <p:txBody>
          <a:bodyPr wrap="square" rtlCol="0">
            <a:spAutoFit/>
          </a:bodyPr>
          <a:lstStyle/>
          <a:p>
            <a:pPr marL="457200" indent="-457200">
              <a:buFont typeface="Arial"/>
              <a:buChar char="•"/>
            </a:pPr>
            <a:r>
              <a:rPr lang="en-US" sz="2800" dirty="0" smtClean="0">
                <a:latin typeface="Arial"/>
                <a:cs typeface="Arial"/>
              </a:rPr>
              <a:t>Numerous vertical profiles through the TTL (14–19 km)</a:t>
            </a:r>
            <a:endParaRPr lang="en-US" sz="2800" dirty="0">
              <a:latin typeface="Arial"/>
              <a:cs typeface="Arial"/>
            </a:endParaRPr>
          </a:p>
        </p:txBody>
      </p:sp>
      <p:sp>
        <p:nvSpPr>
          <p:cNvPr id="69" name="TextBox 68"/>
          <p:cNvSpPr txBox="1"/>
          <p:nvPr/>
        </p:nvSpPr>
        <p:spPr>
          <a:xfrm>
            <a:off x="26515879" y="21936401"/>
            <a:ext cx="10034241" cy="1384995"/>
          </a:xfrm>
          <a:prstGeom prst="rect">
            <a:avLst/>
          </a:prstGeom>
          <a:noFill/>
        </p:spPr>
        <p:txBody>
          <a:bodyPr wrap="square" rtlCol="0">
            <a:spAutoFit/>
          </a:bodyPr>
          <a:lstStyle/>
          <a:p>
            <a:r>
              <a:rPr lang="en-US" sz="2800" dirty="0" smtClean="0">
                <a:latin typeface="Arial"/>
                <a:cs typeface="Arial"/>
              </a:rPr>
              <a:t>Combination of CPL </a:t>
            </a:r>
            <a:r>
              <a:rPr lang="en-US" sz="2800" dirty="0" err="1" smtClean="0">
                <a:latin typeface="Arial"/>
                <a:cs typeface="Arial"/>
              </a:rPr>
              <a:t>lidar</a:t>
            </a:r>
            <a:r>
              <a:rPr lang="en-US" sz="2800" dirty="0" smtClean="0">
                <a:latin typeface="Arial"/>
                <a:cs typeface="Arial"/>
              </a:rPr>
              <a:t> and in situ measurements provides unprecedented information about TTL cirrus structure and microphysical properties</a:t>
            </a:r>
            <a:r>
              <a:rPr lang="en-US" sz="2800" dirty="0" smtClean="0">
                <a:latin typeface="Arial"/>
                <a:cs typeface="Arial"/>
              </a:rPr>
              <a:t>.  (Courtesy A. Rollins)</a:t>
            </a:r>
            <a:endParaRPr lang="en-US" sz="2800" dirty="0">
              <a:latin typeface="Arial"/>
              <a:cs typeface="Arial"/>
            </a:endParaRPr>
          </a:p>
        </p:txBody>
      </p:sp>
      <p:cxnSp>
        <p:nvCxnSpPr>
          <p:cNvPr id="70" name="Straight Connector 254"/>
          <p:cNvCxnSpPr>
            <a:cxnSpLocks noChangeShapeType="1"/>
          </p:cNvCxnSpPr>
          <p:nvPr/>
        </p:nvCxnSpPr>
        <p:spPr bwMode="auto">
          <a:xfrm>
            <a:off x="134703" y="26458617"/>
            <a:ext cx="50936994" cy="0"/>
          </a:xfrm>
          <a:prstGeom prst="line">
            <a:avLst/>
          </a:prstGeom>
          <a:noFill/>
          <a:ln w="152400">
            <a:solidFill>
              <a:srgbClr val="000090"/>
            </a:solidFill>
            <a:round/>
            <a:headEnd/>
            <a:tailEnd/>
          </a:ln>
          <a:extLst>
            <a:ext uri="{909E8E84-426E-40dd-AFC4-6F175D3DCCD1}">
              <a14:hiddenFill xmlns:a14="http://schemas.microsoft.com/office/drawing/2010/main">
                <a:noFill/>
              </a14:hiddenFill>
            </a:ext>
          </a:extLst>
        </p:spPr>
      </p:cxnSp>
      <p:sp>
        <p:nvSpPr>
          <p:cNvPr id="71" name="TextBox 233"/>
          <p:cNvSpPr txBox="1">
            <a:spLocks noChangeArrowheads="1"/>
          </p:cNvSpPr>
          <p:nvPr/>
        </p:nvSpPr>
        <p:spPr bwMode="auto">
          <a:xfrm>
            <a:off x="831170" y="26817863"/>
            <a:ext cx="18749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rebuchet MS" charset="0"/>
                <a:ea typeface="Osaka" charset="0"/>
                <a:cs typeface="Osaka" charset="0"/>
              </a:defRPr>
            </a:lvl1pPr>
            <a:lvl2pPr marL="37931725" indent="-37474525" eaLnBrk="0" hangingPunct="0">
              <a:defRPr sz="3200">
                <a:solidFill>
                  <a:schemeClr val="tx1"/>
                </a:solidFill>
                <a:latin typeface="Trebuchet MS" charset="0"/>
                <a:ea typeface="Osaka" charset="0"/>
                <a:cs typeface="Osaka" charset="0"/>
              </a:defRPr>
            </a:lvl2pPr>
            <a:lvl3pPr eaLnBrk="0" hangingPunct="0">
              <a:defRPr sz="3200">
                <a:solidFill>
                  <a:schemeClr val="tx1"/>
                </a:solidFill>
                <a:latin typeface="Trebuchet MS" charset="0"/>
                <a:ea typeface="Osaka" charset="0"/>
                <a:cs typeface="Osaka" charset="0"/>
              </a:defRPr>
            </a:lvl3pPr>
            <a:lvl4pPr eaLnBrk="0" hangingPunct="0">
              <a:defRPr sz="3200">
                <a:solidFill>
                  <a:schemeClr val="tx1"/>
                </a:solidFill>
                <a:latin typeface="Trebuchet MS" charset="0"/>
                <a:ea typeface="Osaka" charset="0"/>
                <a:cs typeface="Osaka" charset="0"/>
              </a:defRPr>
            </a:lvl4pPr>
            <a:lvl5pPr eaLnBrk="0" hangingPunct="0">
              <a:defRPr sz="3200">
                <a:solidFill>
                  <a:schemeClr val="tx1"/>
                </a:solidFill>
                <a:latin typeface="Trebuchet MS" charset="0"/>
                <a:ea typeface="Osaka" charset="0"/>
                <a:cs typeface="Osaka" charset="0"/>
              </a:defRPr>
            </a:lvl5pPr>
            <a:lvl6pPr marL="457200" eaLnBrk="0" fontAlgn="base" hangingPunct="0">
              <a:spcBef>
                <a:spcPct val="0"/>
              </a:spcBef>
              <a:spcAft>
                <a:spcPct val="0"/>
              </a:spcAft>
              <a:defRPr sz="3200">
                <a:solidFill>
                  <a:schemeClr val="tx1"/>
                </a:solidFill>
                <a:latin typeface="Trebuchet MS" charset="0"/>
                <a:ea typeface="Osaka" charset="0"/>
                <a:cs typeface="Osaka" charset="0"/>
              </a:defRPr>
            </a:lvl6pPr>
            <a:lvl7pPr marL="914400" eaLnBrk="0" fontAlgn="base" hangingPunct="0">
              <a:spcBef>
                <a:spcPct val="0"/>
              </a:spcBef>
              <a:spcAft>
                <a:spcPct val="0"/>
              </a:spcAft>
              <a:defRPr sz="3200">
                <a:solidFill>
                  <a:schemeClr val="tx1"/>
                </a:solidFill>
                <a:latin typeface="Trebuchet MS" charset="0"/>
                <a:ea typeface="Osaka" charset="0"/>
                <a:cs typeface="Osaka" charset="0"/>
              </a:defRPr>
            </a:lvl7pPr>
            <a:lvl8pPr marL="1371600" eaLnBrk="0" fontAlgn="base" hangingPunct="0">
              <a:spcBef>
                <a:spcPct val="0"/>
              </a:spcBef>
              <a:spcAft>
                <a:spcPct val="0"/>
              </a:spcAft>
              <a:defRPr sz="3200">
                <a:solidFill>
                  <a:schemeClr val="tx1"/>
                </a:solidFill>
                <a:latin typeface="Trebuchet MS" charset="0"/>
                <a:ea typeface="Osaka" charset="0"/>
                <a:cs typeface="Osaka" charset="0"/>
              </a:defRPr>
            </a:lvl8pPr>
            <a:lvl9pPr marL="1828800" eaLnBrk="0" fontAlgn="base" hangingPunct="0">
              <a:spcBef>
                <a:spcPct val="0"/>
              </a:spcBef>
              <a:spcAft>
                <a:spcPct val="0"/>
              </a:spcAft>
              <a:defRPr sz="3200">
                <a:solidFill>
                  <a:schemeClr val="tx1"/>
                </a:solidFill>
                <a:latin typeface="Trebuchet MS" charset="0"/>
                <a:ea typeface="Osaka" charset="0"/>
                <a:cs typeface="Osaka" charset="0"/>
              </a:defRPr>
            </a:lvl9pPr>
          </a:lstStyle>
          <a:p>
            <a:pPr eaLnBrk="1" hangingPunct="1"/>
            <a:r>
              <a:rPr lang="en-US" sz="5400" b="1" dirty="0" smtClean="0">
                <a:ln>
                  <a:solidFill>
                    <a:schemeClr val="tx1"/>
                  </a:solidFill>
                </a:ln>
              </a:rPr>
              <a:t>Measurements of TTL, water vapor, </a:t>
            </a:r>
            <a:r>
              <a:rPr lang="en-US" sz="5400" b="1" dirty="0" smtClean="0">
                <a:ln>
                  <a:solidFill>
                    <a:schemeClr val="tx1"/>
                  </a:solidFill>
                </a:ln>
              </a:rPr>
              <a:t>clouds, and tracers</a:t>
            </a:r>
            <a:endParaRPr lang="en-US" sz="5400" b="1" dirty="0">
              <a:ln>
                <a:solidFill>
                  <a:schemeClr val="tx1"/>
                </a:solidFill>
              </a:ln>
            </a:endParaRPr>
          </a:p>
        </p:txBody>
      </p:sp>
      <p:pic>
        <p:nvPicPr>
          <p:cNvPr id="73" name="Picture 72"/>
          <p:cNvPicPr>
            <a:picLocks noChangeAspect="1"/>
          </p:cNvPicPr>
          <p:nvPr/>
        </p:nvPicPr>
        <p:blipFill rotWithShape="1">
          <a:blip r:embed="rId9">
            <a:extLst>
              <a:ext uri="{28A0092B-C50C-407E-A947-70E740481C1C}">
                <a14:useLocalDpi xmlns:a14="http://schemas.microsoft.com/office/drawing/2010/main" val="0"/>
              </a:ext>
            </a:extLst>
          </a:blip>
          <a:srcRect b="46867"/>
          <a:stretch/>
        </p:blipFill>
        <p:spPr>
          <a:xfrm>
            <a:off x="37227373" y="13891027"/>
            <a:ext cx="8859086" cy="6406187"/>
          </a:xfrm>
          <a:prstGeom prst="rect">
            <a:avLst/>
          </a:prstGeom>
        </p:spPr>
      </p:pic>
      <p:pic>
        <p:nvPicPr>
          <p:cNvPr id="79" name="Picture 78" descr="SF5 cloud profil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1123" y="34140787"/>
            <a:ext cx="9139771" cy="6746377"/>
          </a:xfrm>
          <a:prstGeom prst="rect">
            <a:avLst/>
          </a:prstGeom>
        </p:spPr>
      </p:pic>
      <p:sp>
        <p:nvSpPr>
          <p:cNvPr id="72" name="TextBox 71"/>
          <p:cNvSpPr txBox="1"/>
          <p:nvPr/>
        </p:nvSpPr>
        <p:spPr>
          <a:xfrm>
            <a:off x="20661398" y="33026987"/>
            <a:ext cx="9682700" cy="1384995"/>
          </a:xfrm>
          <a:prstGeom prst="rect">
            <a:avLst/>
          </a:prstGeom>
          <a:noFill/>
        </p:spPr>
        <p:txBody>
          <a:bodyPr wrap="square" rtlCol="0">
            <a:spAutoFit/>
          </a:bodyPr>
          <a:lstStyle/>
          <a:p>
            <a:r>
              <a:rPr lang="en-US" sz="2800" dirty="0" smtClean="0">
                <a:latin typeface="Arial"/>
                <a:cs typeface="Arial"/>
              </a:rPr>
              <a:t>Coordinated campaigns in Guam provided halogen measurements from the surface to the lower stratosphere [E. Atlas, M. </a:t>
            </a:r>
            <a:r>
              <a:rPr lang="en-US" sz="2800" dirty="0" err="1" smtClean="0">
                <a:latin typeface="Arial"/>
                <a:cs typeface="Arial"/>
              </a:rPr>
              <a:t>Navaro</a:t>
            </a:r>
            <a:r>
              <a:rPr lang="en-US" sz="2800" dirty="0" smtClean="0">
                <a:latin typeface="Arial"/>
                <a:cs typeface="Arial"/>
              </a:rPr>
              <a:t>, CONTRAST and CAST investigators]</a:t>
            </a:r>
            <a:endParaRPr lang="en-US" sz="2800" dirty="0">
              <a:latin typeface="Arial"/>
              <a:cs typeface="Arial"/>
            </a:endParaRPr>
          </a:p>
        </p:txBody>
      </p:sp>
      <p:cxnSp>
        <p:nvCxnSpPr>
          <p:cNvPr id="75" name="Straight Connector 254"/>
          <p:cNvCxnSpPr>
            <a:cxnSpLocks noChangeShapeType="1"/>
          </p:cNvCxnSpPr>
          <p:nvPr/>
        </p:nvCxnSpPr>
        <p:spPr bwMode="auto">
          <a:xfrm>
            <a:off x="41387431" y="26514168"/>
            <a:ext cx="0" cy="15548232"/>
          </a:xfrm>
          <a:prstGeom prst="line">
            <a:avLst/>
          </a:prstGeom>
          <a:noFill/>
          <a:ln w="152400">
            <a:solidFill>
              <a:srgbClr val="000090"/>
            </a:solidFill>
            <a:round/>
            <a:headEnd/>
            <a:tailEnd/>
          </a:ln>
          <a:extLst>
            <a:ext uri="{909E8E84-426E-40dd-AFC4-6F175D3DCCD1}">
              <a14:hiddenFill xmlns:a14="http://schemas.microsoft.com/office/drawing/2010/main">
                <a:noFill/>
              </a14:hiddenFill>
            </a:ext>
          </a:extLst>
        </p:spPr>
      </p:cxnSp>
      <p:sp>
        <p:nvSpPr>
          <p:cNvPr id="83" name="TextBox 233"/>
          <p:cNvSpPr txBox="1">
            <a:spLocks noChangeArrowheads="1"/>
          </p:cNvSpPr>
          <p:nvPr/>
        </p:nvSpPr>
        <p:spPr bwMode="auto">
          <a:xfrm>
            <a:off x="41957519" y="27040011"/>
            <a:ext cx="54689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rebuchet MS" charset="0"/>
                <a:ea typeface="Osaka" charset="0"/>
                <a:cs typeface="Osaka" charset="0"/>
              </a:defRPr>
            </a:lvl1pPr>
            <a:lvl2pPr marL="37931725" indent="-37474525" eaLnBrk="0" hangingPunct="0">
              <a:defRPr sz="3200">
                <a:solidFill>
                  <a:schemeClr val="tx1"/>
                </a:solidFill>
                <a:latin typeface="Trebuchet MS" charset="0"/>
                <a:ea typeface="Osaka" charset="0"/>
                <a:cs typeface="Osaka" charset="0"/>
              </a:defRPr>
            </a:lvl2pPr>
            <a:lvl3pPr eaLnBrk="0" hangingPunct="0">
              <a:defRPr sz="3200">
                <a:solidFill>
                  <a:schemeClr val="tx1"/>
                </a:solidFill>
                <a:latin typeface="Trebuchet MS" charset="0"/>
                <a:ea typeface="Osaka" charset="0"/>
                <a:cs typeface="Osaka" charset="0"/>
              </a:defRPr>
            </a:lvl3pPr>
            <a:lvl4pPr eaLnBrk="0" hangingPunct="0">
              <a:defRPr sz="3200">
                <a:solidFill>
                  <a:schemeClr val="tx1"/>
                </a:solidFill>
                <a:latin typeface="Trebuchet MS" charset="0"/>
                <a:ea typeface="Osaka" charset="0"/>
                <a:cs typeface="Osaka" charset="0"/>
              </a:defRPr>
            </a:lvl4pPr>
            <a:lvl5pPr eaLnBrk="0" hangingPunct="0">
              <a:defRPr sz="3200">
                <a:solidFill>
                  <a:schemeClr val="tx1"/>
                </a:solidFill>
                <a:latin typeface="Trebuchet MS" charset="0"/>
                <a:ea typeface="Osaka" charset="0"/>
                <a:cs typeface="Osaka" charset="0"/>
              </a:defRPr>
            </a:lvl5pPr>
            <a:lvl6pPr marL="457200" eaLnBrk="0" fontAlgn="base" hangingPunct="0">
              <a:spcBef>
                <a:spcPct val="0"/>
              </a:spcBef>
              <a:spcAft>
                <a:spcPct val="0"/>
              </a:spcAft>
              <a:defRPr sz="3200">
                <a:solidFill>
                  <a:schemeClr val="tx1"/>
                </a:solidFill>
                <a:latin typeface="Trebuchet MS" charset="0"/>
                <a:ea typeface="Osaka" charset="0"/>
                <a:cs typeface="Osaka" charset="0"/>
              </a:defRPr>
            </a:lvl6pPr>
            <a:lvl7pPr marL="914400" eaLnBrk="0" fontAlgn="base" hangingPunct="0">
              <a:spcBef>
                <a:spcPct val="0"/>
              </a:spcBef>
              <a:spcAft>
                <a:spcPct val="0"/>
              </a:spcAft>
              <a:defRPr sz="3200">
                <a:solidFill>
                  <a:schemeClr val="tx1"/>
                </a:solidFill>
                <a:latin typeface="Trebuchet MS" charset="0"/>
                <a:ea typeface="Osaka" charset="0"/>
                <a:cs typeface="Osaka" charset="0"/>
              </a:defRPr>
            </a:lvl7pPr>
            <a:lvl8pPr marL="1371600" eaLnBrk="0" fontAlgn="base" hangingPunct="0">
              <a:spcBef>
                <a:spcPct val="0"/>
              </a:spcBef>
              <a:spcAft>
                <a:spcPct val="0"/>
              </a:spcAft>
              <a:defRPr sz="3200">
                <a:solidFill>
                  <a:schemeClr val="tx1"/>
                </a:solidFill>
                <a:latin typeface="Trebuchet MS" charset="0"/>
                <a:ea typeface="Osaka" charset="0"/>
                <a:cs typeface="Osaka" charset="0"/>
              </a:defRPr>
            </a:lvl8pPr>
            <a:lvl9pPr marL="1828800" eaLnBrk="0" fontAlgn="base" hangingPunct="0">
              <a:spcBef>
                <a:spcPct val="0"/>
              </a:spcBef>
              <a:spcAft>
                <a:spcPct val="0"/>
              </a:spcAft>
              <a:defRPr sz="3200">
                <a:solidFill>
                  <a:schemeClr val="tx1"/>
                </a:solidFill>
                <a:latin typeface="Trebuchet MS" charset="0"/>
                <a:ea typeface="Osaka" charset="0"/>
                <a:cs typeface="Osaka" charset="0"/>
              </a:defRPr>
            </a:lvl9pPr>
          </a:lstStyle>
          <a:p>
            <a:pPr eaLnBrk="1" hangingPunct="1"/>
            <a:r>
              <a:rPr lang="en-US" sz="5400" b="1" dirty="0" smtClean="0">
                <a:ln>
                  <a:solidFill>
                    <a:schemeClr val="tx1"/>
                  </a:solidFill>
                </a:ln>
              </a:rPr>
              <a:t>Data access</a:t>
            </a:r>
            <a:endParaRPr lang="en-US" sz="5400" b="1" dirty="0">
              <a:ln>
                <a:solidFill>
                  <a:schemeClr val="tx1"/>
                </a:solidFill>
              </a:ln>
            </a:endParaRPr>
          </a:p>
        </p:txBody>
      </p:sp>
      <p:graphicFrame>
        <p:nvGraphicFramePr>
          <p:cNvPr id="85" name="Object 84"/>
          <p:cNvGraphicFramePr>
            <a:graphicFrameLocks noChangeAspect="1"/>
          </p:cNvGraphicFramePr>
          <p:nvPr>
            <p:extLst>
              <p:ext uri="{D42A27DB-BD31-4B8C-83A1-F6EECF244321}">
                <p14:modId xmlns:p14="http://schemas.microsoft.com/office/powerpoint/2010/main" val="2137069747"/>
              </p:ext>
            </p:extLst>
          </p:nvPr>
        </p:nvGraphicFramePr>
        <p:xfrm>
          <a:off x="13849548" y="18586166"/>
          <a:ext cx="10423020" cy="8007634"/>
        </p:xfrm>
        <a:graphic>
          <a:graphicData uri="http://schemas.openxmlformats.org/presentationml/2006/ole">
            <mc:AlternateContent xmlns:mc="http://schemas.openxmlformats.org/markup-compatibility/2006">
              <mc:Choice xmlns:v="urn:schemas-microsoft-com:vml" Requires="v">
                <p:oleObj spid="_x0000_s1302" name="Document" r:id="rId11" imgW="7010400" imgH="5384800" progId="Word.Document.12">
                  <p:embed/>
                </p:oleObj>
              </mc:Choice>
              <mc:Fallback>
                <p:oleObj name="Document" r:id="rId11" imgW="7010400" imgH="5384800" progId="Word.Document.12">
                  <p:embed/>
                  <p:pic>
                    <p:nvPicPr>
                      <p:cNvPr id="0" name=""/>
                      <p:cNvPicPr/>
                      <p:nvPr/>
                    </p:nvPicPr>
                    <p:blipFill>
                      <a:blip r:embed="rId12"/>
                      <a:stretch>
                        <a:fillRect/>
                      </a:stretch>
                    </p:blipFill>
                    <p:spPr>
                      <a:xfrm>
                        <a:off x="13849548" y="18586166"/>
                        <a:ext cx="10423020" cy="8007634"/>
                      </a:xfrm>
                      <a:prstGeom prst="rect">
                        <a:avLst/>
                      </a:prstGeom>
                    </p:spPr>
                  </p:pic>
                </p:oleObj>
              </mc:Fallback>
            </mc:AlternateContent>
          </a:graphicData>
        </a:graphic>
      </p:graphicFrame>
      <p:sp>
        <p:nvSpPr>
          <p:cNvPr id="86" name="TextBox 85"/>
          <p:cNvSpPr txBox="1"/>
          <p:nvPr/>
        </p:nvSpPr>
        <p:spPr>
          <a:xfrm>
            <a:off x="27146474" y="24120028"/>
            <a:ext cx="7397678" cy="1754327"/>
          </a:xfrm>
          <a:prstGeom prst="rect">
            <a:avLst/>
          </a:prstGeom>
          <a:noFill/>
          <a:ln w="19050" cmpd="sng">
            <a:solidFill>
              <a:schemeClr val="tx1"/>
            </a:solidFill>
          </a:ln>
        </p:spPr>
        <p:txBody>
          <a:bodyPr wrap="square" rtlCol="0">
            <a:spAutoFit/>
          </a:bodyPr>
          <a:lstStyle/>
          <a:p>
            <a:r>
              <a:rPr lang="en-US" sz="3600" b="1" dirty="0" smtClean="0">
                <a:latin typeface="Arial"/>
                <a:cs typeface="Arial"/>
              </a:rPr>
              <a:t>ATTREX TTL sampling statistics:</a:t>
            </a:r>
            <a:endParaRPr lang="en-US" sz="3600" dirty="0" smtClean="0">
              <a:latin typeface="Arial"/>
              <a:cs typeface="Arial"/>
            </a:endParaRPr>
          </a:p>
          <a:p>
            <a:pPr marL="571500" indent="-571500">
              <a:buFont typeface="Arial"/>
              <a:buChar char="•"/>
            </a:pPr>
            <a:r>
              <a:rPr lang="en-US" sz="3600" dirty="0" smtClean="0">
                <a:latin typeface="Arial"/>
                <a:cs typeface="Arial"/>
              </a:rPr>
              <a:t>&gt;200 </a:t>
            </a:r>
            <a:r>
              <a:rPr lang="en-US" sz="3600" dirty="0" err="1" smtClean="0">
                <a:latin typeface="Arial"/>
                <a:cs typeface="Arial"/>
              </a:rPr>
              <a:t>hrs</a:t>
            </a:r>
            <a:r>
              <a:rPr lang="en-US" sz="3600" dirty="0" smtClean="0">
                <a:latin typeface="Arial"/>
                <a:cs typeface="Arial"/>
              </a:rPr>
              <a:t> of TTL sampling</a:t>
            </a:r>
          </a:p>
          <a:p>
            <a:pPr marL="571500" indent="-571500">
              <a:buFont typeface="Arial"/>
              <a:buChar char="•"/>
            </a:pPr>
            <a:r>
              <a:rPr lang="en-US" sz="3600" dirty="0">
                <a:latin typeface="Arial"/>
                <a:cs typeface="Arial"/>
              </a:rPr>
              <a:t>~</a:t>
            </a:r>
            <a:r>
              <a:rPr lang="en-US" sz="3600" dirty="0" smtClean="0">
                <a:latin typeface="Arial"/>
                <a:cs typeface="Arial"/>
              </a:rPr>
              <a:t>300 TTL vertical profiles</a:t>
            </a:r>
            <a:endParaRPr lang="en-US" sz="3600" dirty="0">
              <a:latin typeface="Arial"/>
              <a:cs typeface="Arial"/>
            </a:endParaRPr>
          </a:p>
        </p:txBody>
      </p:sp>
      <p:pic>
        <p:nvPicPr>
          <p:cNvPr id="87" name="Picture 86" descr="cpl_f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1190" y="14321803"/>
            <a:ext cx="9992381" cy="7573771"/>
          </a:xfrm>
          <a:prstGeom prst="rect">
            <a:avLst/>
          </a:prstGeom>
        </p:spPr>
      </p:pic>
      <p:pic>
        <p:nvPicPr>
          <p:cNvPr id="89" name="Picture 8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116785" y="5310201"/>
            <a:ext cx="12271082" cy="6900153"/>
          </a:xfrm>
          <a:prstGeom prst="rect">
            <a:avLst/>
          </a:prstGeom>
        </p:spPr>
      </p:pic>
      <p:pic>
        <p:nvPicPr>
          <p:cNvPr id="90" name="Picture 89" descr="ATTREX_2_3 Alt vs Lat and Lo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584033" y="5544206"/>
            <a:ext cx="11196681" cy="7308194"/>
          </a:xfrm>
          <a:prstGeom prst="rect">
            <a:avLst/>
          </a:prstGeom>
        </p:spPr>
      </p:pic>
      <p:graphicFrame>
        <p:nvGraphicFramePr>
          <p:cNvPr id="91" name="E VSL measures"/>
          <p:cNvGraphicFramePr>
            <a:graphicFrameLocks/>
          </p:cNvGraphicFramePr>
          <p:nvPr>
            <p:extLst>
              <p:ext uri="{D42A27DB-BD31-4B8C-83A1-F6EECF244321}">
                <p14:modId xmlns:p14="http://schemas.microsoft.com/office/powerpoint/2010/main" val="4032155176"/>
              </p:ext>
            </p:extLst>
          </p:nvPr>
        </p:nvGraphicFramePr>
        <p:xfrm>
          <a:off x="36170955" y="30778969"/>
          <a:ext cx="4131832" cy="2816352"/>
        </p:xfrm>
        <a:graphic>
          <a:graphicData uri="http://schemas.openxmlformats.org/presentationml/2006/ole">
            <mc:AlternateContent xmlns:mc="http://schemas.openxmlformats.org/markup-compatibility/2006">
              <mc:Choice xmlns:v="urn:schemas-microsoft-com:vml" Requires="v">
                <p:oleObj spid="_x0000_s1303" name="CorelDRAW" r:id="rId16" imgW="9530562" imgH="7115195" progId="CorelDraw.Graphic.16">
                  <p:embed/>
                </p:oleObj>
              </mc:Choice>
              <mc:Fallback>
                <p:oleObj name="CorelDRAW" r:id="rId16" imgW="9530562" imgH="7115195" progId="CorelDraw.Graphic.16">
                  <p:embed/>
                  <p:pic>
                    <p:nvPicPr>
                      <p:cNvPr id="0" name=""/>
                      <p:cNvPicPr preferRelativeResize="0"/>
                      <p:nvPr/>
                    </p:nvPicPr>
                    <p:blipFill>
                      <a:blip r:embed="rId17"/>
                      <a:stretch>
                        <a:fillRect/>
                      </a:stretch>
                    </p:blipFill>
                    <p:spPr>
                      <a:xfrm>
                        <a:off x="36170955" y="30778969"/>
                        <a:ext cx="4131832" cy="2816352"/>
                      </a:xfrm>
                      <a:prstGeom prst="rect">
                        <a:avLst/>
                      </a:prstGeom>
                      <a:ln>
                        <a:noFill/>
                      </a:ln>
                    </p:spPr>
                  </p:pic>
                </p:oleObj>
              </mc:Fallback>
            </mc:AlternateContent>
          </a:graphicData>
        </a:graphic>
      </p:graphicFrame>
      <p:graphicFrame>
        <p:nvGraphicFramePr>
          <p:cNvPr id="92" name="E VSL1"/>
          <p:cNvGraphicFramePr>
            <a:graphicFrameLocks/>
          </p:cNvGraphicFramePr>
          <p:nvPr>
            <p:extLst>
              <p:ext uri="{D42A27DB-BD31-4B8C-83A1-F6EECF244321}">
                <p14:modId xmlns:p14="http://schemas.microsoft.com/office/powerpoint/2010/main" val="3365372466"/>
              </p:ext>
            </p:extLst>
          </p:nvPr>
        </p:nvGraphicFramePr>
        <p:xfrm>
          <a:off x="36170955" y="30778969"/>
          <a:ext cx="4133088" cy="2816352"/>
        </p:xfrm>
        <a:graphic>
          <a:graphicData uri="http://schemas.openxmlformats.org/presentationml/2006/ole">
            <mc:AlternateContent xmlns:mc="http://schemas.openxmlformats.org/markup-compatibility/2006">
              <mc:Choice xmlns:v="urn:schemas-microsoft-com:vml" Requires="v">
                <p:oleObj spid="_x0000_s1304" name="CorelDRAW" r:id="rId18" imgW="9530562" imgH="7115195" progId="CorelDraw.Graphic.16">
                  <p:embed/>
                </p:oleObj>
              </mc:Choice>
              <mc:Fallback>
                <p:oleObj name="CorelDRAW" r:id="rId18" imgW="9530562" imgH="7115195" progId="CorelDraw.Graphic.16">
                  <p:embed/>
                  <p:pic>
                    <p:nvPicPr>
                      <p:cNvPr id="0" name=""/>
                      <p:cNvPicPr preferRelativeResize="0"/>
                      <p:nvPr/>
                    </p:nvPicPr>
                    <p:blipFill>
                      <a:blip r:embed="rId19"/>
                      <a:stretch>
                        <a:fillRect/>
                      </a:stretch>
                    </p:blipFill>
                    <p:spPr>
                      <a:xfrm>
                        <a:off x="36170955" y="30778969"/>
                        <a:ext cx="4133088" cy="2816352"/>
                      </a:xfrm>
                      <a:prstGeom prst="rect">
                        <a:avLst/>
                      </a:prstGeom>
                      <a:noFill/>
                      <a:ln>
                        <a:noFill/>
                      </a:ln>
                    </p:spPr>
                  </p:pic>
                </p:oleObj>
              </mc:Fallback>
            </mc:AlternateContent>
          </a:graphicData>
        </a:graphic>
      </p:graphicFrame>
      <p:graphicFrame>
        <p:nvGraphicFramePr>
          <p:cNvPr id="93" name="E VSL 2"/>
          <p:cNvGraphicFramePr>
            <a:graphicFrameLocks/>
          </p:cNvGraphicFramePr>
          <p:nvPr>
            <p:extLst>
              <p:ext uri="{D42A27DB-BD31-4B8C-83A1-F6EECF244321}">
                <p14:modId xmlns:p14="http://schemas.microsoft.com/office/powerpoint/2010/main" val="1184085628"/>
              </p:ext>
            </p:extLst>
          </p:nvPr>
        </p:nvGraphicFramePr>
        <p:xfrm>
          <a:off x="36173669" y="30778969"/>
          <a:ext cx="4133088" cy="2816352"/>
        </p:xfrm>
        <a:graphic>
          <a:graphicData uri="http://schemas.openxmlformats.org/presentationml/2006/ole">
            <mc:AlternateContent xmlns:mc="http://schemas.openxmlformats.org/markup-compatibility/2006">
              <mc:Choice xmlns:v="urn:schemas-microsoft-com:vml" Requires="v">
                <p:oleObj spid="_x0000_s1305" name="CorelDRAW" r:id="rId20" imgW="9530562" imgH="7115195" progId="CorelDraw.Graphic.16">
                  <p:embed/>
                </p:oleObj>
              </mc:Choice>
              <mc:Fallback>
                <p:oleObj name="CorelDRAW" r:id="rId20" imgW="9530562" imgH="7115195" progId="CorelDraw.Graphic.16">
                  <p:embed/>
                  <p:pic>
                    <p:nvPicPr>
                      <p:cNvPr id="0" name=""/>
                      <p:cNvPicPr preferRelativeResize="0"/>
                      <p:nvPr/>
                    </p:nvPicPr>
                    <p:blipFill>
                      <a:blip r:embed="rId21"/>
                      <a:stretch>
                        <a:fillRect/>
                      </a:stretch>
                    </p:blipFill>
                    <p:spPr>
                      <a:xfrm>
                        <a:off x="36173669" y="30778969"/>
                        <a:ext cx="4133088" cy="2816352"/>
                      </a:xfrm>
                      <a:prstGeom prst="rect">
                        <a:avLst/>
                      </a:prstGeom>
                      <a:noFill/>
                      <a:ln>
                        <a:noFill/>
                      </a:ln>
                    </p:spPr>
                  </p:pic>
                </p:oleObj>
              </mc:Fallback>
            </mc:AlternateContent>
          </a:graphicData>
        </a:graphic>
      </p:graphicFrame>
      <p:graphicFrame>
        <p:nvGraphicFramePr>
          <p:cNvPr id="94" name="E VSL 3"/>
          <p:cNvGraphicFramePr>
            <a:graphicFrameLocks/>
          </p:cNvGraphicFramePr>
          <p:nvPr>
            <p:extLst>
              <p:ext uri="{D42A27DB-BD31-4B8C-83A1-F6EECF244321}">
                <p14:modId xmlns:p14="http://schemas.microsoft.com/office/powerpoint/2010/main" val="4208836821"/>
              </p:ext>
            </p:extLst>
          </p:nvPr>
        </p:nvGraphicFramePr>
        <p:xfrm>
          <a:off x="36172239" y="30779268"/>
          <a:ext cx="4133088" cy="2816352"/>
        </p:xfrm>
        <a:graphic>
          <a:graphicData uri="http://schemas.openxmlformats.org/presentationml/2006/ole">
            <mc:AlternateContent xmlns:mc="http://schemas.openxmlformats.org/markup-compatibility/2006">
              <mc:Choice xmlns:v="urn:schemas-microsoft-com:vml" Requires="v">
                <p:oleObj spid="_x0000_s1306" name="CorelDRAW" r:id="rId22" imgW="9530562" imgH="7115195" progId="CorelDraw.Graphic.16">
                  <p:embed/>
                </p:oleObj>
              </mc:Choice>
              <mc:Fallback>
                <p:oleObj name="CorelDRAW" r:id="rId22" imgW="9530562" imgH="7115195" progId="CorelDraw.Graphic.16">
                  <p:embed/>
                  <p:pic>
                    <p:nvPicPr>
                      <p:cNvPr id="0" name=""/>
                      <p:cNvPicPr preferRelativeResize="0"/>
                      <p:nvPr/>
                    </p:nvPicPr>
                    <p:blipFill>
                      <a:blip r:embed="rId23"/>
                      <a:stretch>
                        <a:fillRect/>
                      </a:stretch>
                    </p:blipFill>
                    <p:spPr>
                      <a:xfrm>
                        <a:off x="36172239" y="30779268"/>
                        <a:ext cx="4133088" cy="2816352"/>
                      </a:xfrm>
                      <a:prstGeom prst="rect">
                        <a:avLst/>
                      </a:prstGeom>
                      <a:noFill/>
                      <a:ln>
                        <a:noFill/>
                      </a:ln>
                    </p:spPr>
                  </p:pic>
                </p:oleObj>
              </mc:Fallback>
            </mc:AlternateContent>
          </a:graphicData>
        </a:graphic>
      </p:graphicFrame>
      <p:sp>
        <p:nvSpPr>
          <p:cNvPr id="95" name="Rectangle 94"/>
          <p:cNvSpPr/>
          <p:nvPr/>
        </p:nvSpPr>
        <p:spPr>
          <a:xfrm>
            <a:off x="31197424" y="26878626"/>
            <a:ext cx="9144000" cy="685800"/>
          </a:xfrm>
          <a:prstGeom prst="rect">
            <a:avLst/>
          </a:prstGeom>
          <a:solidFill>
            <a:srgbClr val="00503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p:cNvSpPr txBox="1"/>
          <p:nvPr/>
        </p:nvSpPr>
        <p:spPr>
          <a:xfrm>
            <a:off x="31197426" y="26959916"/>
            <a:ext cx="9162215" cy="523220"/>
          </a:xfrm>
          <a:prstGeom prst="rect">
            <a:avLst/>
          </a:prstGeom>
          <a:noFill/>
        </p:spPr>
        <p:txBody>
          <a:bodyPr wrap="none" rtlCol="0">
            <a:spAutoFit/>
          </a:bodyPr>
          <a:lstStyle/>
          <a:p>
            <a:r>
              <a:rPr lang="en-US" sz="2800" dirty="0" smtClean="0">
                <a:solidFill>
                  <a:schemeClr val="bg1"/>
                </a:solidFill>
              </a:rPr>
              <a:t>CAM-</a:t>
            </a:r>
            <a:r>
              <a:rPr lang="en-US" sz="2800" dirty="0" err="1" smtClean="0">
                <a:solidFill>
                  <a:schemeClr val="bg1"/>
                </a:solidFill>
              </a:rPr>
              <a:t>Chem</a:t>
            </a:r>
            <a:r>
              <a:rPr lang="en-US" sz="2800" dirty="0" smtClean="0">
                <a:solidFill>
                  <a:schemeClr val="bg1"/>
                </a:solidFill>
              </a:rPr>
              <a:t>: </a:t>
            </a:r>
            <a:r>
              <a:rPr lang="en-US" sz="2500" dirty="0" smtClean="0">
                <a:solidFill>
                  <a:schemeClr val="bg1"/>
                </a:solidFill>
              </a:rPr>
              <a:t>Variability </a:t>
            </a:r>
            <a:r>
              <a:rPr lang="en-US" sz="2500" dirty="0">
                <a:solidFill>
                  <a:schemeClr val="bg1"/>
                </a:solidFill>
              </a:rPr>
              <a:t>and </a:t>
            </a:r>
            <a:r>
              <a:rPr lang="en-US" sz="2500" dirty="0" smtClean="0">
                <a:solidFill>
                  <a:schemeClr val="bg1"/>
                </a:solidFill>
              </a:rPr>
              <a:t>Distribution </a:t>
            </a:r>
            <a:r>
              <a:rPr lang="en-US" sz="2500" dirty="0">
                <a:solidFill>
                  <a:schemeClr val="bg1"/>
                </a:solidFill>
              </a:rPr>
              <a:t>of O</a:t>
            </a:r>
            <a:r>
              <a:rPr lang="en-US" sz="2500" dirty="0" smtClean="0">
                <a:solidFill>
                  <a:schemeClr val="bg1"/>
                </a:solidFill>
              </a:rPr>
              <a:t>rganic Bromine </a:t>
            </a:r>
            <a:r>
              <a:rPr lang="en-US" sz="2500" dirty="0">
                <a:solidFill>
                  <a:schemeClr val="bg1"/>
                </a:solidFill>
              </a:rPr>
              <a:t>S</a:t>
            </a:r>
            <a:r>
              <a:rPr lang="en-US" sz="2500" dirty="0" smtClean="0">
                <a:solidFill>
                  <a:schemeClr val="bg1"/>
                </a:solidFill>
              </a:rPr>
              <a:t>pecies</a:t>
            </a:r>
            <a:endParaRPr lang="en-US" sz="2500" dirty="0">
              <a:solidFill>
                <a:schemeClr val="bg1"/>
              </a:solidFill>
            </a:endParaRPr>
          </a:p>
        </p:txBody>
      </p:sp>
      <p:sp>
        <p:nvSpPr>
          <p:cNvPr id="97" name="TextBox 96"/>
          <p:cNvSpPr txBox="1"/>
          <p:nvPr/>
        </p:nvSpPr>
        <p:spPr>
          <a:xfrm>
            <a:off x="32522475" y="27553710"/>
            <a:ext cx="2488782" cy="461665"/>
          </a:xfrm>
          <a:prstGeom prst="rect">
            <a:avLst/>
          </a:prstGeom>
          <a:noFill/>
        </p:spPr>
        <p:txBody>
          <a:bodyPr wrap="none" rtlCol="0">
            <a:spAutoFit/>
          </a:bodyPr>
          <a:lstStyle/>
          <a:p>
            <a:r>
              <a:rPr lang="en-US" sz="2400" b="1" dirty="0"/>
              <a:t>WESTERN PACIFIC</a:t>
            </a:r>
          </a:p>
        </p:txBody>
      </p:sp>
      <p:sp>
        <p:nvSpPr>
          <p:cNvPr id="98" name="TextBox 97"/>
          <p:cNvSpPr txBox="1"/>
          <p:nvPr/>
        </p:nvSpPr>
        <p:spPr>
          <a:xfrm>
            <a:off x="37348859" y="27570960"/>
            <a:ext cx="2396359" cy="461665"/>
          </a:xfrm>
          <a:prstGeom prst="rect">
            <a:avLst/>
          </a:prstGeom>
          <a:noFill/>
        </p:spPr>
        <p:txBody>
          <a:bodyPr wrap="none" rtlCol="0">
            <a:spAutoFit/>
          </a:bodyPr>
          <a:lstStyle/>
          <a:p>
            <a:r>
              <a:rPr lang="en-US" sz="2400" b="1" dirty="0"/>
              <a:t>EASTERN PACIFIC</a:t>
            </a:r>
          </a:p>
        </p:txBody>
      </p:sp>
      <p:grpSp>
        <p:nvGrpSpPr>
          <p:cNvPr id="99" name="Group 98"/>
          <p:cNvGrpSpPr/>
          <p:nvPr/>
        </p:nvGrpSpPr>
        <p:grpSpPr>
          <a:xfrm>
            <a:off x="39153646" y="28690842"/>
            <a:ext cx="1153877" cy="738664"/>
            <a:chOff x="4575329" y="1157991"/>
            <a:chExt cx="1193629" cy="738664"/>
          </a:xfrm>
        </p:grpSpPr>
        <p:grpSp>
          <p:nvGrpSpPr>
            <p:cNvPr id="100" name="Group 99"/>
            <p:cNvGrpSpPr/>
            <p:nvPr/>
          </p:nvGrpSpPr>
          <p:grpSpPr>
            <a:xfrm>
              <a:off x="4589551" y="1157991"/>
              <a:ext cx="1179407" cy="738664"/>
              <a:chOff x="4253592" y="1135079"/>
              <a:chExt cx="1179407" cy="738664"/>
            </a:xfrm>
          </p:grpSpPr>
          <p:sp>
            <p:nvSpPr>
              <p:cNvPr id="102" name="Oval 101"/>
              <p:cNvSpPr/>
              <p:nvPr/>
            </p:nvSpPr>
            <p:spPr>
              <a:xfrm>
                <a:off x="4253592" y="1683046"/>
                <a:ext cx="113508" cy="109728"/>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Oval 102"/>
              <p:cNvSpPr/>
              <p:nvPr/>
            </p:nvSpPr>
            <p:spPr>
              <a:xfrm>
                <a:off x="4253592" y="1449547"/>
                <a:ext cx="113508" cy="109728"/>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4" name="TextBox 103"/>
              <p:cNvSpPr txBox="1"/>
              <p:nvPr/>
            </p:nvSpPr>
            <p:spPr>
              <a:xfrm>
                <a:off x="4379694" y="1135079"/>
                <a:ext cx="1053305" cy="738664"/>
              </a:xfrm>
              <a:prstGeom prst="rect">
                <a:avLst/>
              </a:prstGeom>
              <a:noFill/>
            </p:spPr>
            <p:txBody>
              <a:bodyPr wrap="none" rtlCol="0">
                <a:spAutoFit/>
              </a:bodyPr>
              <a:lstStyle/>
              <a:p>
                <a:r>
                  <a:rPr lang="en-US" sz="1400" dirty="0" err="1" smtClean="0"/>
                  <a:t>Halon</a:t>
                </a:r>
                <a:r>
                  <a:rPr lang="en-US" sz="1400" dirty="0" smtClean="0"/>
                  <a:t> 2402</a:t>
                </a:r>
              </a:p>
              <a:p>
                <a:r>
                  <a:rPr lang="en-US" sz="1400" dirty="0" err="1" smtClean="0"/>
                  <a:t>Halon</a:t>
                </a:r>
                <a:r>
                  <a:rPr lang="en-US" sz="1400" dirty="0" smtClean="0"/>
                  <a:t> 1211</a:t>
                </a:r>
              </a:p>
              <a:p>
                <a:r>
                  <a:rPr lang="en-US" sz="1400" dirty="0" smtClean="0"/>
                  <a:t>CH</a:t>
                </a:r>
                <a:r>
                  <a:rPr lang="en-US" sz="1400" baseline="-25000" dirty="0" smtClean="0"/>
                  <a:t>3</a:t>
                </a:r>
                <a:r>
                  <a:rPr lang="en-US" sz="1400" dirty="0" smtClean="0"/>
                  <a:t>Br</a:t>
                </a:r>
                <a:endParaRPr lang="en-US" sz="1400" dirty="0"/>
              </a:p>
            </p:txBody>
          </p:sp>
        </p:grpSp>
        <p:sp>
          <p:nvSpPr>
            <p:cNvPr id="101" name="Oval 100"/>
            <p:cNvSpPr/>
            <p:nvPr/>
          </p:nvSpPr>
          <p:spPr>
            <a:xfrm>
              <a:off x="4575329" y="1238960"/>
              <a:ext cx="113508" cy="109728"/>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5" name="Group 104"/>
          <p:cNvGrpSpPr/>
          <p:nvPr/>
        </p:nvGrpSpPr>
        <p:grpSpPr>
          <a:xfrm>
            <a:off x="39153641" y="31724715"/>
            <a:ext cx="1229714" cy="738664"/>
            <a:chOff x="9630926" y="4225401"/>
            <a:chExt cx="1290907" cy="738664"/>
          </a:xfrm>
        </p:grpSpPr>
        <p:grpSp>
          <p:nvGrpSpPr>
            <p:cNvPr id="106" name="Group 105"/>
            <p:cNvGrpSpPr/>
            <p:nvPr/>
          </p:nvGrpSpPr>
          <p:grpSpPr>
            <a:xfrm>
              <a:off x="9630926" y="4225401"/>
              <a:ext cx="1290907" cy="738664"/>
              <a:chOff x="4238457" y="1135079"/>
              <a:chExt cx="1290907" cy="738664"/>
            </a:xfrm>
          </p:grpSpPr>
          <p:sp>
            <p:nvSpPr>
              <p:cNvPr id="108" name="Oval 107"/>
              <p:cNvSpPr/>
              <p:nvPr/>
            </p:nvSpPr>
            <p:spPr>
              <a:xfrm>
                <a:off x="4238457" y="1449547"/>
                <a:ext cx="115188" cy="109728"/>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p:cNvSpPr/>
              <p:nvPr/>
            </p:nvSpPr>
            <p:spPr>
              <a:xfrm>
                <a:off x="4238457" y="1684458"/>
                <a:ext cx="115188" cy="1097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0" name="TextBox 109"/>
              <p:cNvSpPr txBox="1"/>
              <p:nvPr/>
            </p:nvSpPr>
            <p:spPr>
              <a:xfrm>
                <a:off x="4379694" y="1135079"/>
                <a:ext cx="1149670" cy="738664"/>
              </a:xfrm>
              <a:prstGeom prst="rect">
                <a:avLst/>
              </a:prstGeom>
              <a:noFill/>
            </p:spPr>
            <p:txBody>
              <a:bodyPr wrap="none" rtlCol="0">
                <a:spAutoFit/>
              </a:bodyPr>
              <a:lstStyle/>
              <a:p>
                <a:r>
                  <a:rPr lang="en-US" sz="1400" dirty="0"/>
                  <a:t>Minor </a:t>
                </a:r>
                <a:r>
                  <a:rPr lang="en-US" sz="1400" dirty="0" smtClean="0"/>
                  <a:t>VSLBr</a:t>
                </a:r>
              </a:p>
              <a:p>
                <a:r>
                  <a:rPr lang="en-US" sz="1400" dirty="0" smtClean="0"/>
                  <a:t>CHBr</a:t>
                </a:r>
                <a:r>
                  <a:rPr lang="en-US" sz="1400" baseline="-25000" dirty="0" smtClean="0"/>
                  <a:t>3</a:t>
                </a:r>
              </a:p>
              <a:p>
                <a:r>
                  <a:rPr lang="en-US" sz="1400" dirty="0" smtClean="0"/>
                  <a:t>CH</a:t>
                </a:r>
                <a:r>
                  <a:rPr lang="en-US" sz="1400" baseline="-25000" dirty="0" smtClean="0"/>
                  <a:t>2</a:t>
                </a:r>
                <a:r>
                  <a:rPr lang="en-US" sz="1400" dirty="0" smtClean="0"/>
                  <a:t>Br</a:t>
                </a:r>
                <a:r>
                  <a:rPr lang="en-US" sz="1400" baseline="-25000" dirty="0" smtClean="0"/>
                  <a:t>2</a:t>
                </a:r>
              </a:p>
            </p:txBody>
          </p:sp>
        </p:grpSp>
        <p:sp>
          <p:nvSpPr>
            <p:cNvPr id="107" name="Oval 106"/>
            <p:cNvSpPr/>
            <p:nvPr/>
          </p:nvSpPr>
          <p:spPr>
            <a:xfrm>
              <a:off x="9632269" y="4304958"/>
              <a:ext cx="115188" cy="109728"/>
            </a:xfrm>
            <a:prstGeom prst="ellipse">
              <a:avLst/>
            </a:prstGeom>
            <a:solidFill>
              <a:srgbClr val="80FF00"/>
            </a:solidFill>
            <a:ln>
              <a:solidFill>
                <a:srgbClr val="8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aphicFrame>
        <p:nvGraphicFramePr>
          <p:cNvPr id="111" name="W VSL measured"/>
          <p:cNvGraphicFramePr>
            <a:graphicFrameLocks/>
          </p:cNvGraphicFramePr>
          <p:nvPr>
            <p:extLst>
              <p:ext uri="{D42A27DB-BD31-4B8C-83A1-F6EECF244321}">
                <p14:modId xmlns:p14="http://schemas.microsoft.com/office/powerpoint/2010/main" val="83545864"/>
              </p:ext>
            </p:extLst>
          </p:nvPr>
        </p:nvGraphicFramePr>
        <p:xfrm>
          <a:off x="31616640" y="30764679"/>
          <a:ext cx="4133088" cy="2816352"/>
        </p:xfrm>
        <a:graphic>
          <a:graphicData uri="http://schemas.openxmlformats.org/presentationml/2006/ole">
            <mc:AlternateContent xmlns:mc="http://schemas.openxmlformats.org/markup-compatibility/2006">
              <mc:Choice xmlns:v="urn:schemas-microsoft-com:vml" Requires="v">
                <p:oleObj spid="_x0000_s1307" name="CorelDRAW" r:id="rId24" imgW="9650568" imgH="7192575" progId="CorelDraw.Graphic.16">
                  <p:embed/>
                </p:oleObj>
              </mc:Choice>
              <mc:Fallback>
                <p:oleObj name="CorelDRAW" r:id="rId24" imgW="9650568" imgH="7192575" progId="CorelDraw.Graphic.16">
                  <p:embed/>
                  <p:pic>
                    <p:nvPicPr>
                      <p:cNvPr id="0" name=""/>
                      <p:cNvPicPr preferRelativeResize="0"/>
                      <p:nvPr/>
                    </p:nvPicPr>
                    <p:blipFill>
                      <a:blip r:embed="rId25"/>
                      <a:stretch>
                        <a:fillRect/>
                      </a:stretch>
                    </p:blipFill>
                    <p:spPr>
                      <a:xfrm>
                        <a:off x="31616640" y="30764679"/>
                        <a:ext cx="4133088" cy="2816352"/>
                      </a:xfrm>
                      <a:prstGeom prst="rect">
                        <a:avLst/>
                      </a:prstGeom>
                    </p:spPr>
                  </p:pic>
                </p:oleObj>
              </mc:Fallback>
            </mc:AlternateContent>
          </a:graphicData>
        </a:graphic>
      </p:graphicFrame>
      <p:graphicFrame>
        <p:nvGraphicFramePr>
          <p:cNvPr id="112" name="W VSL 1"/>
          <p:cNvGraphicFramePr>
            <a:graphicFrameLocks/>
          </p:cNvGraphicFramePr>
          <p:nvPr>
            <p:extLst>
              <p:ext uri="{D42A27DB-BD31-4B8C-83A1-F6EECF244321}">
                <p14:modId xmlns:p14="http://schemas.microsoft.com/office/powerpoint/2010/main" val="1420783484"/>
              </p:ext>
            </p:extLst>
          </p:nvPr>
        </p:nvGraphicFramePr>
        <p:xfrm>
          <a:off x="31617265" y="30765153"/>
          <a:ext cx="4133088" cy="2816352"/>
        </p:xfrm>
        <a:graphic>
          <a:graphicData uri="http://schemas.openxmlformats.org/presentationml/2006/ole">
            <mc:AlternateContent xmlns:mc="http://schemas.openxmlformats.org/markup-compatibility/2006">
              <mc:Choice xmlns:v="urn:schemas-microsoft-com:vml" Requires="v">
                <p:oleObj spid="_x0000_s1308" name="CorelDRAW" r:id="rId26" imgW="9650568" imgH="7192575" progId="CorelDraw.Graphic.16">
                  <p:embed/>
                </p:oleObj>
              </mc:Choice>
              <mc:Fallback>
                <p:oleObj name="CorelDRAW" r:id="rId26" imgW="9650568" imgH="7192575" progId="CorelDraw.Graphic.16">
                  <p:embed/>
                  <p:pic>
                    <p:nvPicPr>
                      <p:cNvPr id="0" name=""/>
                      <p:cNvPicPr preferRelativeResize="0"/>
                      <p:nvPr/>
                    </p:nvPicPr>
                    <p:blipFill>
                      <a:blip r:embed="rId27"/>
                      <a:stretch>
                        <a:fillRect/>
                      </a:stretch>
                    </p:blipFill>
                    <p:spPr>
                      <a:xfrm>
                        <a:off x="31617265" y="30765153"/>
                        <a:ext cx="4133088" cy="2816352"/>
                      </a:xfrm>
                      <a:prstGeom prst="rect">
                        <a:avLst/>
                      </a:prstGeom>
                    </p:spPr>
                  </p:pic>
                </p:oleObj>
              </mc:Fallback>
            </mc:AlternateContent>
          </a:graphicData>
        </a:graphic>
      </p:graphicFrame>
      <p:graphicFrame>
        <p:nvGraphicFramePr>
          <p:cNvPr id="113" name="W VSL 2"/>
          <p:cNvGraphicFramePr>
            <a:graphicFrameLocks/>
          </p:cNvGraphicFramePr>
          <p:nvPr>
            <p:extLst>
              <p:ext uri="{D42A27DB-BD31-4B8C-83A1-F6EECF244321}">
                <p14:modId xmlns:p14="http://schemas.microsoft.com/office/powerpoint/2010/main" val="2269643194"/>
              </p:ext>
            </p:extLst>
          </p:nvPr>
        </p:nvGraphicFramePr>
        <p:xfrm>
          <a:off x="31617010" y="30765924"/>
          <a:ext cx="4133088" cy="2816352"/>
        </p:xfrm>
        <a:graphic>
          <a:graphicData uri="http://schemas.openxmlformats.org/presentationml/2006/ole">
            <mc:AlternateContent xmlns:mc="http://schemas.openxmlformats.org/markup-compatibility/2006">
              <mc:Choice xmlns:v="urn:schemas-microsoft-com:vml" Requires="v">
                <p:oleObj spid="_x0000_s1309" name="CorelDRAW" r:id="rId28" imgW="9650568" imgH="7192575" progId="CorelDraw.Graphic.16">
                  <p:embed/>
                </p:oleObj>
              </mc:Choice>
              <mc:Fallback>
                <p:oleObj name="CorelDRAW" r:id="rId28" imgW="9650568" imgH="7192575" progId="CorelDraw.Graphic.16">
                  <p:embed/>
                  <p:pic>
                    <p:nvPicPr>
                      <p:cNvPr id="0" name=""/>
                      <p:cNvPicPr preferRelativeResize="0"/>
                      <p:nvPr/>
                    </p:nvPicPr>
                    <p:blipFill>
                      <a:blip r:embed="rId29"/>
                      <a:stretch>
                        <a:fillRect/>
                      </a:stretch>
                    </p:blipFill>
                    <p:spPr>
                      <a:xfrm>
                        <a:off x="31617010" y="30765924"/>
                        <a:ext cx="4133088" cy="2816352"/>
                      </a:xfrm>
                      <a:prstGeom prst="rect">
                        <a:avLst/>
                      </a:prstGeom>
                    </p:spPr>
                  </p:pic>
                </p:oleObj>
              </mc:Fallback>
            </mc:AlternateContent>
          </a:graphicData>
        </a:graphic>
      </p:graphicFrame>
      <p:graphicFrame>
        <p:nvGraphicFramePr>
          <p:cNvPr id="114" name="W VSL 3"/>
          <p:cNvGraphicFramePr>
            <a:graphicFrameLocks/>
          </p:cNvGraphicFramePr>
          <p:nvPr>
            <p:extLst>
              <p:ext uri="{D42A27DB-BD31-4B8C-83A1-F6EECF244321}">
                <p14:modId xmlns:p14="http://schemas.microsoft.com/office/powerpoint/2010/main" val="3969065529"/>
              </p:ext>
            </p:extLst>
          </p:nvPr>
        </p:nvGraphicFramePr>
        <p:xfrm>
          <a:off x="31616640" y="30764632"/>
          <a:ext cx="4133088" cy="2816352"/>
        </p:xfrm>
        <a:graphic>
          <a:graphicData uri="http://schemas.openxmlformats.org/presentationml/2006/ole">
            <mc:AlternateContent xmlns:mc="http://schemas.openxmlformats.org/markup-compatibility/2006">
              <mc:Choice xmlns:v="urn:schemas-microsoft-com:vml" Requires="v">
                <p:oleObj spid="_x0000_s1310" name="CorelDRAW" r:id="rId30" imgW="9650568" imgH="7192575" progId="CorelDraw.Graphic.16">
                  <p:embed/>
                </p:oleObj>
              </mc:Choice>
              <mc:Fallback>
                <p:oleObj name="CorelDRAW" r:id="rId30" imgW="9650568" imgH="7192575" progId="CorelDraw.Graphic.16">
                  <p:embed/>
                  <p:pic>
                    <p:nvPicPr>
                      <p:cNvPr id="0" name=""/>
                      <p:cNvPicPr preferRelativeResize="0"/>
                      <p:nvPr/>
                    </p:nvPicPr>
                    <p:blipFill>
                      <a:blip r:embed="rId31"/>
                      <a:stretch>
                        <a:fillRect/>
                      </a:stretch>
                    </p:blipFill>
                    <p:spPr>
                      <a:xfrm>
                        <a:off x="31616640" y="30764632"/>
                        <a:ext cx="4133088" cy="2816352"/>
                      </a:xfrm>
                      <a:prstGeom prst="rect">
                        <a:avLst/>
                      </a:prstGeom>
                    </p:spPr>
                  </p:pic>
                </p:oleObj>
              </mc:Fallback>
            </mc:AlternateContent>
          </a:graphicData>
        </a:graphic>
      </p:graphicFrame>
      <p:graphicFrame>
        <p:nvGraphicFramePr>
          <p:cNvPr id="115" name="E Halons measured"/>
          <p:cNvGraphicFramePr>
            <a:graphicFrameLocks/>
          </p:cNvGraphicFramePr>
          <p:nvPr>
            <p:extLst>
              <p:ext uri="{D42A27DB-BD31-4B8C-83A1-F6EECF244321}">
                <p14:modId xmlns:p14="http://schemas.microsoft.com/office/powerpoint/2010/main" val="3289250577"/>
              </p:ext>
            </p:extLst>
          </p:nvPr>
        </p:nvGraphicFramePr>
        <p:xfrm>
          <a:off x="36145222" y="27935676"/>
          <a:ext cx="4133088" cy="2816352"/>
        </p:xfrm>
        <a:graphic>
          <a:graphicData uri="http://schemas.openxmlformats.org/presentationml/2006/ole">
            <mc:AlternateContent xmlns:mc="http://schemas.openxmlformats.org/markup-compatibility/2006">
              <mc:Choice xmlns:v="urn:schemas-microsoft-com:vml" Requires="v">
                <p:oleObj spid="_x0000_s1311" name="CorelDRAW" r:id="rId32" imgW="9716255" imgH="7265727" progId="CorelDraw.Graphic.16">
                  <p:embed/>
                </p:oleObj>
              </mc:Choice>
              <mc:Fallback>
                <p:oleObj name="CorelDRAW" r:id="rId32" imgW="9716255" imgH="7265727" progId="CorelDraw.Graphic.16">
                  <p:embed/>
                  <p:pic>
                    <p:nvPicPr>
                      <p:cNvPr id="0" name=""/>
                      <p:cNvPicPr preferRelativeResize="0"/>
                      <p:nvPr/>
                    </p:nvPicPr>
                    <p:blipFill>
                      <a:blip r:embed="rId33"/>
                      <a:stretch>
                        <a:fillRect/>
                      </a:stretch>
                    </p:blipFill>
                    <p:spPr>
                      <a:xfrm>
                        <a:off x="36145222" y="27935676"/>
                        <a:ext cx="4133088" cy="2816352"/>
                      </a:xfrm>
                      <a:prstGeom prst="rect">
                        <a:avLst/>
                      </a:prstGeom>
                    </p:spPr>
                  </p:pic>
                </p:oleObj>
              </mc:Fallback>
            </mc:AlternateContent>
          </a:graphicData>
        </a:graphic>
      </p:graphicFrame>
      <p:graphicFrame>
        <p:nvGraphicFramePr>
          <p:cNvPr id="116" name="E halon 1"/>
          <p:cNvGraphicFramePr>
            <a:graphicFrameLocks/>
          </p:cNvGraphicFramePr>
          <p:nvPr>
            <p:extLst>
              <p:ext uri="{D42A27DB-BD31-4B8C-83A1-F6EECF244321}">
                <p14:modId xmlns:p14="http://schemas.microsoft.com/office/powerpoint/2010/main" val="2970876291"/>
              </p:ext>
            </p:extLst>
          </p:nvPr>
        </p:nvGraphicFramePr>
        <p:xfrm>
          <a:off x="36148222" y="27935812"/>
          <a:ext cx="4133088" cy="2816352"/>
        </p:xfrm>
        <a:graphic>
          <a:graphicData uri="http://schemas.openxmlformats.org/presentationml/2006/ole">
            <mc:AlternateContent xmlns:mc="http://schemas.openxmlformats.org/markup-compatibility/2006">
              <mc:Choice xmlns:v="urn:schemas-microsoft-com:vml" Requires="v">
                <p:oleObj spid="_x0000_s1312" name="CorelDRAW" r:id="rId34" imgW="9716255" imgH="7265727" progId="CorelDraw.Graphic.16">
                  <p:embed/>
                </p:oleObj>
              </mc:Choice>
              <mc:Fallback>
                <p:oleObj name="CorelDRAW" r:id="rId34" imgW="9716255" imgH="7265727" progId="CorelDraw.Graphic.16">
                  <p:embed/>
                  <p:pic>
                    <p:nvPicPr>
                      <p:cNvPr id="0" name=""/>
                      <p:cNvPicPr preferRelativeResize="0"/>
                      <p:nvPr/>
                    </p:nvPicPr>
                    <p:blipFill>
                      <a:blip r:embed="rId35"/>
                      <a:stretch>
                        <a:fillRect/>
                      </a:stretch>
                    </p:blipFill>
                    <p:spPr>
                      <a:xfrm>
                        <a:off x="36148222" y="27935812"/>
                        <a:ext cx="4133088" cy="2816352"/>
                      </a:xfrm>
                      <a:prstGeom prst="rect">
                        <a:avLst/>
                      </a:prstGeom>
                    </p:spPr>
                  </p:pic>
                </p:oleObj>
              </mc:Fallback>
            </mc:AlternateContent>
          </a:graphicData>
        </a:graphic>
      </p:graphicFrame>
      <p:graphicFrame>
        <p:nvGraphicFramePr>
          <p:cNvPr id="117" name="E halon 2"/>
          <p:cNvGraphicFramePr>
            <a:graphicFrameLocks/>
          </p:cNvGraphicFramePr>
          <p:nvPr>
            <p:extLst>
              <p:ext uri="{D42A27DB-BD31-4B8C-83A1-F6EECF244321}">
                <p14:modId xmlns:p14="http://schemas.microsoft.com/office/powerpoint/2010/main" val="2937227573"/>
              </p:ext>
            </p:extLst>
          </p:nvPr>
        </p:nvGraphicFramePr>
        <p:xfrm>
          <a:off x="36147188" y="27936468"/>
          <a:ext cx="4133088" cy="2816352"/>
        </p:xfrm>
        <a:graphic>
          <a:graphicData uri="http://schemas.openxmlformats.org/presentationml/2006/ole">
            <mc:AlternateContent xmlns:mc="http://schemas.openxmlformats.org/markup-compatibility/2006">
              <mc:Choice xmlns:v="urn:schemas-microsoft-com:vml" Requires="v">
                <p:oleObj spid="_x0000_s1313" name="CorelDRAW" r:id="rId36" imgW="9716255" imgH="7265727" progId="CorelDraw.Graphic.16">
                  <p:embed/>
                </p:oleObj>
              </mc:Choice>
              <mc:Fallback>
                <p:oleObj name="CorelDRAW" r:id="rId36" imgW="9716255" imgH="7265727" progId="CorelDraw.Graphic.16">
                  <p:embed/>
                  <p:pic>
                    <p:nvPicPr>
                      <p:cNvPr id="0" name=""/>
                      <p:cNvPicPr preferRelativeResize="0"/>
                      <p:nvPr/>
                    </p:nvPicPr>
                    <p:blipFill>
                      <a:blip r:embed="rId37"/>
                      <a:stretch>
                        <a:fillRect/>
                      </a:stretch>
                    </p:blipFill>
                    <p:spPr>
                      <a:xfrm>
                        <a:off x="36147188" y="27936468"/>
                        <a:ext cx="4133088" cy="2816352"/>
                      </a:xfrm>
                      <a:prstGeom prst="rect">
                        <a:avLst/>
                      </a:prstGeom>
                    </p:spPr>
                  </p:pic>
                </p:oleObj>
              </mc:Fallback>
            </mc:AlternateContent>
          </a:graphicData>
        </a:graphic>
      </p:graphicFrame>
      <p:graphicFrame>
        <p:nvGraphicFramePr>
          <p:cNvPr id="118" name="E halon 3"/>
          <p:cNvGraphicFramePr>
            <a:graphicFrameLocks/>
          </p:cNvGraphicFramePr>
          <p:nvPr>
            <p:extLst>
              <p:ext uri="{D42A27DB-BD31-4B8C-83A1-F6EECF244321}">
                <p14:modId xmlns:p14="http://schemas.microsoft.com/office/powerpoint/2010/main" val="1175121090"/>
              </p:ext>
            </p:extLst>
          </p:nvPr>
        </p:nvGraphicFramePr>
        <p:xfrm>
          <a:off x="36144822" y="27936706"/>
          <a:ext cx="4133088" cy="2816352"/>
        </p:xfrm>
        <a:graphic>
          <a:graphicData uri="http://schemas.openxmlformats.org/presentationml/2006/ole">
            <mc:AlternateContent xmlns:mc="http://schemas.openxmlformats.org/markup-compatibility/2006">
              <mc:Choice xmlns:v="urn:schemas-microsoft-com:vml" Requires="v">
                <p:oleObj spid="_x0000_s1314" name="CorelDRAW" r:id="rId38" imgW="9716255" imgH="7265727" progId="CorelDraw.Graphic.16">
                  <p:embed/>
                </p:oleObj>
              </mc:Choice>
              <mc:Fallback>
                <p:oleObj name="CorelDRAW" r:id="rId38" imgW="9716255" imgH="7265727" progId="CorelDraw.Graphic.16">
                  <p:embed/>
                  <p:pic>
                    <p:nvPicPr>
                      <p:cNvPr id="0" name=""/>
                      <p:cNvPicPr preferRelativeResize="0"/>
                      <p:nvPr/>
                    </p:nvPicPr>
                    <p:blipFill>
                      <a:blip r:embed="rId39"/>
                      <a:stretch>
                        <a:fillRect/>
                      </a:stretch>
                    </p:blipFill>
                    <p:spPr>
                      <a:xfrm>
                        <a:off x="36144822" y="27936706"/>
                        <a:ext cx="4133088" cy="2816352"/>
                      </a:xfrm>
                      <a:prstGeom prst="rect">
                        <a:avLst/>
                      </a:prstGeom>
                    </p:spPr>
                  </p:pic>
                </p:oleObj>
              </mc:Fallback>
            </mc:AlternateContent>
          </a:graphicData>
        </a:graphic>
      </p:graphicFrame>
      <p:graphicFrame>
        <p:nvGraphicFramePr>
          <p:cNvPr id="119" name="W halons measured"/>
          <p:cNvGraphicFramePr>
            <a:graphicFrameLocks/>
          </p:cNvGraphicFramePr>
          <p:nvPr>
            <p:extLst>
              <p:ext uri="{D42A27DB-BD31-4B8C-83A1-F6EECF244321}">
                <p14:modId xmlns:p14="http://schemas.microsoft.com/office/powerpoint/2010/main" val="3873371513"/>
              </p:ext>
            </p:extLst>
          </p:nvPr>
        </p:nvGraphicFramePr>
        <p:xfrm>
          <a:off x="31616640" y="27937903"/>
          <a:ext cx="4133088" cy="2816352"/>
        </p:xfrm>
        <a:graphic>
          <a:graphicData uri="http://schemas.openxmlformats.org/presentationml/2006/ole">
            <mc:AlternateContent xmlns:mc="http://schemas.openxmlformats.org/markup-compatibility/2006">
              <mc:Choice xmlns:v="urn:schemas-microsoft-com:vml" Requires="v">
                <p:oleObj spid="_x0000_s1315" name="CorelDRAW" r:id="rId40" imgW="9645094" imgH="7158325" progId="CorelDraw.Graphic.16">
                  <p:embed/>
                </p:oleObj>
              </mc:Choice>
              <mc:Fallback>
                <p:oleObj name="CorelDRAW" r:id="rId40" imgW="9645094" imgH="7158325" progId="CorelDraw.Graphic.16">
                  <p:embed/>
                  <p:pic>
                    <p:nvPicPr>
                      <p:cNvPr id="0" name=""/>
                      <p:cNvPicPr preferRelativeResize="0"/>
                      <p:nvPr/>
                    </p:nvPicPr>
                    <p:blipFill>
                      <a:blip r:embed="rId41"/>
                      <a:stretch>
                        <a:fillRect/>
                      </a:stretch>
                    </p:blipFill>
                    <p:spPr>
                      <a:xfrm>
                        <a:off x="31616640" y="27937903"/>
                        <a:ext cx="4133088" cy="2816352"/>
                      </a:xfrm>
                      <a:prstGeom prst="rect">
                        <a:avLst/>
                      </a:prstGeom>
                    </p:spPr>
                  </p:pic>
                </p:oleObj>
              </mc:Fallback>
            </mc:AlternateContent>
          </a:graphicData>
        </a:graphic>
      </p:graphicFrame>
      <p:graphicFrame>
        <p:nvGraphicFramePr>
          <p:cNvPr id="120" name="W halon 1"/>
          <p:cNvGraphicFramePr>
            <a:graphicFrameLocks/>
          </p:cNvGraphicFramePr>
          <p:nvPr>
            <p:extLst>
              <p:ext uri="{D42A27DB-BD31-4B8C-83A1-F6EECF244321}">
                <p14:modId xmlns:p14="http://schemas.microsoft.com/office/powerpoint/2010/main" val="2782274422"/>
              </p:ext>
            </p:extLst>
          </p:nvPr>
        </p:nvGraphicFramePr>
        <p:xfrm>
          <a:off x="31616557" y="27936658"/>
          <a:ext cx="4133088" cy="2816352"/>
        </p:xfrm>
        <a:graphic>
          <a:graphicData uri="http://schemas.openxmlformats.org/presentationml/2006/ole">
            <mc:AlternateContent xmlns:mc="http://schemas.openxmlformats.org/markup-compatibility/2006">
              <mc:Choice xmlns:v="urn:schemas-microsoft-com:vml" Requires="v">
                <p:oleObj spid="_x0000_s1316" name="CorelDRAW" r:id="rId42" imgW="9645094" imgH="7158325" progId="CorelDraw.Graphic.16">
                  <p:embed/>
                </p:oleObj>
              </mc:Choice>
              <mc:Fallback>
                <p:oleObj name="CorelDRAW" r:id="rId42" imgW="9645094" imgH="7158325" progId="CorelDraw.Graphic.16">
                  <p:embed/>
                  <p:pic>
                    <p:nvPicPr>
                      <p:cNvPr id="0" name=""/>
                      <p:cNvPicPr preferRelativeResize="0"/>
                      <p:nvPr/>
                    </p:nvPicPr>
                    <p:blipFill>
                      <a:blip r:embed="rId43"/>
                      <a:stretch>
                        <a:fillRect/>
                      </a:stretch>
                    </p:blipFill>
                    <p:spPr>
                      <a:xfrm>
                        <a:off x="31616557" y="27936658"/>
                        <a:ext cx="4133088" cy="2816352"/>
                      </a:xfrm>
                      <a:prstGeom prst="rect">
                        <a:avLst/>
                      </a:prstGeom>
                    </p:spPr>
                  </p:pic>
                </p:oleObj>
              </mc:Fallback>
            </mc:AlternateContent>
          </a:graphicData>
        </a:graphic>
      </p:graphicFrame>
      <p:graphicFrame>
        <p:nvGraphicFramePr>
          <p:cNvPr id="121" name="W halon 2"/>
          <p:cNvGraphicFramePr>
            <a:graphicFrameLocks/>
          </p:cNvGraphicFramePr>
          <p:nvPr>
            <p:extLst>
              <p:ext uri="{D42A27DB-BD31-4B8C-83A1-F6EECF244321}">
                <p14:modId xmlns:p14="http://schemas.microsoft.com/office/powerpoint/2010/main" val="480302467"/>
              </p:ext>
            </p:extLst>
          </p:nvPr>
        </p:nvGraphicFramePr>
        <p:xfrm>
          <a:off x="31616557" y="27937044"/>
          <a:ext cx="4133088" cy="2816352"/>
        </p:xfrm>
        <a:graphic>
          <a:graphicData uri="http://schemas.openxmlformats.org/presentationml/2006/ole">
            <mc:AlternateContent xmlns:mc="http://schemas.openxmlformats.org/markup-compatibility/2006">
              <mc:Choice xmlns:v="urn:schemas-microsoft-com:vml" Requires="v">
                <p:oleObj spid="_x0000_s1317" name="CorelDRAW" r:id="rId44" imgW="9645094" imgH="7158325" progId="CorelDraw.Graphic.16">
                  <p:embed/>
                </p:oleObj>
              </mc:Choice>
              <mc:Fallback>
                <p:oleObj name="CorelDRAW" r:id="rId44" imgW="9645094" imgH="7158325" progId="CorelDraw.Graphic.16">
                  <p:embed/>
                  <p:pic>
                    <p:nvPicPr>
                      <p:cNvPr id="0" name=""/>
                      <p:cNvPicPr preferRelativeResize="0"/>
                      <p:nvPr/>
                    </p:nvPicPr>
                    <p:blipFill>
                      <a:blip r:embed="rId45"/>
                      <a:stretch>
                        <a:fillRect/>
                      </a:stretch>
                    </p:blipFill>
                    <p:spPr>
                      <a:xfrm>
                        <a:off x="31616557" y="27937044"/>
                        <a:ext cx="4133088" cy="2816352"/>
                      </a:xfrm>
                      <a:prstGeom prst="rect">
                        <a:avLst/>
                      </a:prstGeom>
                    </p:spPr>
                  </p:pic>
                </p:oleObj>
              </mc:Fallback>
            </mc:AlternateContent>
          </a:graphicData>
        </a:graphic>
      </p:graphicFrame>
      <p:graphicFrame>
        <p:nvGraphicFramePr>
          <p:cNvPr id="122" name="W halon 3"/>
          <p:cNvGraphicFramePr>
            <a:graphicFrameLocks/>
          </p:cNvGraphicFramePr>
          <p:nvPr>
            <p:extLst>
              <p:ext uri="{D42A27DB-BD31-4B8C-83A1-F6EECF244321}">
                <p14:modId xmlns:p14="http://schemas.microsoft.com/office/powerpoint/2010/main" val="742602709"/>
              </p:ext>
            </p:extLst>
          </p:nvPr>
        </p:nvGraphicFramePr>
        <p:xfrm>
          <a:off x="31616720" y="27938134"/>
          <a:ext cx="4133088" cy="2816352"/>
        </p:xfrm>
        <a:graphic>
          <a:graphicData uri="http://schemas.openxmlformats.org/presentationml/2006/ole">
            <mc:AlternateContent xmlns:mc="http://schemas.openxmlformats.org/markup-compatibility/2006">
              <mc:Choice xmlns:v="urn:schemas-microsoft-com:vml" Requires="v">
                <p:oleObj spid="_x0000_s1318" name="CorelDRAW" r:id="rId46" imgW="9645094" imgH="7158325" progId="CorelDraw.Graphic.16">
                  <p:embed/>
                </p:oleObj>
              </mc:Choice>
              <mc:Fallback>
                <p:oleObj name="CorelDRAW" r:id="rId46" imgW="9645094" imgH="7158325" progId="CorelDraw.Graphic.16">
                  <p:embed/>
                  <p:pic>
                    <p:nvPicPr>
                      <p:cNvPr id="0" name=""/>
                      <p:cNvPicPr preferRelativeResize="0"/>
                      <p:nvPr/>
                    </p:nvPicPr>
                    <p:blipFill>
                      <a:blip r:embed="rId47"/>
                      <a:stretch>
                        <a:fillRect/>
                      </a:stretch>
                    </p:blipFill>
                    <p:spPr>
                      <a:xfrm>
                        <a:off x="31616720" y="27938134"/>
                        <a:ext cx="4133088" cy="2816352"/>
                      </a:xfrm>
                      <a:prstGeom prst="rect">
                        <a:avLst/>
                      </a:prstGeom>
                    </p:spPr>
                  </p:pic>
                </p:oleObj>
              </mc:Fallback>
            </mc:AlternateContent>
          </a:graphicData>
        </a:graphic>
      </p:graphicFrame>
      <p:sp>
        <p:nvSpPr>
          <p:cNvPr id="123" name="TextBox 122"/>
          <p:cNvSpPr txBox="1"/>
          <p:nvPr/>
        </p:nvSpPr>
        <p:spPr>
          <a:xfrm rot="16200000">
            <a:off x="30247885" y="30294741"/>
            <a:ext cx="1367432" cy="523220"/>
          </a:xfrm>
          <a:prstGeom prst="rect">
            <a:avLst/>
          </a:prstGeom>
          <a:noFill/>
        </p:spPr>
        <p:txBody>
          <a:bodyPr wrap="none" rtlCol="0">
            <a:spAutoFit/>
          </a:bodyPr>
          <a:lstStyle/>
          <a:p>
            <a:r>
              <a:rPr lang="en-US" sz="2800" dirty="0" smtClean="0"/>
              <a:t>Alt (Km)</a:t>
            </a:r>
            <a:endParaRPr lang="en-US" sz="2800" dirty="0"/>
          </a:p>
        </p:txBody>
      </p:sp>
      <p:sp>
        <p:nvSpPr>
          <p:cNvPr id="124" name="TextBox 123"/>
          <p:cNvSpPr txBox="1"/>
          <p:nvPr/>
        </p:nvSpPr>
        <p:spPr>
          <a:xfrm>
            <a:off x="33956297" y="33706794"/>
            <a:ext cx="3821329" cy="523220"/>
          </a:xfrm>
          <a:prstGeom prst="rect">
            <a:avLst/>
          </a:prstGeom>
          <a:noFill/>
        </p:spPr>
        <p:txBody>
          <a:bodyPr wrap="none" rtlCol="0">
            <a:spAutoFit/>
          </a:bodyPr>
          <a:lstStyle/>
          <a:p>
            <a:r>
              <a:rPr lang="en-US" sz="2800" dirty="0" smtClean="0"/>
              <a:t>Mixing ratios (</a:t>
            </a:r>
            <a:r>
              <a:rPr lang="en-US" sz="2800" dirty="0" err="1" smtClean="0"/>
              <a:t>pmol</a:t>
            </a:r>
            <a:r>
              <a:rPr lang="en-US" sz="2800" dirty="0" smtClean="0"/>
              <a:t>/</a:t>
            </a:r>
            <a:r>
              <a:rPr lang="en-US" sz="2800" dirty="0" err="1" smtClean="0"/>
              <a:t>mol</a:t>
            </a:r>
            <a:r>
              <a:rPr lang="en-US" sz="2800" dirty="0" smtClean="0"/>
              <a:t>)</a:t>
            </a:r>
            <a:endParaRPr lang="en-US" sz="2800" dirty="0"/>
          </a:p>
        </p:txBody>
      </p:sp>
      <p:sp>
        <p:nvSpPr>
          <p:cNvPr id="125" name="TextBox 124"/>
          <p:cNvSpPr txBox="1"/>
          <p:nvPr/>
        </p:nvSpPr>
        <p:spPr>
          <a:xfrm>
            <a:off x="31430843" y="33417540"/>
            <a:ext cx="915635" cy="276999"/>
          </a:xfrm>
          <a:prstGeom prst="rect">
            <a:avLst/>
          </a:prstGeom>
          <a:noFill/>
        </p:spPr>
        <p:txBody>
          <a:bodyPr wrap="none" rtlCol="0">
            <a:spAutoFit/>
          </a:bodyPr>
          <a:lstStyle/>
          <a:p>
            <a:r>
              <a:rPr lang="en-US" sz="1200" dirty="0" smtClean="0"/>
              <a:t>Bin 1Km Alt</a:t>
            </a:r>
          </a:p>
        </p:txBody>
      </p:sp>
      <p:sp>
        <p:nvSpPr>
          <p:cNvPr id="126" name="Oval 125"/>
          <p:cNvSpPr/>
          <p:nvPr/>
        </p:nvSpPr>
        <p:spPr>
          <a:xfrm>
            <a:off x="31289672" y="33465699"/>
            <a:ext cx="188532" cy="175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37777626" y="33442486"/>
            <a:ext cx="2540329" cy="276999"/>
          </a:xfrm>
          <a:prstGeom prst="rect">
            <a:avLst/>
          </a:prstGeom>
        </p:spPr>
        <p:txBody>
          <a:bodyPr wrap="none">
            <a:spAutoFit/>
          </a:bodyPr>
          <a:lstStyle/>
          <a:p>
            <a:r>
              <a:rPr lang="en-US" sz="1200" dirty="0"/>
              <a:t>Error model and </a:t>
            </a:r>
            <a:r>
              <a:rPr lang="en-US" sz="1200" dirty="0" smtClean="0"/>
              <a:t>measurements  </a:t>
            </a:r>
            <a:r>
              <a:rPr lang="en-US" sz="1200" dirty="0"/>
              <a:t>=1sd</a:t>
            </a:r>
          </a:p>
        </p:txBody>
      </p:sp>
      <p:grpSp>
        <p:nvGrpSpPr>
          <p:cNvPr id="128" name="Group 8"/>
          <p:cNvGrpSpPr>
            <a:grpSpLocks/>
          </p:cNvGrpSpPr>
          <p:nvPr/>
        </p:nvGrpSpPr>
        <p:grpSpPr bwMode="auto">
          <a:xfrm>
            <a:off x="858447" y="28633749"/>
            <a:ext cx="8818563" cy="5507038"/>
            <a:chOff x="228600" y="1143000"/>
            <a:chExt cx="8818418" cy="5506975"/>
          </a:xfrm>
        </p:grpSpPr>
        <p:pic>
          <p:nvPicPr>
            <p:cNvPr id="129" name="Picture 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28600" y="1516684"/>
              <a:ext cx="25431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0"/>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286000" y="1997696"/>
              <a:ext cx="2562225" cy="3609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1" name="Picture 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495800" y="2431084"/>
              <a:ext cx="2486025" cy="351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2" name="Picture 11"/>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484793" y="3135250"/>
              <a:ext cx="2562225" cy="351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 name="TextBox 7"/>
            <p:cNvSpPr txBox="1">
              <a:spLocks noChangeArrowheads="1"/>
            </p:cNvSpPr>
            <p:nvPr/>
          </p:nvSpPr>
          <p:spPr bwMode="auto">
            <a:xfrm>
              <a:off x="700087" y="1143000"/>
              <a:ext cx="1600200"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800">
                  <a:latin typeface="Berlin Sans FB" charset="0"/>
                </a:rPr>
                <a:t>Spheroids</a:t>
              </a:r>
            </a:p>
          </p:txBody>
        </p:sp>
        <p:sp>
          <p:nvSpPr>
            <p:cNvPr id="134" name="TextBox 12"/>
            <p:cNvSpPr txBox="1">
              <a:spLocks noChangeArrowheads="1"/>
            </p:cNvSpPr>
            <p:nvPr/>
          </p:nvSpPr>
          <p:spPr bwMode="auto">
            <a:xfrm>
              <a:off x="2895600" y="1628364"/>
              <a:ext cx="1600200"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800">
                  <a:latin typeface="Berlin Sans FB" charset="0"/>
                </a:rPr>
                <a:t>Columns</a:t>
              </a:r>
            </a:p>
          </p:txBody>
        </p:sp>
        <p:sp>
          <p:nvSpPr>
            <p:cNvPr id="135" name="TextBox 13"/>
            <p:cNvSpPr txBox="1">
              <a:spLocks noChangeArrowheads="1"/>
            </p:cNvSpPr>
            <p:nvPr/>
          </p:nvSpPr>
          <p:spPr bwMode="auto">
            <a:xfrm>
              <a:off x="7086600" y="2516809"/>
              <a:ext cx="1600200" cy="64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800">
                  <a:latin typeface="Berlin Sans FB" charset="0"/>
                </a:rPr>
                <a:t>Budding</a:t>
              </a:r>
            </a:p>
            <a:p>
              <a:pPr algn="ctr"/>
              <a:r>
                <a:rPr lang="en-US" sz="1800">
                  <a:latin typeface="Berlin Sans FB" charset="0"/>
                </a:rPr>
                <a:t>Rosettes</a:t>
              </a:r>
            </a:p>
          </p:txBody>
        </p:sp>
        <p:sp>
          <p:nvSpPr>
            <p:cNvPr id="136" name="TextBox 14"/>
            <p:cNvSpPr txBox="1">
              <a:spLocks noChangeArrowheads="1"/>
            </p:cNvSpPr>
            <p:nvPr/>
          </p:nvSpPr>
          <p:spPr bwMode="auto">
            <a:xfrm>
              <a:off x="5029200" y="2043589"/>
              <a:ext cx="1600200"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800">
                  <a:latin typeface="Berlin Sans FB" charset="0"/>
                </a:rPr>
                <a:t>Rosettes</a:t>
              </a:r>
            </a:p>
          </p:txBody>
        </p:sp>
      </p:grpSp>
      <p:pic>
        <p:nvPicPr>
          <p:cNvPr id="137" name="Picture 136" descr="attrex3_sizes_st_.png"/>
          <p:cNvPicPr>
            <a:picLocks noChangeAspect="1"/>
          </p:cNvPicPr>
          <p:nvPr/>
        </p:nvPicPr>
        <p:blipFill rotWithShape="1">
          <a:blip r:embed="rId52" cstate="print">
            <a:extLst>
              <a:ext uri="{28A0092B-C50C-407E-A947-70E740481C1C}">
                <a14:useLocalDpi xmlns:a14="http://schemas.microsoft.com/office/drawing/2010/main" val="0"/>
              </a:ext>
            </a:extLst>
          </a:blip>
          <a:srcRect t="8279" r="50305"/>
          <a:stretch/>
        </p:blipFill>
        <p:spPr>
          <a:xfrm>
            <a:off x="20661398" y="34411982"/>
            <a:ext cx="7156422" cy="7150852"/>
          </a:xfrm>
          <a:prstGeom prst="rect">
            <a:avLst/>
          </a:prstGeom>
        </p:spPr>
      </p:pic>
      <p:pic>
        <p:nvPicPr>
          <p:cNvPr id="138" name="Picture 137"/>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37264811" y="20457918"/>
            <a:ext cx="9027396" cy="5416437"/>
          </a:xfrm>
          <a:prstGeom prst="rect">
            <a:avLst/>
          </a:prstGeom>
        </p:spPr>
      </p:pic>
      <p:pic>
        <p:nvPicPr>
          <p:cNvPr id="139" name="Picture 138"/>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66332" y="34246976"/>
            <a:ext cx="7947469" cy="6622890"/>
          </a:xfrm>
          <a:prstGeom prst="rect">
            <a:avLst/>
          </a:prstGeom>
        </p:spPr>
      </p:pic>
      <p:pic>
        <p:nvPicPr>
          <p:cNvPr id="142" name="Picture 141"/>
          <p:cNvPicPr>
            <a:picLocks noChangeAspect="1"/>
          </p:cNvPicPr>
          <p:nvPr/>
        </p:nvPicPr>
        <p:blipFill rotWithShape="1">
          <a:blip r:embed="rId55"/>
          <a:srcRect l="4134" t="7860" r="2963" b="360"/>
          <a:stretch/>
        </p:blipFill>
        <p:spPr>
          <a:xfrm>
            <a:off x="20113935" y="27120375"/>
            <a:ext cx="7619013" cy="5818926"/>
          </a:xfrm>
          <a:prstGeom prst="rect">
            <a:avLst/>
          </a:prstGeom>
        </p:spPr>
      </p:pic>
      <p:grpSp>
        <p:nvGrpSpPr>
          <p:cNvPr id="143" name="Group 142"/>
          <p:cNvGrpSpPr/>
          <p:nvPr/>
        </p:nvGrpSpPr>
        <p:grpSpPr>
          <a:xfrm>
            <a:off x="27732948" y="27329939"/>
            <a:ext cx="1986077" cy="5133440"/>
            <a:chOff x="7434715" y="2750282"/>
            <a:chExt cx="1600766" cy="3393957"/>
          </a:xfrm>
        </p:grpSpPr>
        <p:pic>
          <p:nvPicPr>
            <p:cNvPr id="144" name="Picture 143" descr="Laura_Acft_Schematic.png"/>
            <p:cNvPicPr>
              <a:picLocks noChangeAspect="1"/>
            </p:cNvPicPr>
            <p:nvPr/>
          </p:nvPicPr>
          <p:blipFill rotWithShape="1">
            <a:blip r:embed="rId56">
              <a:extLst>
                <a:ext uri="{28A0092B-C50C-407E-A947-70E740481C1C}">
                  <a14:useLocalDpi xmlns:a14="http://schemas.microsoft.com/office/drawing/2010/main" val="0"/>
                </a:ext>
              </a:extLst>
            </a:blip>
            <a:srcRect l="88415" t="404"/>
            <a:stretch/>
          </p:blipFill>
          <p:spPr>
            <a:xfrm>
              <a:off x="8686800" y="2895600"/>
              <a:ext cx="348681" cy="3248639"/>
            </a:xfrm>
            <a:prstGeom prst="rect">
              <a:avLst/>
            </a:prstGeom>
          </p:spPr>
        </p:pic>
        <p:sp>
          <p:nvSpPr>
            <p:cNvPr id="145" name="TextBox 144"/>
            <p:cNvSpPr txBox="1"/>
            <p:nvPr/>
          </p:nvSpPr>
          <p:spPr>
            <a:xfrm>
              <a:off x="7434715" y="2750282"/>
              <a:ext cx="1600200" cy="183137"/>
            </a:xfrm>
            <a:prstGeom prst="rect">
              <a:avLst/>
            </a:prstGeom>
            <a:noFill/>
          </p:spPr>
          <p:txBody>
            <a:bodyPr wrap="square" rtlCol="0">
              <a:spAutoFit/>
            </a:bodyPr>
            <a:lstStyle/>
            <a:p>
              <a:r>
                <a:rPr lang="en-US" sz="1200" b="1" dirty="0" smtClean="0">
                  <a:solidFill>
                    <a:srgbClr val="FF0000"/>
                  </a:solidFill>
                  <a:latin typeface="Chalkboard"/>
                  <a:cs typeface="Chalkboard"/>
                </a:rPr>
                <a:t>NASA Global Hawk</a:t>
              </a:r>
              <a:endParaRPr lang="en-US" sz="1200" b="1" dirty="0">
                <a:solidFill>
                  <a:srgbClr val="FF0000"/>
                </a:solidFill>
                <a:latin typeface="Chalkboard"/>
                <a:cs typeface="Chalkboard"/>
              </a:endParaRPr>
            </a:p>
          </p:txBody>
        </p:sp>
        <p:sp>
          <p:nvSpPr>
            <p:cNvPr id="146" name="TextBox 145"/>
            <p:cNvSpPr txBox="1"/>
            <p:nvPr/>
          </p:nvSpPr>
          <p:spPr>
            <a:xfrm>
              <a:off x="7716071" y="5135720"/>
              <a:ext cx="787087" cy="183137"/>
            </a:xfrm>
            <a:prstGeom prst="rect">
              <a:avLst/>
            </a:prstGeom>
            <a:noFill/>
          </p:spPr>
          <p:txBody>
            <a:bodyPr wrap="none" rtlCol="0">
              <a:spAutoFit/>
            </a:bodyPr>
            <a:lstStyle/>
            <a:p>
              <a:r>
                <a:rPr lang="en-US" sz="1200" b="1" dirty="0" smtClean="0">
                  <a:solidFill>
                    <a:srgbClr val="05FFFD"/>
                  </a:solidFill>
                  <a:latin typeface="Chalkboard"/>
                  <a:cs typeface="Chalkboard"/>
                </a:rPr>
                <a:t>UK BAe146</a:t>
              </a:r>
              <a:endParaRPr lang="en-US" sz="1200" b="1" dirty="0">
                <a:solidFill>
                  <a:srgbClr val="05FFFD"/>
                </a:solidFill>
                <a:latin typeface="Chalkboard"/>
                <a:cs typeface="Chalkboard"/>
              </a:endParaRPr>
            </a:p>
          </p:txBody>
        </p:sp>
        <p:sp>
          <p:nvSpPr>
            <p:cNvPr id="147" name="TextBox 146"/>
            <p:cNvSpPr txBox="1"/>
            <p:nvPr/>
          </p:nvSpPr>
          <p:spPr>
            <a:xfrm>
              <a:off x="7716071" y="3721026"/>
              <a:ext cx="691016" cy="183137"/>
            </a:xfrm>
            <a:prstGeom prst="rect">
              <a:avLst/>
            </a:prstGeom>
            <a:noFill/>
          </p:spPr>
          <p:txBody>
            <a:bodyPr wrap="none" rtlCol="0">
              <a:spAutoFit/>
            </a:bodyPr>
            <a:lstStyle/>
            <a:p>
              <a:r>
                <a:rPr lang="en-US" sz="1200" b="1" dirty="0" err="1" smtClean="0">
                  <a:solidFill>
                    <a:srgbClr val="000090"/>
                  </a:solidFill>
                  <a:latin typeface="Chalkboard"/>
                  <a:cs typeface="Chalkboard"/>
                </a:rPr>
                <a:t>NCAR</a:t>
              </a:r>
              <a:r>
                <a:rPr lang="en-US" sz="1200" b="1" dirty="0" smtClean="0">
                  <a:solidFill>
                    <a:srgbClr val="000090"/>
                  </a:solidFill>
                  <a:latin typeface="Chalkboard"/>
                  <a:cs typeface="Chalkboard"/>
                </a:rPr>
                <a:t> </a:t>
              </a:r>
              <a:r>
                <a:rPr lang="en-US" sz="1200" b="1" dirty="0" err="1" smtClean="0">
                  <a:solidFill>
                    <a:srgbClr val="000090"/>
                  </a:solidFill>
                  <a:latin typeface="Chalkboard"/>
                  <a:cs typeface="Chalkboard"/>
                </a:rPr>
                <a:t>GV</a:t>
              </a:r>
              <a:endParaRPr lang="en-US" sz="1200" b="1" dirty="0">
                <a:solidFill>
                  <a:srgbClr val="000090"/>
                </a:solidFill>
                <a:latin typeface="Chalkboard"/>
                <a:cs typeface="Chalkboard"/>
              </a:endParaRPr>
            </a:p>
          </p:txBody>
        </p:sp>
        <p:grpSp>
          <p:nvGrpSpPr>
            <p:cNvPr id="148" name="Group 147"/>
            <p:cNvGrpSpPr/>
            <p:nvPr/>
          </p:nvGrpSpPr>
          <p:grpSpPr>
            <a:xfrm>
              <a:off x="7620000" y="3047999"/>
              <a:ext cx="990600" cy="482523"/>
              <a:chOff x="7620000" y="3047999"/>
              <a:chExt cx="990600" cy="482523"/>
            </a:xfrm>
          </p:grpSpPr>
          <p:pic>
            <p:nvPicPr>
              <p:cNvPr id="155" name="Picture 154" descr="Laura_Acft_Schematic.png"/>
              <p:cNvPicPr>
                <a:picLocks noChangeAspect="1"/>
              </p:cNvPicPr>
              <p:nvPr/>
            </p:nvPicPr>
            <p:blipFill rotWithShape="1">
              <a:blip r:embed="rId56">
                <a:extLst>
                  <a:ext uri="{28A0092B-C50C-407E-A947-70E740481C1C}">
                    <a14:useLocalDpi xmlns:a14="http://schemas.microsoft.com/office/drawing/2010/main" val="0"/>
                  </a:ext>
                </a:extLst>
              </a:blip>
              <a:srcRect l="33118" t="4660" r="25363" b="76033"/>
              <a:stretch/>
            </p:blipFill>
            <p:spPr>
              <a:xfrm>
                <a:off x="7620000" y="3047999"/>
                <a:ext cx="990600" cy="482523"/>
              </a:xfrm>
              <a:prstGeom prst="rect">
                <a:avLst/>
              </a:prstGeom>
              <a:ln w="38100" cmpd="sng">
                <a:solidFill>
                  <a:srgbClr val="FFB417"/>
                </a:solidFill>
              </a:ln>
            </p:spPr>
          </p:pic>
          <p:sp>
            <p:nvSpPr>
              <p:cNvPr id="156" name="Rectangle 155"/>
              <p:cNvSpPr/>
              <p:nvPr/>
            </p:nvSpPr>
            <p:spPr>
              <a:xfrm>
                <a:off x="7620000" y="3048000"/>
                <a:ext cx="990600" cy="4572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7620000" y="5410200"/>
              <a:ext cx="990600" cy="482524"/>
              <a:chOff x="7620000" y="5410200"/>
              <a:chExt cx="990600" cy="482524"/>
            </a:xfrm>
          </p:grpSpPr>
          <p:pic>
            <p:nvPicPr>
              <p:cNvPr id="153" name="Picture 152" descr="Laura_Acft_Schematic.png"/>
              <p:cNvPicPr>
                <a:picLocks noChangeAspect="1"/>
              </p:cNvPicPr>
              <p:nvPr/>
            </p:nvPicPr>
            <p:blipFill rotWithShape="1">
              <a:blip r:embed="rId56">
                <a:extLst>
                  <a:ext uri="{28A0092B-C50C-407E-A947-70E740481C1C}">
                    <a14:useLocalDpi xmlns:a14="http://schemas.microsoft.com/office/drawing/2010/main" val="0"/>
                  </a:ext>
                </a:extLst>
              </a:blip>
              <a:srcRect l="34087" t="57990" r="24394" b="22703"/>
              <a:stretch/>
            </p:blipFill>
            <p:spPr>
              <a:xfrm>
                <a:off x="7620000" y="5410200"/>
                <a:ext cx="990600" cy="482524"/>
              </a:xfrm>
              <a:prstGeom prst="rect">
                <a:avLst/>
              </a:prstGeom>
            </p:spPr>
          </p:pic>
          <p:sp>
            <p:nvSpPr>
              <p:cNvPr id="154" name="Rectangle 153"/>
              <p:cNvSpPr/>
              <p:nvPr/>
            </p:nvSpPr>
            <p:spPr>
              <a:xfrm>
                <a:off x="7620000" y="5410200"/>
                <a:ext cx="990600" cy="457200"/>
              </a:xfrm>
              <a:prstGeom prst="rect">
                <a:avLst/>
              </a:prstGeom>
              <a:noFill/>
              <a:ln w="57150" cmpd="sng">
                <a:solidFill>
                  <a:srgbClr val="05FFF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7620000" y="3962400"/>
              <a:ext cx="994634" cy="464749"/>
              <a:chOff x="7311166" y="3962400"/>
              <a:chExt cx="994634" cy="464749"/>
            </a:xfrm>
          </p:grpSpPr>
          <p:pic>
            <p:nvPicPr>
              <p:cNvPr id="151" name="Picture 150" descr="Laura_Acft_Schematic.png"/>
              <p:cNvPicPr>
                <a:picLocks noChangeAspect="1"/>
              </p:cNvPicPr>
              <p:nvPr/>
            </p:nvPicPr>
            <p:blipFill rotWithShape="1">
              <a:blip r:embed="rId56">
                <a:extLst>
                  <a:ext uri="{28A0092B-C50C-407E-A947-70E740481C1C}">
                    <a14:useLocalDpi xmlns:a14="http://schemas.microsoft.com/office/drawing/2010/main" val="0"/>
                  </a:ext>
                </a:extLst>
              </a:blip>
              <a:srcRect l="33118" t="28995" r="25363" b="51698"/>
              <a:stretch/>
            </p:blipFill>
            <p:spPr>
              <a:xfrm>
                <a:off x="7311166" y="3962400"/>
                <a:ext cx="954110" cy="464749"/>
              </a:xfrm>
              <a:prstGeom prst="rect">
                <a:avLst/>
              </a:prstGeom>
            </p:spPr>
          </p:pic>
          <p:sp>
            <p:nvSpPr>
              <p:cNvPr id="152" name="Rectangle 151"/>
              <p:cNvSpPr/>
              <p:nvPr/>
            </p:nvSpPr>
            <p:spPr>
              <a:xfrm>
                <a:off x="7315200" y="3962400"/>
                <a:ext cx="990600" cy="4572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2" name="Picture 1" descr="DLH_NOAA_comp_4Eric.png"/>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1124053" y="28101019"/>
            <a:ext cx="8336325" cy="4997453"/>
          </a:xfrm>
          <a:prstGeom prst="rect">
            <a:avLst/>
          </a:prstGeom>
        </p:spPr>
      </p:pic>
      <p:sp>
        <p:nvSpPr>
          <p:cNvPr id="141" name="TextBox 140"/>
          <p:cNvSpPr txBox="1"/>
          <p:nvPr/>
        </p:nvSpPr>
        <p:spPr>
          <a:xfrm>
            <a:off x="46567977" y="22203138"/>
            <a:ext cx="4212737" cy="954107"/>
          </a:xfrm>
          <a:prstGeom prst="rect">
            <a:avLst/>
          </a:prstGeom>
          <a:noFill/>
        </p:spPr>
        <p:txBody>
          <a:bodyPr wrap="square" rtlCol="0">
            <a:spAutoFit/>
          </a:bodyPr>
          <a:lstStyle/>
          <a:p>
            <a:r>
              <a:rPr lang="en-US" sz="2800" dirty="0" smtClean="0">
                <a:latin typeface="Arial"/>
                <a:cs typeface="Arial"/>
              </a:rPr>
              <a:t>Sampling near Typhoon </a:t>
            </a:r>
            <a:r>
              <a:rPr lang="en-US" sz="2800" dirty="0" err="1" smtClean="0">
                <a:latin typeface="Arial"/>
                <a:cs typeface="Arial"/>
              </a:rPr>
              <a:t>Faxai</a:t>
            </a:r>
            <a:r>
              <a:rPr lang="en-US" sz="2800" dirty="0" smtClean="0">
                <a:latin typeface="Arial"/>
                <a:cs typeface="Arial"/>
              </a:rPr>
              <a:t> east of Guam</a:t>
            </a:r>
            <a:endParaRPr lang="en-US" sz="2800" dirty="0">
              <a:latin typeface="Arial"/>
              <a:cs typeface="Arial"/>
            </a:endParaRPr>
          </a:p>
        </p:txBody>
      </p:sp>
      <p:sp>
        <p:nvSpPr>
          <p:cNvPr id="3" name="Oval 2"/>
          <p:cNvSpPr/>
          <p:nvPr/>
        </p:nvSpPr>
        <p:spPr>
          <a:xfrm>
            <a:off x="39363899" y="16754202"/>
            <a:ext cx="1284569" cy="896757"/>
          </a:xfrm>
          <a:prstGeom prst="ellipse">
            <a:avLst/>
          </a:prstGeom>
          <a:noFill/>
          <a:ln w="762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3" idx="2"/>
          </p:cNvCxnSpPr>
          <p:nvPr/>
        </p:nvCxnSpPr>
        <p:spPr>
          <a:xfrm flipH="1" flipV="1">
            <a:off x="35314468" y="16743641"/>
            <a:ext cx="4049431" cy="458941"/>
          </a:xfrm>
          <a:prstGeom prst="straightConnector1">
            <a:avLst/>
          </a:prstGeom>
          <a:ln w="76200"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a:off x="44445944" y="22860814"/>
            <a:ext cx="2152189" cy="36018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687469" y="28126091"/>
            <a:ext cx="10034241" cy="523220"/>
          </a:xfrm>
          <a:prstGeom prst="rect">
            <a:avLst/>
          </a:prstGeom>
          <a:noFill/>
        </p:spPr>
        <p:txBody>
          <a:bodyPr wrap="square" rtlCol="0">
            <a:spAutoFit/>
          </a:bodyPr>
          <a:lstStyle/>
          <a:p>
            <a:r>
              <a:rPr lang="en-US" sz="2800" dirty="0" err="1" smtClean="0">
                <a:latin typeface="Arial"/>
                <a:cs typeface="Arial"/>
              </a:rPr>
              <a:t>Hawkey</a:t>
            </a:r>
            <a:r>
              <a:rPr lang="en-US" sz="2800" dirty="0" smtClean="0">
                <a:latin typeface="Arial"/>
                <a:cs typeface="Arial"/>
              </a:rPr>
              <a:t> CPI images of TTL ice crystals [P. Lawson, S. </a:t>
            </a:r>
            <a:r>
              <a:rPr lang="en-US" sz="2800" dirty="0" smtClean="0">
                <a:latin typeface="Arial"/>
                <a:cs typeface="Arial"/>
              </a:rPr>
              <a:t>Brooks]</a:t>
            </a:r>
            <a:endParaRPr lang="en-US" sz="2800" dirty="0">
              <a:latin typeface="Arial"/>
              <a:cs typeface="Arial"/>
            </a:endParaRPr>
          </a:p>
        </p:txBody>
      </p:sp>
      <p:sp>
        <p:nvSpPr>
          <p:cNvPr id="159" name="TextBox 158"/>
          <p:cNvSpPr txBox="1"/>
          <p:nvPr/>
        </p:nvSpPr>
        <p:spPr>
          <a:xfrm>
            <a:off x="542742" y="40869867"/>
            <a:ext cx="10034241" cy="954107"/>
          </a:xfrm>
          <a:prstGeom prst="rect">
            <a:avLst/>
          </a:prstGeom>
          <a:noFill/>
        </p:spPr>
        <p:txBody>
          <a:bodyPr wrap="square" rtlCol="0">
            <a:spAutoFit/>
          </a:bodyPr>
          <a:lstStyle/>
          <a:p>
            <a:r>
              <a:rPr lang="en-US" sz="2800" dirty="0" err="1" smtClean="0">
                <a:latin typeface="Arial"/>
                <a:cs typeface="Arial"/>
              </a:rPr>
              <a:t>Hawkey</a:t>
            </a:r>
            <a:r>
              <a:rPr lang="en-US" sz="2800" dirty="0" smtClean="0">
                <a:latin typeface="Arial"/>
                <a:cs typeface="Arial"/>
              </a:rPr>
              <a:t> FCDP and 2DS provide full ice crystal size distributions from 1–2000 </a:t>
            </a:r>
            <a:r>
              <a:rPr lang="en-US" sz="2800" dirty="0" err="1" smtClean="0">
                <a:latin typeface="Arial"/>
                <a:cs typeface="Arial"/>
              </a:rPr>
              <a:t>μm</a:t>
            </a:r>
            <a:r>
              <a:rPr lang="en-US" sz="2800" dirty="0" smtClean="0">
                <a:latin typeface="Arial"/>
                <a:cs typeface="Arial"/>
              </a:rPr>
              <a:t>.  [P. Lawson, S. </a:t>
            </a:r>
            <a:r>
              <a:rPr lang="en-US" sz="2800" dirty="0" smtClean="0">
                <a:latin typeface="Arial"/>
                <a:cs typeface="Arial"/>
              </a:rPr>
              <a:t>Brooks]</a:t>
            </a:r>
            <a:endParaRPr lang="en-US" sz="2800" dirty="0">
              <a:latin typeface="Arial"/>
              <a:cs typeface="Arial"/>
            </a:endParaRPr>
          </a:p>
        </p:txBody>
      </p:sp>
      <p:sp>
        <p:nvSpPr>
          <p:cNvPr id="160" name="TextBox 159"/>
          <p:cNvSpPr txBox="1"/>
          <p:nvPr/>
        </p:nvSpPr>
        <p:spPr>
          <a:xfrm>
            <a:off x="10811200" y="33111938"/>
            <a:ext cx="9707238" cy="954107"/>
          </a:xfrm>
          <a:prstGeom prst="rect">
            <a:avLst/>
          </a:prstGeom>
          <a:noFill/>
        </p:spPr>
        <p:txBody>
          <a:bodyPr wrap="square" rtlCol="0">
            <a:spAutoFit/>
          </a:bodyPr>
          <a:lstStyle/>
          <a:p>
            <a:r>
              <a:rPr lang="en-US" sz="2800" dirty="0" smtClean="0">
                <a:latin typeface="Arial"/>
                <a:cs typeface="Arial"/>
              </a:rPr>
              <a:t>Excellent agreement between DLH [G. </a:t>
            </a:r>
            <a:r>
              <a:rPr lang="en-US" sz="2800" dirty="0" err="1" smtClean="0">
                <a:latin typeface="Arial"/>
                <a:cs typeface="Arial"/>
              </a:rPr>
              <a:t>Diskin</a:t>
            </a:r>
            <a:r>
              <a:rPr lang="en-US" sz="2800" dirty="0" smtClean="0">
                <a:latin typeface="Arial"/>
                <a:cs typeface="Arial"/>
              </a:rPr>
              <a:t>], NOAA H</a:t>
            </a:r>
            <a:r>
              <a:rPr lang="en-US" sz="2800" baseline="-25000" dirty="0" smtClean="0">
                <a:latin typeface="Arial"/>
                <a:cs typeface="Arial"/>
              </a:rPr>
              <a:t>2</a:t>
            </a:r>
            <a:r>
              <a:rPr lang="en-US" sz="2800" dirty="0" smtClean="0">
                <a:latin typeface="Arial"/>
                <a:cs typeface="Arial"/>
              </a:rPr>
              <a:t>O [T. Thornberry, A. Rollins], and </a:t>
            </a:r>
            <a:r>
              <a:rPr lang="en-US" sz="2800" dirty="0" err="1" smtClean="0">
                <a:latin typeface="Arial"/>
                <a:cs typeface="Arial"/>
              </a:rPr>
              <a:t>frostpoint</a:t>
            </a:r>
            <a:r>
              <a:rPr lang="en-US" sz="2800" dirty="0" smtClean="0">
                <a:latin typeface="Arial"/>
                <a:cs typeface="Arial"/>
              </a:rPr>
              <a:t> balloon [D. Hurst].</a:t>
            </a:r>
            <a:endParaRPr lang="en-US" sz="2800" dirty="0">
              <a:latin typeface="Arial"/>
              <a:cs typeface="Arial"/>
            </a:endParaRPr>
          </a:p>
        </p:txBody>
      </p:sp>
      <p:sp>
        <p:nvSpPr>
          <p:cNvPr id="161" name="TextBox 160"/>
          <p:cNvSpPr txBox="1"/>
          <p:nvPr/>
        </p:nvSpPr>
        <p:spPr>
          <a:xfrm>
            <a:off x="10484198" y="40745138"/>
            <a:ext cx="9707238" cy="954107"/>
          </a:xfrm>
          <a:prstGeom prst="rect">
            <a:avLst/>
          </a:prstGeom>
          <a:noFill/>
        </p:spPr>
        <p:txBody>
          <a:bodyPr wrap="square" rtlCol="0">
            <a:spAutoFit/>
          </a:bodyPr>
          <a:lstStyle/>
          <a:p>
            <a:r>
              <a:rPr lang="en-US" sz="2800" dirty="0" smtClean="0">
                <a:latin typeface="Arial"/>
                <a:cs typeface="Arial"/>
              </a:rPr>
              <a:t>Ice crystal number concentrations consistent with measured ice </a:t>
            </a:r>
            <a:r>
              <a:rPr lang="en-US" sz="2800" dirty="0" err="1" smtClean="0">
                <a:latin typeface="Arial"/>
                <a:cs typeface="Arial"/>
              </a:rPr>
              <a:t>supersaturation</a:t>
            </a:r>
            <a:r>
              <a:rPr lang="en-US" sz="2800" dirty="0" smtClean="0">
                <a:latin typeface="Arial"/>
                <a:cs typeface="Arial"/>
              </a:rPr>
              <a:t> [</a:t>
            </a:r>
            <a:r>
              <a:rPr lang="en-US" sz="2800" i="1" dirty="0" smtClean="0">
                <a:latin typeface="Arial"/>
                <a:cs typeface="Arial"/>
              </a:rPr>
              <a:t>Jensen et al., 2013, PNAS</a:t>
            </a:r>
            <a:r>
              <a:rPr lang="en-US" sz="2800" dirty="0" smtClean="0">
                <a:latin typeface="Arial"/>
                <a:cs typeface="Arial"/>
              </a:rPr>
              <a:t>]</a:t>
            </a:r>
            <a:endParaRPr lang="en-US" sz="2800" dirty="0">
              <a:latin typeface="Arial"/>
              <a:cs typeface="Arial"/>
            </a:endParaRPr>
          </a:p>
        </p:txBody>
      </p:sp>
      <p:sp>
        <p:nvSpPr>
          <p:cNvPr id="162" name="TextBox 161"/>
          <p:cNvSpPr txBox="1"/>
          <p:nvPr/>
        </p:nvSpPr>
        <p:spPr>
          <a:xfrm>
            <a:off x="27532785" y="38750454"/>
            <a:ext cx="5443322" cy="1384995"/>
          </a:xfrm>
          <a:prstGeom prst="rect">
            <a:avLst/>
          </a:prstGeom>
          <a:noFill/>
        </p:spPr>
        <p:txBody>
          <a:bodyPr wrap="square" rtlCol="0">
            <a:spAutoFit/>
          </a:bodyPr>
          <a:lstStyle/>
          <a:p>
            <a:r>
              <a:rPr lang="en-US" sz="2800" dirty="0" smtClean="0">
                <a:latin typeface="Arial"/>
                <a:cs typeface="Arial"/>
              </a:rPr>
              <a:t>Evaluation of global-model cloud parameterizations using Hawkeye data [C. Bardeen]</a:t>
            </a:r>
            <a:endParaRPr lang="en-US" sz="2800" dirty="0">
              <a:latin typeface="Arial"/>
              <a:cs typeface="Arial"/>
            </a:endParaRPr>
          </a:p>
        </p:txBody>
      </p:sp>
      <p:sp>
        <p:nvSpPr>
          <p:cNvPr id="163" name="TextBox 162"/>
          <p:cNvSpPr txBox="1"/>
          <p:nvPr/>
        </p:nvSpPr>
        <p:spPr>
          <a:xfrm>
            <a:off x="31118029" y="34411982"/>
            <a:ext cx="9855742" cy="1384995"/>
          </a:xfrm>
          <a:prstGeom prst="rect">
            <a:avLst/>
          </a:prstGeom>
          <a:noFill/>
        </p:spPr>
        <p:txBody>
          <a:bodyPr wrap="square" rtlCol="0">
            <a:spAutoFit/>
          </a:bodyPr>
          <a:lstStyle/>
          <a:p>
            <a:r>
              <a:rPr lang="en-US" sz="2800" dirty="0" smtClean="0">
                <a:latin typeface="Arial"/>
                <a:cs typeface="Arial"/>
              </a:rPr>
              <a:t>Evaluation of global-model halogen simulations using GWAS measurements [M. </a:t>
            </a:r>
            <a:r>
              <a:rPr lang="en-US" sz="2800" dirty="0" err="1" smtClean="0">
                <a:latin typeface="Arial"/>
                <a:cs typeface="Arial"/>
              </a:rPr>
              <a:t>Navaro</a:t>
            </a:r>
            <a:r>
              <a:rPr lang="en-US" sz="2800" dirty="0" smtClean="0">
                <a:latin typeface="Arial"/>
                <a:cs typeface="Arial"/>
              </a:rPr>
              <a:t>, A. </a:t>
            </a:r>
            <a:r>
              <a:rPr lang="en-US" sz="2800" dirty="0" err="1" smtClean="0">
                <a:latin typeface="Arial"/>
                <a:cs typeface="Arial"/>
              </a:rPr>
              <a:t>Saiz</a:t>
            </a:r>
            <a:r>
              <a:rPr lang="en-US" sz="2800" dirty="0" smtClean="0">
                <a:latin typeface="Arial"/>
                <a:cs typeface="Arial"/>
              </a:rPr>
              <a:t>-Lopez, and X. Rodriguez-</a:t>
            </a:r>
            <a:r>
              <a:rPr lang="en-US" sz="2800" dirty="0" err="1" smtClean="0">
                <a:latin typeface="Arial"/>
                <a:cs typeface="Arial"/>
              </a:rPr>
              <a:t>Lloveras</a:t>
            </a:r>
            <a:r>
              <a:rPr lang="en-US" sz="2800" dirty="0" smtClean="0">
                <a:latin typeface="Arial"/>
                <a:cs typeface="Arial"/>
              </a:rPr>
              <a:t>]</a:t>
            </a:r>
            <a:endParaRPr lang="en-US" sz="2800" dirty="0">
              <a:latin typeface="Arial"/>
              <a:cs typeface="Arial"/>
            </a:endParaRPr>
          </a:p>
        </p:txBody>
      </p:sp>
      <p:sp>
        <p:nvSpPr>
          <p:cNvPr id="164" name="Text Box 41"/>
          <p:cNvSpPr txBox="1">
            <a:spLocks noChangeArrowheads="1"/>
          </p:cNvSpPr>
          <p:nvPr/>
        </p:nvSpPr>
        <p:spPr bwMode="auto">
          <a:xfrm>
            <a:off x="16066903" y="17059644"/>
            <a:ext cx="843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200" b="1" dirty="0" smtClean="0">
                <a:solidFill>
                  <a:srgbClr val="FF0000"/>
                </a:solidFill>
              </a:rPr>
              <a:t>Hawkeye</a:t>
            </a:r>
            <a:endParaRPr lang="en-US" sz="1000" b="1" dirty="0">
              <a:solidFill>
                <a:srgbClr val="FF0000"/>
              </a:solidFill>
            </a:endParaRPr>
          </a:p>
        </p:txBody>
      </p:sp>
      <p:sp>
        <p:nvSpPr>
          <p:cNvPr id="165" name="Line 58"/>
          <p:cNvSpPr>
            <a:spLocks noChangeShapeType="1"/>
          </p:cNvSpPr>
          <p:nvPr/>
        </p:nvSpPr>
        <p:spPr bwMode="auto">
          <a:xfrm flipV="1">
            <a:off x="16780575" y="16271560"/>
            <a:ext cx="1422758" cy="873584"/>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6" name="TextBox 165"/>
          <p:cNvSpPr txBox="1"/>
          <p:nvPr/>
        </p:nvSpPr>
        <p:spPr>
          <a:xfrm>
            <a:off x="41999570" y="28115652"/>
            <a:ext cx="8823195" cy="2677656"/>
          </a:xfrm>
          <a:prstGeom prst="rect">
            <a:avLst/>
          </a:prstGeom>
          <a:noFill/>
        </p:spPr>
        <p:txBody>
          <a:bodyPr wrap="square" rtlCol="0">
            <a:spAutoFit/>
          </a:bodyPr>
          <a:lstStyle/>
          <a:p>
            <a:r>
              <a:rPr lang="en-US" sz="2800" dirty="0" smtClean="0">
                <a:latin typeface="Arial"/>
                <a:cs typeface="Arial"/>
              </a:rPr>
              <a:t>Data archive:</a:t>
            </a:r>
          </a:p>
          <a:p>
            <a:r>
              <a:rPr lang="en-US" sz="2800" dirty="0" err="1">
                <a:latin typeface="Arial"/>
                <a:cs typeface="Arial"/>
              </a:rPr>
              <a:t>e</a:t>
            </a:r>
            <a:r>
              <a:rPr lang="en-US" sz="2800" dirty="0" err="1" smtClean="0">
                <a:latin typeface="Arial"/>
                <a:cs typeface="Arial"/>
              </a:rPr>
              <a:t>spoarchive.nasa.gov</a:t>
            </a:r>
            <a:r>
              <a:rPr lang="en-US" sz="2800" dirty="0" smtClean="0">
                <a:latin typeface="Arial"/>
                <a:cs typeface="Arial"/>
              </a:rPr>
              <a:t>/archive/browse/</a:t>
            </a:r>
            <a:r>
              <a:rPr lang="en-US" sz="2800" dirty="0" err="1" smtClean="0">
                <a:latin typeface="Arial"/>
                <a:cs typeface="Arial"/>
              </a:rPr>
              <a:t>attrex</a:t>
            </a:r>
            <a:endParaRPr lang="en-US" sz="2800" dirty="0" smtClean="0">
              <a:latin typeface="Arial"/>
              <a:cs typeface="Arial"/>
            </a:endParaRPr>
          </a:p>
          <a:p>
            <a:endParaRPr lang="en-US" sz="2800" dirty="0">
              <a:latin typeface="Arial"/>
              <a:cs typeface="Arial"/>
            </a:endParaRPr>
          </a:p>
          <a:p>
            <a:pPr marL="457200" indent="-457200">
              <a:buFont typeface="Arial"/>
              <a:buChar char="•"/>
            </a:pPr>
            <a:r>
              <a:rPr lang="en-US" sz="2800" dirty="0" smtClean="0">
                <a:latin typeface="Arial"/>
                <a:cs typeface="Arial"/>
              </a:rPr>
              <a:t>2011 and 2013 data publicly available</a:t>
            </a:r>
          </a:p>
          <a:p>
            <a:pPr marL="457200" indent="-457200">
              <a:buFont typeface="Arial"/>
              <a:buChar char="•"/>
            </a:pPr>
            <a:r>
              <a:rPr lang="en-US" sz="2800" dirty="0" smtClean="0">
                <a:latin typeface="Arial"/>
                <a:cs typeface="Arial"/>
              </a:rPr>
              <a:t>2014 data will be public in early 2015 (contact </a:t>
            </a:r>
            <a:r>
              <a:rPr lang="en-US" sz="2800" dirty="0" smtClean="0">
                <a:latin typeface="Arial"/>
                <a:cs typeface="Arial"/>
              </a:rPr>
              <a:t>ATTREX investigators for access now)</a:t>
            </a:r>
            <a:endParaRPr lang="en-US" sz="2800" dirty="0">
              <a:latin typeface="Arial"/>
              <a:cs typeface="Arial"/>
            </a:endParaRPr>
          </a:p>
        </p:txBody>
      </p:sp>
      <p:sp>
        <p:nvSpPr>
          <p:cNvPr id="167" name="TextBox 233"/>
          <p:cNvSpPr txBox="1">
            <a:spLocks noChangeArrowheads="1"/>
          </p:cNvSpPr>
          <p:nvPr/>
        </p:nvSpPr>
        <p:spPr bwMode="auto">
          <a:xfrm>
            <a:off x="41952826" y="31212910"/>
            <a:ext cx="88278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rebuchet MS" charset="0"/>
                <a:ea typeface="Osaka" charset="0"/>
                <a:cs typeface="Osaka" charset="0"/>
              </a:defRPr>
            </a:lvl1pPr>
            <a:lvl2pPr marL="37931725" indent="-37474525" eaLnBrk="0" hangingPunct="0">
              <a:defRPr sz="3200">
                <a:solidFill>
                  <a:schemeClr val="tx1"/>
                </a:solidFill>
                <a:latin typeface="Trebuchet MS" charset="0"/>
                <a:ea typeface="Osaka" charset="0"/>
                <a:cs typeface="Osaka" charset="0"/>
              </a:defRPr>
            </a:lvl2pPr>
            <a:lvl3pPr eaLnBrk="0" hangingPunct="0">
              <a:defRPr sz="3200">
                <a:solidFill>
                  <a:schemeClr val="tx1"/>
                </a:solidFill>
                <a:latin typeface="Trebuchet MS" charset="0"/>
                <a:ea typeface="Osaka" charset="0"/>
                <a:cs typeface="Osaka" charset="0"/>
              </a:defRPr>
            </a:lvl3pPr>
            <a:lvl4pPr eaLnBrk="0" hangingPunct="0">
              <a:defRPr sz="3200">
                <a:solidFill>
                  <a:schemeClr val="tx1"/>
                </a:solidFill>
                <a:latin typeface="Trebuchet MS" charset="0"/>
                <a:ea typeface="Osaka" charset="0"/>
                <a:cs typeface="Osaka" charset="0"/>
              </a:defRPr>
            </a:lvl4pPr>
            <a:lvl5pPr eaLnBrk="0" hangingPunct="0">
              <a:defRPr sz="3200">
                <a:solidFill>
                  <a:schemeClr val="tx1"/>
                </a:solidFill>
                <a:latin typeface="Trebuchet MS" charset="0"/>
                <a:ea typeface="Osaka" charset="0"/>
                <a:cs typeface="Osaka" charset="0"/>
              </a:defRPr>
            </a:lvl5pPr>
            <a:lvl6pPr marL="457200" eaLnBrk="0" fontAlgn="base" hangingPunct="0">
              <a:spcBef>
                <a:spcPct val="0"/>
              </a:spcBef>
              <a:spcAft>
                <a:spcPct val="0"/>
              </a:spcAft>
              <a:defRPr sz="3200">
                <a:solidFill>
                  <a:schemeClr val="tx1"/>
                </a:solidFill>
                <a:latin typeface="Trebuchet MS" charset="0"/>
                <a:ea typeface="Osaka" charset="0"/>
                <a:cs typeface="Osaka" charset="0"/>
              </a:defRPr>
            </a:lvl6pPr>
            <a:lvl7pPr marL="914400" eaLnBrk="0" fontAlgn="base" hangingPunct="0">
              <a:spcBef>
                <a:spcPct val="0"/>
              </a:spcBef>
              <a:spcAft>
                <a:spcPct val="0"/>
              </a:spcAft>
              <a:defRPr sz="3200">
                <a:solidFill>
                  <a:schemeClr val="tx1"/>
                </a:solidFill>
                <a:latin typeface="Trebuchet MS" charset="0"/>
                <a:ea typeface="Osaka" charset="0"/>
                <a:cs typeface="Osaka" charset="0"/>
              </a:defRPr>
            </a:lvl7pPr>
            <a:lvl8pPr marL="1371600" eaLnBrk="0" fontAlgn="base" hangingPunct="0">
              <a:spcBef>
                <a:spcPct val="0"/>
              </a:spcBef>
              <a:spcAft>
                <a:spcPct val="0"/>
              </a:spcAft>
              <a:defRPr sz="3200">
                <a:solidFill>
                  <a:schemeClr val="tx1"/>
                </a:solidFill>
                <a:latin typeface="Trebuchet MS" charset="0"/>
                <a:ea typeface="Osaka" charset="0"/>
                <a:cs typeface="Osaka" charset="0"/>
              </a:defRPr>
            </a:lvl8pPr>
            <a:lvl9pPr marL="1828800" eaLnBrk="0" fontAlgn="base" hangingPunct="0">
              <a:spcBef>
                <a:spcPct val="0"/>
              </a:spcBef>
              <a:spcAft>
                <a:spcPct val="0"/>
              </a:spcAft>
              <a:defRPr sz="3200">
                <a:solidFill>
                  <a:schemeClr val="tx1"/>
                </a:solidFill>
                <a:latin typeface="Trebuchet MS" charset="0"/>
                <a:ea typeface="Osaka" charset="0"/>
                <a:cs typeface="Osaka" charset="0"/>
              </a:defRPr>
            </a:lvl9pPr>
          </a:lstStyle>
          <a:p>
            <a:pPr eaLnBrk="1" hangingPunct="1"/>
            <a:r>
              <a:rPr lang="en-US" sz="5400" b="1" dirty="0" smtClean="0">
                <a:ln>
                  <a:solidFill>
                    <a:schemeClr val="tx1"/>
                  </a:solidFill>
                </a:ln>
              </a:rPr>
              <a:t>AGU ATTREX presentations</a:t>
            </a:r>
            <a:endParaRPr lang="en-US" sz="5400" b="1" dirty="0">
              <a:ln>
                <a:solidFill>
                  <a:schemeClr val="tx1"/>
                </a:solidFill>
              </a:ln>
            </a:endParaRPr>
          </a:p>
        </p:txBody>
      </p:sp>
    </p:spTree>
    <p:extLst>
      <p:ext uri="{BB962C8B-B14F-4D97-AF65-F5344CB8AC3E}">
        <p14:creationId xmlns:p14="http://schemas.microsoft.com/office/powerpoint/2010/main" val="1794189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par>
                                <p:cTn id="8" presetID="22" presetClass="entr" presetSubtype="4" fill="hold"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wipe(down)">
                                      <p:cBhvr>
                                        <p:cTn id="10" dur="500"/>
                                        <p:tgtEl>
                                          <p:spTgt spid="120"/>
                                        </p:tgtEl>
                                      </p:cBhvr>
                                    </p:animEffect>
                                  </p:childTnLst>
                                </p:cTn>
                              </p:par>
                              <p:par>
                                <p:cTn id="11" presetID="22" presetClass="entr" presetSubtype="4" fill="hold" nodeType="withEffect">
                                  <p:stCondLst>
                                    <p:cond delay="500"/>
                                  </p:stCondLst>
                                  <p:childTnLst>
                                    <p:set>
                                      <p:cBhvr>
                                        <p:cTn id="12" dur="1" fill="hold">
                                          <p:stCondLst>
                                            <p:cond delay="0"/>
                                          </p:stCondLst>
                                        </p:cTn>
                                        <p:tgtEl>
                                          <p:spTgt spid="117"/>
                                        </p:tgtEl>
                                        <p:attrNameLst>
                                          <p:attrName>style.visibility</p:attrName>
                                        </p:attrNameLst>
                                      </p:cBhvr>
                                      <p:to>
                                        <p:strVal val="visible"/>
                                      </p:to>
                                    </p:set>
                                    <p:animEffect transition="in" filter="wipe(down)">
                                      <p:cBhvr>
                                        <p:cTn id="13" dur="500"/>
                                        <p:tgtEl>
                                          <p:spTgt spid="117"/>
                                        </p:tgtEl>
                                      </p:cBhvr>
                                    </p:animEffect>
                                  </p:childTnLst>
                                </p:cTn>
                              </p:par>
                              <p:par>
                                <p:cTn id="14" presetID="22" presetClass="entr" presetSubtype="4" fill="hold" nodeType="withEffect">
                                  <p:stCondLst>
                                    <p:cond delay="500"/>
                                  </p:stCondLst>
                                  <p:childTnLst>
                                    <p:set>
                                      <p:cBhvr>
                                        <p:cTn id="15" dur="1" fill="hold">
                                          <p:stCondLst>
                                            <p:cond delay="0"/>
                                          </p:stCondLst>
                                        </p:cTn>
                                        <p:tgtEl>
                                          <p:spTgt spid="121"/>
                                        </p:tgtEl>
                                        <p:attrNameLst>
                                          <p:attrName>style.visibility</p:attrName>
                                        </p:attrNameLst>
                                      </p:cBhvr>
                                      <p:to>
                                        <p:strVal val="visible"/>
                                      </p:to>
                                    </p:set>
                                    <p:animEffect transition="in" filter="wipe(down)">
                                      <p:cBhvr>
                                        <p:cTn id="16" dur="500"/>
                                        <p:tgtEl>
                                          <p:spTgt spid="121"/>
                                        </p:tgtEl>
                                      </p:cBhvr>
                                    </p:animEffect>
                                  </p:childTnLst>
                                </p:cTn>
                              </p:par>
                            </p:childTnLst>
                          </p:cTn>
                        </p:par>
                        <p:par>
                          <p:cTn id="17" fill="hold">
                            <p:stCondLst>
                              <p:cond delay="1000"/>
                            </p:stCondLst>
                            <p:childTnLst>
                              <p:par>
                                <p:cTn id="18" presetID="22" presetClass="entr" presetSubtype="4" fill="hold" nodeType="afterEffect">
                                  <p:stCondLst>
                                    <p:cond delay="500"/>
                                  </p:stCondLst>
                                  <p:childTnLst>
                                    <p:set>
                                      <p:cBhvr>
                                        <p:cTn id="19" dur="1" fill="hold">
                                          <p:stCondLst>
                                            <p:cond delay="0"/>
                                          </p:stCondLst>
                                        </p:cTn>
                                        <p:tgtEl>
                                          <p:spTgt spid="118"/>
                                        </p:tgtEl>
                                        <p:attrNameLst>
                                          <p:attrName>style.visibility</p:attrName>
                                        </p:attrNameLst>
                                      </p:cBhvr>
                                      <p:to>
                                        <p:strVal val="visible"/>
                                      </p:to>
                                    </p:set>
                                    <p:animEffect transition="in" filter="wipe(down)">
                                      <p:cBhvr>
                                        <p:cTn id="20" dur="500"/>
                                        <p:tgtEl>
                                          <p:spTgt spid="118"/>
                                        </p:tgtEl>
                                      </p:cBhvr>
                                    </p:animEffect>
                                  </p:childTnLst>
                                </p:cTn>
                              </p:par>
                              <p:par>
                                <p:cTn id="21" presetID="22" presetClass="entr" presetSubtype="4" fill="hold" nodeType="withEffect">
                                  <p:stCondLst>
                                    <p:cond delay="500"/>
                                  </p:stCondLst>
                                  <p:childTnLst>
                                    <p:set>
                                      <p:cBhvr>
                                        <p:cTn id="22" dur="1" fill="hold">
                                          <p:stCondLst>
                                            <p:cond delay="0"/>
                                          </p:stCondLst>
                                        </p:cTn>
                                        <p:tgtEl>
                                          <p:spTgt spid="122"/>
                                        </p:tgtEl>
                                        <p:attrNameLst>
                                          <p:attrName>style.visibility</p:attrName>
                                        </p:attrNameLst>
                                      </p:cBhvr>
                                      <p:to>
                                        <p:strVal val="visible"/>
                                      </p:to>
                                    </p:set>
                                    <p:animEffect transition="in" filter="wipe(down)">
                                      <p:cBhvr>
                                        <p:cTn id="23" dur="500"/>
                                        <p:tgtEl>
                                          <p:spTgt spid="122"/>
                                        </p:tgtEl>
                                      </p:cBhvr>
                                    </p:animEffect>
                                  </p:childTnLst>
                                </p:cTn>
                              </p:par>
                            </p:childTnLst>
                          </p:cTn>
                        </p:par>
                        <p:par>
                          <p:cTn id="24" fill="hold">
                            <p:stCondLst>
                              <p:cond delay="2000"/>
                            </p:stCondLst>
                            <p:childTnLst>
                              <p:par>
                                <p:cTn id="25" presetID="22" presetClass="entr" presetSubtype="4" fill="hold" nodeType="afterEffect">
                                  <p:stCondLst>
                                    <p:cond delay="500"/>
                                  </p:stCondLst>
                                  <p:childTnLst>
                                    <p:set>
                                      <p:cBhvr>
                                        <p:cTn id="26" dur="1" fill="hold">
                                          <p:stCondLst>
                                            <p:cond delay="0"/>
                                          </p:stCondLst>
                                        </p:cTn>
                                        <p:tgtEl>
                                          <p:spTgt spid="92"/>
                                        </p:tgtEl>
                                        <p:attrNameLst>
                                          <p:attrName>style.visibility</p:attrName>
                                        </p:attrNameLst>
                                      </p:cBhvr>
                                      <p:to>
                                        <p:strVal val="visible"/>
                                      </p:to>
                                    </p:set>
                                    <p:animEffect transition="in" filter="wipe(down)">
                                      <p:cBhvr>
                                        <p:cTn id="27" dur="500"/>
                                        <p:tgtEl>
                                          <p:spTgt spid="92"/>
                                        </p:tgtEl>
                                      </p:cBhvr>
                                    </p:animEffect>
                                  </p:childTnLst>
                                </p:cTn>
                              </p:par>
                              <p:par>
                                <p:cTn id="28" presetID="22" presetClass="entr" presetSubtype="4" fill="hold" nodeType="withEffect">
                                  <p:stCondLst>
                                    <p:cond delay="500"/>
                                  </p:stCondLst>
                                  <p:childTnLst>
                                    <p:set>
                                      <p:cBhvr>
                                        <p:cTn id="29" dur="1" fill="hold">
                                          <p:stCondLst>
                                            <p:cond delay="0"/>
                                          </p:stCondLst>
                                        </p:cTn>
                                        <p:tgtEl>
                                          <p:spTgt spid="112"/>
                                        </p:tgtEl>
                                        <p:attrNameLst>
                                          <p:attrName>style.visibility</p:attrName>
                                        </p:attrNameLst>
                                      </p:cBhvr>
                                      <p:to>
                                        <p:strVal val="visible"/>
                                      </p:to>
                                    </p:set>
                                    <p:animEffect transition="in" filter="wipe(down)">
                                      <p:cBhvr>
                                        <p:cTn id="30" dur="500"/>
                                        <p:tgtEl>
                                          <p:spTgt spid="112"/>
                                        </p:tgtEl>
                                      </p:cBhvr>
                                    </p:animEffect>
                                  </p:childTnLst>
                                </p:cTn>
                              </p:par>
                            </p:childTnLst>
                          </p:cTn>
                        </p:par>
                        <p:par>
                          <p:cTn id="31" fill="hold">
                            <p:stCondLst>
                              <p:cond delay="3000"/>
                            </p:stCondLst>
                            <p:childTnLst>
                              <p:par>
                                <p:cTn id="32" presetID="22" presetClass="entr" presetSubtype="4" fill="hold" nodeType="afterEffect">
                                  <p:stCondLst>
                                    <p:cond delay="500"/>
                                  </p:stCondLst>
                                  <p:childTnLst>
                                    <p:set>
                                      <p:cBhvr>
                                        <p:cTn id="33" dur="1" fill="hold">
                                          <p:stCondLst>
                                            <p:cond delay="0"/>
                                          </p:stCondLst>
                                        </p:cTn>
                                        <p:tgtEl>
                                          <p:spTgt spid="93"/>
                                        </p:tgtEl>
                                        <p:attrNameLst>
                                          <p:attrName>style.visibility</p:attrName>
                                        </p:attrNameLst>
                                      </p:cBhvr>
                                      <p:to>
                                        <p:strVal val="visible"/>
                                      </p:to>
                                    </p:set>
                                    <p:animEffect transition="in" filter="wipe(down)">
                                      <p:cBhvr>
                                        <p:cTn id="34" dur="500"/>
                                        <p:tgtEl>
                                          <p:spTgt spid="93"/>
                                        </p:tgtEl>
                                      </p:cBhvr>
                                    </p:animEffect>
                                  </p:childTnLst>
                                </p:cTn>
                              </p:par>
                              <p:par>
                                <p:cTn id="35" presetID="22" presetClass="entr" presetSubtype="4" fill="hold" nodeType="withEffect">
                                  <p:stCondLst>
                                    <p:cond delay="500"/>
                                  </p:stCondLst>
                                  <p:childTnLst>
                                    <p:set>
                                      <p:cBhvr>
                                        <p:cTn id="36" dur="1" fill="hold">
                                          <p:stCondLst>
                                            <p:cond delay="0"/>
                                          </p:stCondLst>
                                        </p:cTn>
                                        <p:tgtEl>
                                          <p:spTgt spid="113"/>
                                        </p:tgtEl>
                                        <p:attrNameLst>
                                          <p:attrName>style.visibility</p:attrName>
                                        </p:attrNameLst>
                                      </p:cBhvr>
                                      <p:to>
                                        <p:strVal val="visible"/>
                                      </p:to>
                                    </p:set>
                                    <p:animEffect transition="in" filter="wipe(down)">
                                      <p:cBhvr>
                                        <p:cTn id="37" dur="500"/>
                                        <p:tgtEl>
                                          <p:spTgt spid="113"/>
                                        </p:tgtEl>
                                      </p:cBhvr>
                                    </p:animEffect>
                                  </p:childTnLst>
                                </p:cTn>
                              </p:par>
                            </p:childTnLst>
                          </p:cTn>
                        </p:par>
                        <p:par>
                          <p:cTn id="38" fill="hold">
                            <p:stCondLst>
                              <p:cond delay="4000"/>
                            </p:stCondLst>
                            <p:childTnLst>
                              <p:par>
                                <p:cTn id="39" presetID="22" presetClass="entr" presetSubtype="4" fill="hold" nodeType="afterEffect">
                                  <p:stCondLst>
                                    <p:cond delay="500"/>
                                  </p:stCondLst>
                                  <p:childTnLst>
                                    <p:set>
                                      <p:cBhvr>
                                        <p:cTn id="40" dur="1" fill="hold">
                                          <p:stCondLst>
                                            <p:cond delay="0"/>
                                          </p:stCondLst>
                                        </p:cTn>
                                        <p:tgtEl>
                                          <p:spTgt spid="114"/>
                                        </p:tgtEl>
                                        <p:attrNameLst>
                                          <p:attrName>style.visibility</p:attrName>
                                        </p:attrNameLst>
                                      </p:cBhvr>
                                      <p:to>
                                        <p:strVal val="visible"/>
                                      </p:to>
                                    </p:set>
                                    <p:animEffect transition="in" filter="wipe(down)">
                                      <p:cBhvr>
                                        <p:cTn id="41" dur="500"/>
                                        <p:tgtEl>
                                          <p:spTgt spid="114"/>
                                        </p:tgtEl>
                                      </p:cBhvr>
                                    </p:animEffect>
                                  </p:childTnLst>
                                </p:cTn>
                              </p:par>
                              <p:par>
                                <p:cTn id="42" presetID="22" presetClass="entr" presetSubtype="4" fill="hold" nodeType="withEffect">
                                  <p:stCondLst>
                                    <p:cond delay="500"/>
                                  </p:stCondLst>
                                  <p:childTnLst>
                                    <p:set>
                                      <p:cBhvr>
                                        <p:cTn id="43" dur="1" fill="hold">
                                          <p:stCondLst>
                                            <p:cond delay="0"/>
                                          </p:stCondLst>
                                        </p:cTn>
                                        <p:tgtEl>
                                          <p:spTgt spid="94"/>
                                        </p:tgtEl>
                                        <p:attrNameLst>
                                          <p:attrName>style.visibility</p:attrName>
                                        </p:attrNameLst>
                                      </p:cBhvr>
                                      <p:to>
                                        <p:strVal val="visible"/>
                                      </p:to>
                                    </p:set>
                                    <p:animEffect transition="in" filter="wipe(down)">
                                      <p:cBhvr>
                                        <p:cTn id="4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4505</TotalTime>
  <Words>657</Words>
  <Application>Microsoft Macintosh PowerPoint</Application>
  <PresentationFormat>Custom</PresentationFormat>
  <Paragraphs>73</Paragraphs>
  <Slides>1</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vt:i4>
      </vt:variant>
    </vt:vector>
  </HeadingPairs>
  <TitlesOfParts>
    <vt:vector size="4" baseType="lpstr">
      <vt:lpstr>Office Theme</vt:lpstr>
      <vt:lpstr>Document</vt:lpstr>
      <vt:lpstr>CorelDRAW</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dc:creator>
  <cp:lastModifiedBy>Eric</cp:lastModifiedBy>
  <cp:revision>41</cp:revision>
  <dcterms:created xsi:type="dcterms:W3CDTF">2013-06-12T12:23:02Z</dcterms:created>
  <dcterms:modified xsi:type="dcterms:W3CDTF">2014-12-14T16:11:09Z</dcterms:modified>
</cp:coreProperties>
</file>