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03" r:id="rId14"/>
    <p:sldId id="270" r:id="rId15"/>
    <p:sldId id="281" r:id="rId16"/>
    <p:sldId id="308" r:id="rId17"/>
    <p:sldId id="331" r:id="rId18"/>
    <p:sldId id="346" r:id="rId19"/>
    <p:sldId id="339" r:id="rId20"/>
    <p:sldId id="359" r:id="rId21"/>
    <p:sldId id="340" r:id="rId22"/>
    <p:sldId id="341" r:id="rId23"/>
    <p:sldId id="343" r:id="rId24"/>
    <p:sldId id="345" r:id="rId25"/>
    <p:sldId id="358" r:id="rId26"/>
    <p:sldId id="330" r:id="rId27"/>
    <p:sldId id="3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 autoAdjust="0"/>
    <p:restoredTop sz="95419" autoAdjust="0"/>
  </p:normalViewPr>
  <p:slideViewPr>
    <p:cSldViewPr>
      <p:cViewPr varScale="1">
        <p:scale>
          <a:sx n="68" d="100"/>
          <a:sy n="6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3172-A487-4C41-8E47-274E98909BA6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370C-5F04-43C2-ACB4-EBF7A44A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370C-5F04-43C2-ACB4-EBF7A44A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3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4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B416-C333-4EC7-A532-E0CF0189A25C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lance-modis.eosdis.nasa.gov/imagery/subsets/?subset=USA2.2013231.terra.1km.jpg&amp;vectors=fires+coast+border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://lance-modis.eosdis.nasa.gov/imagery/subsets/?subset=USA6.2013231.aqua.1km.jpg&amp;vectors=fires+coast+borders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UIOWA, NCAR, GMAO, NRL Chemical forecasts for Aug 21</a:t>
            </a:r>
            <a:r>
              <a:rPr lang="en-US" baseline="30000" dirty="0" smtClean="0"/>
              <a:t>th</a:t>
            </a:r>
            <a:r>
              <a:rPr lang="en-US" dirty="0" smtClean="0"/>
              <a:t> flights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Aug 2013</a:t>
            </a:r>
          </a:p>
          <a:p>
            <a:r>
              <a:rPr lang="en-US" dirty="0" smtClean="0"/>
              <a:t>Compiled by Louisa Emmons, Pablo </a:t>
            </a:r>
            <a:r>
              <a:rPr lang="en-US" dirty="0" err="1" smtClean="0"/>
              <a:t>Saide</a:t>
            </a:r>
            <a:r>
              <a:rPr lang="en-US" dirty="0" smtClean="0"/>
              <a:t>, </a:t>
            </a:r>
            <a:r>
              <a:rPr lang="en-US" dirty="0" err="1" smtClean="0"/>
              <a:t>Arlindo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smtClean="0"/>
              <a:t>Silva</a:t>
            </a:r>
            <a:r>
              <a:rPr lang="en-US" dirty="0"/>
              <a:t>, David Peterson</a:t>
            </a:r>
          </a:p>
          <a:p>
            <a:r>
              <a:rPr lang="en-US" dirty="0" smtClean="0"/>
              <a:t>contributions from 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7A74-88EB-C14F-ADD7-62D59F3F3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tivefiremaps.fs.fed.us/data/lg_fire/lg_fire_nifc_2013-08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562600" cy="59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7424806">
            <a:off x="2110643" y="1865194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5146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1600200"/>
            <a:ext cx="31242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Several ongoing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Many new fires!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Large-scale smoke transport is still occurring…</a:t>
            </a:r>
          </a:p>
        </p:txBody>
      </p:sp>
    </p:spTree>
    <p:extLst>
      <p:ext uri="{BB962C8B-B14F-4D97-AF65-F5344CB8AC3E}">
        <p14:creationId xmlns:p14="http://schemas.microsoft.com/office/powerpoint/2010/main" val="29377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496062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Satellite Fire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846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ID/WY fires are still burning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Western trough will move in this week.  Reduced fire danger? More dry lightning? </a:t>
            </a:r>
          </a:p>
          <a:p>
            <a:endParaRPr 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752600"/>
            <a:ext cx="402336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0620" y="1219200"/>
            <a:ext cx="418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few fires observed daily in the SEUS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6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/gfs/18/gfs_namer_048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41344" r="34505" b="4319"/>
          <a:stretch/>
        </p:blipFill>
        <p:spPr bwMode="auto">
          <a:xfrm>
            <a:off x="76201" y="2094384"/>
            <a:ext cx="4394134" cy="3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Upper-Air Forecast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201" y="1664732"/>
            <a:ext cx="4394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GFS 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18Z Wed. 8/21 </a:t>
            </a:r>
            <a:endParaRPr lang="en-US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3048000"/>
            <a:ext cx="452438" cy="1739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0" y="3124200"/>
            <a:ext cx="409575" cy="1955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4638" y="3276600"/>
            <a:ext cx="385762" cy="2509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ata/gfs/18/gfs_namer_096_500_vort_h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42708" r="34808" b="2994"/>
          <a:stretch/>
        </p:blipFill>
        <p:spPr bwMode="auto">
          <a:xfrm>
            <a:off x="4717700" y="2034064"/>
            <a:ext cx="4388200" cy="39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6629400" y="2850356"/>
            <a:ext cx="6858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75981" y="2971800"/>
            <a:ext cx="409575" cy="3307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71419" y="2966850"/>
            <a:ext cx="304800" cy="2509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00600" y="1664732"/>
            <a:ext cx="436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GFS 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18Z Fri. 8/23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14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037"/>
            <a:ext cx="46482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NNR AOD composite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psaide\Documents\My Dropbox\SEAC4RS_2013\daily_reports\2013-08-20\NASA_NNR_TERRAAQUA_climatology_map20130819_to_201308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50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8723" y="216318"/>
            <a:ext cx="41148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Fires: locations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4572000"/>
            <a:ext cx="220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FINN today</a:t>
            </a:r>
            <a:endParaRPr lang="en-US" sz="2000" b="1" dirty="0"/>
          </a:p>
        </p:txBody>
      </p:sp>
      <p:pic>
        <p:nvPicPr>
          <p:cNvPr id="11266" name="Picture 2" descr="Selected date or parameter is out of ran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37" y="1143000"/>
            <a:ext cx="7149222" cy="52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75789"/>
            <a:ext cx="6321872" cy="48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p.4ocaot.042.seac4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12" y="-89147"/>
            <a:ext cx="5459888" cy="40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6800" y="3058421"/>
            <a:ext cx="29237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GEOS5 OC AOD 18 UTC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6102" y="6488668"/>
            <a:ext cx="35734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COAMPS TRACER COLUMN </a:t>
            </a:r>
            <a:r>
              <a:rPr lang="en-US" b="1" dirty="0" smtClean="0"/>
              <a:t>18 </a:t>
            </a:r>
            <a:r>
              <a:rPr lang="en-US" b="1" dirty="0" smtClean="0"/>
              <a:t>UTC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9125"/>
            <a:ext cx="3484085" cy="5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385924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538324" y="15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690724" y="304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../../coamps-os/dhtml/tmp/grace/Seac4rsT2b/2013081900/chart.COAMPS.def-ccld0.2.20130819000000.20130821120000.0.png"/>
          <p:cNvSpPr>
            <a:spLocks noChangeAspect="1" noChangeArrowheads="1"/>
          </p:cNvSpPr>
          <p:nvPr/>
        </p:nvSpPr>
        <p:spPr bwMode="auto">
          <a:xfrm>
            <a:off x="155575" y="84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2903" y="-60120"/>
            <a:ext cx="373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AOD 18 UTC Aug 21st</a:t>
            </a:r>
            <a:endParaRPr lang="en-US" b="1" dirty="0"/>
          </a:p>
        </p:txBody>
      </p:sp>
      <p:sp>
        <p:nvSpPr>
          <p:cNvPr id="6" name="AutoShape 4" descr="../../coamps-os/dhtml/tmp/AEROSOL/Seac4rsT2c/2013082000/chart.COAMPS.def-ccld0.2.20130820000000.20130821180000.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811"/>
            <a:ext cx="4035425" cy="30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../../coamps-os/dhtml/tmp/grace/Seac4rsT2b/2013082000/chart.COAMPS.def-ccld0.2.20130820000000.20130821180000.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8" y="132973"/>
            <a:ext cx="3632752" cy="34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p.88cobbnam.700.042.seac4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76199"/>
            <a:ext cx="54863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2734313"/>
            <a:ext cx="3494868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AOD 18 UTC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0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700mb 18 UTC </a:t>
            </a:r>
            <a:r>
              <a:rPr lang="en-US" sz="1600" dirty="0" smtClean="0"/>
              <a:t>GEOS5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933"/>
            <a:ext cx="26010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4432827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UIOWA</a:t>
            </a:r>
            <a:endParaRPr lang="en-US" dirty="0"/>
          </a:p>
        </p:txBody>
      </p:sp>
      <p:pic>
        <p:nvPicPr>
          <p:cNvPr id="3076" name="Picture 4" descr="Selected date or altitude is out of ran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20621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93133"/>
            <a:ext cx="3945617" cy="34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p.88cobbnam.500.042.seac4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3505"/>
            <a:ext cx="4575593" cy="34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2734313"/>
            <a:ext cx="3494868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AOD 18 UTC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0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500mb 18 UTC </a:t>
            </a:r>
            <a:r>
              <a:rPr lang="en-US" sz="1600" dirty="0" smtClean="0"/>
              <a:t>GEOS5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933"/>
            <a:ext cx="26010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500mb 18 UTC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9457" y="4104751"/>
            <a:ext cx="350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Consistency </a:t>
            </a:r>
            <a:r>
              <a:rPr lang="en-US" dirty="0" smtClean="0"/>
              <a:t>at 500mb</a:t>
            </a:r>
          </a:p>
          <a:p>
            <a:endParaRPr lang="en-US" dirty="0"/>
          </a:p>
        </p:txBody>
      </p:sp>
      <p:pic>
        <p:nvPicPr>
          <p:cNvPr id="5126" name="Picture 6" descr="Selected date or altitude is out of ran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3539670"/>
            <a:ext cx="4524727" cy="32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mao.gsfc.nasa.gov/products/nwp/systems/fp/aerogram/cities/forecast.aerogram.all.20130820.-86.6.34.7.Aeronet,UAHuntsvil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75266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914400"/>
            <a:ext cx="3810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GEOS5 Huntsville AERONET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696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lected date is out of ran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" y="799438"/>
            <a:ext cx="53911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471" y="254000"/>
            <a:ext cx="5767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Flexpart</a:t>
            </a:r>
            <a:r>
              <a:rPr lang="en-US" sz="2400" b="1" dirty="0"/>
              <a:t> </a:t>
            </a:r>
            <a:r>
              <a:rPr lang="en-US" sz="2400" b="1" dirty="0" smtClean="0"/>
              <a:t>forward trajectories – Wed 8/21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30863" y="2662642"/>
            <a:ext cx="391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34N cross-section </a:t>
            </a:r>
          </a:p>
          <a:p>
            <a:r>
              <a:rPr lang="en-US" sz="2000" dirty="0" smtClean="0"/>
              <a:t>plume lofted through troposphere 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8471" y="2794000"/>
            <a:ext cx="4542117" cy="44824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30588" y="2838824"/>
            <a:ext cx="300275" cy="5317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1098" y="1023441"/>
            <a:ext cx="385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Birmingham and Atlanta plumes carried northward</a:t>
            </a:r>
            <a:endParaRPr lang="en-US" sz="2400" dirty="0"/>
          </a:p>
        </p:txBody>
      </p:sp>
      <p:pic>
        <p:nvPicPr>
          <p:cNvPr id="7172" name="Picture 4" descr="Selected date or latitude is out of ran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75573"/>
            <a:ext cx="4953000" cy="32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Newer and older smoke was observed on yesterday’s flight!</a:t>
            </a:r>
          </a:p>
          <a:p>
            <a:pPr lvl="1"/>
            <a:r>
              <a:rPr lang="en-US" altLang="en-US" sz="3200" dirty="0" smtClean="0"/>
              <a:t>Large fires continue to burn in the Western CONUS</a:t>
            </a:r>
          </a:p>
          <a:p>
            <a:pPr lvl="1"/>
            <a:r>
              <a:rPr lang="en-US" altLang="en-US" sz="3200" dirty="0" smtClean="0"/>
              <a:t>Small fires have been observed in the SEUS</a:t>
            </a:r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Synoptic flow causes some western smoke to be trapped in the central CONUS on Wednesday.  </a:t>
            </a:r>
          </a:p>
          <a:p>
            <a:pPr lvl="1"/>
            <a:r>
              <a:rPr lang="en-US" altLang="en-US" sz="3200" dirty="0" smtClean="0"/>
              <a:t>Ridge builds east on Friday, shifting smoke transport to the upper Midwest, and OH Valley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What happens with the western trough and fire weather?</a:t>
            </a:r>
          </a:p>
          <a:p>
            <a:pPr lvl="1"/>
            <a:endParaRPr lang="en-US" altLang="en-US" sz="3200" dirty="0" smtClean="0"/>
          </a:p>
          <a:p>
            <a:pPr marL="0" indent="0">
              <a:buNone/>
            </a:pPr>
            <a:r>
              <a:rPr lang="en-US" altLang="en-US" sz="3800" b="1" dirty="0" smtClean="0"/>
              <a:t>Smoke Predictions: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 smtClean="0"/>
              <a:t>In general, smoke output will be steady or slowly decreasing. </a:t>
            </a:r>
            <a:r>
              <a:rPr lang="en-US" altLang="en-US" sz="3300" dirty="0" smtClean="0">
                <a:solidFill>
                  <a:srgbClr val="C00000"/>
                </a:solidFill>
              </a:rPr>
              <a:t> </a:t>
            </a:r>
            <a:r>
              <a:rPr lang="en-US" altLang="en-US" sz="3300" dirty="0" smtClean="0"/>
              <a:t>However, dry lightning may ignite new fires.</a:t>
            </a:r>
          </a:p>
          <a:p>
            <a:pPr lvl="1"/>
            <a:r>
              <a:rPr lang="en-US" altLang="en-US" sz="3300" b="1" dirty="0" smtClean="0"/>
              <a:t>SEUS: </a:t>
            </a:r>
            <a:r>
              <a:rPr lang="en-US" altLang="en-US" sz="3300" dirty="0" smtClean="0"/>
              <a:t>A few small fire are possible each day, but large-scale smoke transport is not expected.</a:t>
            </a:r>
          </a:p>
        </p:txBody>
      </p:sp>
    </p:spTree>
    <p:extLst>
      <p:ext uri="{BB962C8B-B14F-4D97-AF65-F5344CB8AC3E}">
        <p14:creationId xmlns:p14="http://schemas.microsoft.com/office/powerpoint/2010/main" val="15633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3766" y="74707"/>
            <a:ext cx="672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MEGAN Biogenic Emissions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1261" y="2431445"/>
            <a:ext cx="4560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Isoprene emissions peak at 18-19Z</a:t>
            </a:r>
          </a:p>
          <a:p>
            <a:r>
              <a:rPr lang="en-US" sz="2400" dirty="0" smtClean="0"/>
              <a:t>Southern MO has higher isoprene/</a:t>
            </a:r>
            <a:r>
              <a:rPr lang="en-US" sz="2400" dirty="0" err="1" smtClean="0"/>
              <a:t>terpenes</a:t>
            </a:r>
            <a:r>
              <a:rPr lang="en-US" sz="2400" dirty="0" smtClean="0"/>
              <a:t> ratio than AL or </a:t>
            </a:r>
            <a:r>
              <a:rPr lang="en-US" sz="2400" dirty="0" err="1" smtClean="0"/>
              <a:t>sourthern</a:t>
            </a:r>
            <a:r>
              <a:rPr lang="en-US" sz="2400" dirty="0" smtClean="0"/>
              <a:t> Ark.</a:t>
            </a:r>
            <a:endParaRPr lang="en-US" sz="2400" dirty="0"/>
          </a:p>
        </p:txBody>
      </p:sp>
      <p:sp>
        <p:nvSpPr>
          <p:cNvPr id="2" name="AutoShape 2" descr="mz4megan_emis_20130821-18Z.png"/>
          <p:cNvSpPr>
            <a:spLocks noChangeAspect="1" noChangeArrowheads="1"/>
          </p:cNvSpPr>
          <p:nvPr/>
        </p:nvSpPr>
        <p:spPr bwMode="auto">
          <a:xfrm>
            <a:off x="155575" y="-2955925"/>
            <a:ext cx="44577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2" y="496515"/>
            <a:ext cx="41719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294" y="224118"/>
            <a:ext cx="306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Wed 8/21</a:t>
            </a:r>
          </a:p>
          <a:p>
            <a:r>
              <a:rPr lang="en-US" sz="2400" b="1" dirty="0" smtClean="0"/>
              <a:t>925 </a:t>
            </a:r>
            <a:r>
              <a:rPr lang="en-US" sz="2400" b="1" dirty="0" err="1" smtClean="0"/>
              <a:t>hPa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-86284"/>
            <a:ext cx="2854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Isoprene 925mb 18UTC</a:t>
            </a:r>
          </a:p>
        </p:txBody>
      </p:sp>
      <p:pic>
        <p:nvPicPr>
          <p:cNvPr id="8194" name="Picture 2" descr="Selected date or altitude is out of ran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lected date or altitude is out of ran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41" y="265317"/>
            <a:ext cx="3313383" cy="293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42" y="2529616"/>
            <a:ext cx="3116781" cy="5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3062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Wed 8/21</a:t>
            </a:r>
          </a:p>
          <a:p>
            <a:r>
              <a:rPr lang="en-US" sz="2000" b="1" dirty="0"/>
              <a:t>3</a:t>
            </a:r>
            <a:r>
              <a:rPr lang="en-US" sz="2000" b="1" dirty="0" smtClean="0"/>
              <a:t>00 </a:t>
            </a:r>
            <a:r>
              <a:rPr lang="en-US" sz="2000" b="1" dirty="0" err="1" smtClean="0"/>
              <a:t>hPa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 smtClean="0"/>
              <a:t>Some convectively lifted isoprene</a:t>
            </a:r>
            <a:endParaRPr lang="en-US" sz="2000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0887"/>
            <a:ext cx="3777343" cy="330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42" y="2529616"/>
            <a:ext cx="3483758" cy="5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Selected date or altitude is out of rang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" y="3467096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Selected date or altitude is out of ran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21" y="3503382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saide\Documents\My Dropbox\SEAC4RS_2013\daily_reports\2013-08-20\dc8\WRF_ext532_curtain_SEAC4RS_130821_s5_dc8_1b_flightStart2013-08-21_15_forecastStart_2013-08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2" y="0"/>
            <a:ext cx="4698372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saide\Documents\My Dropbox\SEAC4RS_2013\daily_reports\2013-08-20\dc8\WRF_co_us_curtain_SEAC4RS_130821_s5_dc8_1b_flightStart2013-08-21_15_forecastStart_2013-08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" y="1662045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431937" y="721931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45" y="2741386"/>
            <a:ext cx="3716204" cy="231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95" y="152400"/>
            <a:ext cx="3610454" cy="263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1822" y="262349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UIOWA DC-8</a:t>
            </a:r>
            <a:endParaRPr lang="en-US" sz="2400" b="1" dirty="0"/>
          </a:p>
        </p:txBody>
      </p:sp>
      <p:pic>
        <p:nvPicPr>
          <p:cNvPr id="1036" name="Picture 12" descr="C:\Users\psaide\Documents\My Dropbox\SEAC4RS_2013\daily_reports\2013-08-20\dc8\WRF_co_finn_curtain_SEAC4RS_130821_s5_dc8_1b_flightStart2013-08-21_15_forecastStart_2013-08-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1" y="33386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saide\Documents\My Dropbox\SEAC4RS_2013\daily_reports\2013-08-20\dc8\WRF_hcho_curtain_SEAC4RS_130821_s5_dc8_1b_flightStart2013-08-21_15_forecastStart_2013-08-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61" y="5078106"/>
            <a:ext cx="4647039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53000" y="518160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Formaldehyde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C:\Users\psaide\Documents\My Dropbox\SEAC4RS_2013\daily_reports\2013-08-20\dc8\WRF_iso_curtain_SEAC4RS_130821_s5_dc8_1b_flightStart2013-08-21_15_forecastStart_2013-08-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1" y="5029200"/>
            <a:ext cx="4647039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-466961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Isoprene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379967" y="3961367"/>
            <a:ext cx="112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</a:t>
            </a:r>
            <a:r>
              <a:rPr lang="en-US" b="1" dirty="0" smtClean="0"/>
              <a:t>Fire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9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saide\Documents\My Dropbox\SEAC4RS_2013\daily_reports\2013-08-20\er2\WRF_ext532_curtain_SEAC4RS_130821_s5_er2_1c_flightStart2013-08-21_15_forecastStart_2013-08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9" y="23119"/>
            <a:ext cx="4698372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saide\Documents\My Dropbox\SEAC4RS_2013\daily_reports\2013-08-20\er2\WRF_co_us_curtain_SEAC4RS_130821_s5_er2_1c_flightStart2013-08-21_15_forecastStart_2013-08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" y="16764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saide\Documents\My Dropbox\SEAC4RS_2013\daily_reports\2013-08-20\er2\WRF_co_finn_curtain_SEAC4RS_130821_s5_er2_1c_flightStart2013-08-21_15_forecastStart_2013-08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4" y="33528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saide\Documents\My Dropbox\SEAC4RS_2013\daily_reports\2013-08-20\er2\WRF_co_curtain_SEAC4RS_130821_s5_er2_1c_flightStart2013-08-21_15_forecastStart_2013-08-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UIOWA ER2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937" y="721931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39803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53533" y="5530334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04570"/>
            <a:ext cx="3925949" cy="244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93" y="481484"/>
            <a:ext cx="3796938" cy="28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saide\Documents\My Dropbox\SEAC4RS_2013\daily_reports\2013-08-20\er2\ext.130821_s5_er2_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31901"/>
            <a:ext cx="4636533" cy="23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saide\Documents\My Dropbox\SEAC4RS_2013\daily_reports\2013-08-20\er2\ocext.130821_s5_er2_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7900"/>
            <a:ext cx="4636533" cy="23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psaide\Documents\My Dropbox\SEAC4RS_2013\daily_reports\2013-08-20\er2\suext.130821_s5_er2_1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4636533" cy="23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0320" y="-1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GEOS5 ER2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09274" y="896480"/>
            <a:ext cx="162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 Extinction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63408" y="290661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 Extinction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06871" y="4927130"/>
            <a:ext cx="181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SO4 Extinction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04570"/>
            <a:ext cx="3925949" cy="244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93" y="481484"/>
            <a:ext cx="3796938" cy="28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1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 21st Satellite overpass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saide\Documents\My Dropbox\SEAC4RS_2013\daily_reports\2013-08-19\D233_S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6193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portal.nccs.nasa.gov/gmao/mission/DTGS_2d_chem/2013082000/fp.4ocaot.090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1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SA2.2013231.terra.1km.fires+coast+border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/>
          <a:stretch/>
        </p:blipFill>
        <p:spPr bwMode="auto">
          <a:xfrm>
            <a:off x="227984" y="0"/>
            <a:ext cx="39624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ance-modis.eosdis.nasa.gov/imagery/subsets/?subset=USA6.2013231.terra.1km.jpg&amp;vectors=fires%2Bcoast%2Bbord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8600" y="3457575"/>
            <a:ext cx="3961784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2984" y="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Terra MODIS </a:t>
            </a:r>
            <a:r>
              <a:rPr lang="en-US" sz="2200" b="1" dirty="0" smtClean="0">
                <a:solidFill>
                  <a:srgbClr val="FFFF00"/>
                </a:solidFill>
              </a:rPr>
              <a:t>Late Morning</a:t>
            </a:r>
          </a:p>
          <a:p>
            <a:pPr algn="r"/>
            <a:r>
              <a:rPr lang="en-US" sz="2200" b="1" dirty="0">
                <a:solidFill>
                  <a:srgbClr val="FFFF00"/>
                </a:solidFill>
              </a:rPr>
              <a:t>8/19</a:t>
            </a:r>
          </a:p>
          <a:p>
            <a:pPr algn="r"/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16390" name="Picture 6" descr="USA6.2013231.aqua.1km.fires+coast+border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81600" y="3423683"/>
            <a:ext cx="3962400" cy="34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/>
          <a:stretch/>
        </p:blipFill>
        <p:spPr bwMode="auto">
          <a:xfrm>
            <a:off x="5181600" y="0"/>
            <a:ext cx="3962400" cy="342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Aqua MODIS </a:t>
            </a:r>
            <a:r>
              <a:rPr lang="en-US" sz="2200" b="1" dirty="0" smtClean="0">
                <a:solidFill>
                  <a:srgbClr val="FFFF00"/>
                </a:solidFill>
              </a:rPr>
              <a:t>Early Afternoon</a:t>
            </a:r>
          </a:p>
          <a:p>
            <a:pPr algn="r"/>
            <a:r>
              <a:rPr lang="en-US" sz="2200" b="1" dirty="0">
                <a:solidFill>
                  <a:srgbClr val="FFFF00"/>
                </a:solidFill>
              </a:rPr>
              <a:t>8/19</a:t>
            </a:r>
          </a:p>
          <a:p>
            <a:pPr algn="r"/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4845552">
            <a:off x="1709617" y="986581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4845552">
            <a:off x="3030240" y="3249481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4845552">
            <a:off x="6594121" y="986582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4845552">
            <a:off x="7914744" y="3249482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2465" y="2900463"/>
            <a:ext cx="11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Downwind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3853" y="1411123"/>
            <a:ext cx="92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Extreme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3065" y="2964291"/>
            <a:ext cx="11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Downwind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0179" y="1474951"/>
            <a:ext cx="92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Extreme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6" y="1371599"/>
            <a:ext cx="7332434" cy="53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, 1200 UTC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4845552">
            <a:off x="5695128" y="3687778"/>
            <a:ext cx="2819216" cy="24982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4572000"/>
            <a:ext cx="914400" cy="76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62675" y="5029200"/>
            <a:ext cx="942061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2832613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Primary Station NE WY, Recent Smoke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295400"/>
            <a:ext cx="350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12Z, the 700 </a:t>
            </a:r>
            <a:r>
              <a:rPr lang="en-US" sz="2000" dirty="0" err="1" smtClean="0"/>
              <a:t>hPa</a:t>
            </a:r>
            <a:r>
              <a:rPr lang="en-US" sz="2000" dirty="0" smtClean="0"/>
              <a:t> winds were westerly in NE Wyoming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0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, 1800 UTC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17" y="1371600"/>
            <a:ext cx="7313383" cy="53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 rot="14845552">
            <a:off x="5695128" y="3687778"/>
            <a:ext cx="2819216" cy="24982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53200" y="4343400"/>
            <a:ext cx="76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62675" y="5165498"/>
            <a:ext cx="94206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2832613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Primary Station NE WY, Recent Smoke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1295400"/>
            <a:ext cx="3124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18Z, the 700 </a:t>
            </a:r>
            <a:r>
              <a:rPr lang="en-US" sz="2000" dirty="0" err="1" smtClean="0"/>
              <a:t>hPa</a:t>
            </a:r>
            <a:r>
              <a:rPr lang="en-US" sz="2000" dirty="0" smtClean="0"/>
              <a:t> winds shifted to the SW in NE Wyoming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The smoke plume moved farther north!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AOD, 1800 UTC</a:t>
            </a:r>
            <a:endParaRPr lang="en-US" dirty="0"/>
          </a:p>
        </p:txBody>
      </p:sp>
      <p:pic>
        <p:nvPicPr>
          <p:cNvPr id="7170" name="Picture 2" descr="http://www.ssd.noaa.gov/PS/FIRE/GASP/AOD/AOD_1815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80962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14845552">
            <a:off x="2836943" y="2687501"/>
            <a:ext cx="915585" cy="9790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699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Downwind Station, KS/OK, Aged Smoke</a:t>
            </a:r>
            <a:endParaRPr lang="en-US" dirty="0"/>
          </a:p>
        </p:txBody>
      </p:sp>
      <p:sp>
        <p:nvSpPr>
          <p:cNvPr id="5" name="AutoShape 2" descr="Satellite"/>
          <p:cNvSpPr>
            <a:spLocks noChangeAspect="1" noChangeArrowheads="1"/>
          </p:cNvSpPr>
          <p:nvPr/>
        </p:nvSpPr>
        <p:spPr bwMode="auto">
          <a:xfrm>
            <a:off x="63500" y="-31242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atellite"/>
          <p:cNvSpPr>
            <a:spLocks noChangeAspect="1" noChangeArrowheads="1"/>
          </p:cNvSpPr>
          <p:nvPr/>
        </p:nvSpPr>
        <p:spPr bwMode="auto">
          <a:xfrm>
            <a:off x="215900" y="-29718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4448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409825"/>
            <a:ext cx="4448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069068"/>
            <a:ext cx="44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8/19, 19:42 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05350" y="2069068"/>
            <a:ext cx="44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8/19, 20:28 Z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14647136">
            <a:off x="6880130" y="1629144"/>
            <a:ext cx="747026" cy="37354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4647136">
            <a:off x="2003329" y="1569593"/>
            <a:ext cx="747026" cy="37354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4845552">
            <a:off x="1008143" y="3395670"/>
            <a:ext cx="915585" cy="9790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4845552">
            <a:off x="5732543" y="3405196"/>
            <a:ext cx="915585" cy="9790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075" y="262821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Smoke axis on boundary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842" y="2514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Smoke axis on boundary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441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Downwind Station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32503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Downwind Station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900" y="1219200"/>
            <a:ext cx="892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flight reached the downwind station, a large axis of smoke was located along a weak  boundary extending from the TX Panhandle to western MO.  The site was located at the intersection of the smoke axis and a general region of aged smoke.  It was also cloud free.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Upper-Air, 2000 UTC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 bwMode="auto">
          <a:xfrm>
            <a:off x="4648200" y="2324101"/>
            <a:ext cx="437443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 bwMode="auto">
          <a:xfrm>
            <a:off x="0" y="2324102"/>
            <a:ext cx="4297856" cy="41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1916668"/>
            <a:ext cx="429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, 8/19, 20Z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5351" y="1916668"/>
            <a:ext cx="429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, 8/19, 20Z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10400" y="3090863"/>
            <a:ext cx="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3577704"/>
            <a:ext cx="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54418" y="5181600"/>
            <a:ext cx="7620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43800" y="5105400"/>
            <a:ext cx="3810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368902" y="4282875"/>
            <a:ext cx="2330361" cy="714427"/>
          </a:xfrm>
          <a:custGeom>
            <a:avLst/>
            <a:gdLst>
              <a:gd name="connsiteX0" fmla="*/ 0 w 2330361"/>
              <a:gd name="connsiteY0" fmla="*/ 714427 h 714427"/>
              <a:gd name="connsiteX1" fmla="*/ 499731 w 2330361"/>
              <a:gd name="connsiteY1" fmla="*/ 629367 h 714427"/>
              <a:gd name="connsiteX2" fmla="*/ 1201479 w 2330361"/>
              <a:gd name="connsiteY2" fmla="*/ 491144 h 714427"/>
              <a:gd name="connsiteX3" fmla="*/ 2030819 w 2330361"/>
              <a:gd name="connsiteY3" fmla="*/ 235962 h 714427"/>
              <a:gd name="connsiteX4" fmla="*/ 2286000 w 2330361"/>
              <a:gd name="connsiteY4" fmla="*/ 33944 h 714427"/>
              <a:gd name="connsiteX5" fmla="*/ 2328531 w 2330361"/>
              <a:gd name="connsiteY5" fmla="*/ 2046 h 7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361" h="714427">
                <a:moveTo>
                  <a:pt x="0" y="714427"/>
                </a:moveTo>
                <a:cubicBezTo>
                  <a:pt x="149742" y="690504"/>
                  <a:pt x="299485" y="666581"/>
                  <a:pt x="499731" y="629367"/>
                </a:cubicBezTo>
                <a:cubicBezTo>
                  <a:pt x="699977" y="592153"/>
                  <a:pt x="946298" y="556711"/>
                  <a:pt x="1201479" y="491144"/>
                </a:cubicBezTo>
                <a:cubicBezTo>
                  <a:pt x="1456660" y="425577"/>
                  <a:pt x="1850066" y="312162"/>
                  <a:pt x="2030819" y="235962"/>
                </a:cubicBezTo>
                <a:cubicBezTo>
                  <a:pt x="2211573" y="159762"/>
                  <a:pt x="2236381" y="72930"/>
                  <a:pt x="2286000" y="33944"/>
                </a:cubicBezTo>
                <a:cubicBezTo>
                  <a:pt x="2335619" y="-5042"/>
                  <a:pt x="2332075" y="-1498"/>
                  <a:pt x="2328531" y="204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48000" y="3581400"/>
            <a:ext cx="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2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AOD, 2000 UTC</a:t>
            </a:r>
            <a:endParaRPr lang="en-US" dirty="0"/>
          </a:p>
        </p:txBody>
      </p:sp>
      <p:pic>
        <p:nvPicPr>
          <p:cNvPr id="15362" name="Picture 2" descr="http://www.ssd.noaa.gov/PS/FIRE/GASP/AOD/latest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2" y="1279667"/>
            <a:ext cx="8091438" cy="55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14845552">
            <a:off x="3816536" y="3713448"/>
            <a:ext cx="534365" cy="6195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166432" y="3743403"/>
            <a:ext cx="949298" cy="346835"/>
          </a:xfrm>
          <a:custGeom>
            <a:avLst/>
            <a:gdLst>
              <a:gd name="connsiteX0" fmla="*/ 0 w 903768"/>
              <a:gd name="connsiteY0" fmla="*/ 329609 h 329609"/>
              <a:gd name="connsiteX1" fmla="*/ 393405 w 903768"/>
              <a:gd name="connsiteY1" fmla="*/ 202018 h 329609"/>
              <a:gd name="connsiteX2" fmla="*/ 754912 w 903768"/>
              <a:gd name="connsiteY2" fmla="*/ 42530 h 329609"/>
              <a:gd name="connsiteX3" fmla="*/ 903768 w 903768"/>
              <a:gd name="connsiteY3" fmla="*/ 0 h 329609"/>
              <a:gd name="connsiteX4" fmla="*/ 903768 w 903768"/>
              <a:gd name="connsiteY4" fmla="*/ 0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329609">
                <a:moveTo>
                  <a:pt x="0" y="329609"/>
                </a:moveTo>
                <a:cubicBezTo>
                  <a:pt x="133793" y="289736"/>
                  <a:pt x="267586" y="249864"/>
                  <a:pt x="393405" y="202018"/>
                </a:cubicBezTo>
                <a:cubicBezTo>
                  <a:pt x="519224" y="154172"/>
                  <a:pt x="669851" y="76200"/>
                  <a:pt x="754912" y="42530"/>
                </a:cubicBezTo>
                <a:cubicBezTo>
                  <a:pt x="839973" y="8860"/>
                  <a:pt x="903768" y="0"/>
                  <a:pt x="903768" y="0"/>
                </a:cubicBezTo>
                <a:lnTo>
                  <a:pt x="903768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563</Words>
  <Application>Microsoft Office PowerPoint</Application>
  <PresentationFormat>On-screen Show (4:3)</PresentationFormat>
  <Paragraphs>115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UIOWA, NCAR, GMAO, NRL Chemical forecasts for Aug 21th flights </vt:lpstr>
      <vt:lpstr>Bottom Line Upfront</vt:lpstr>
      <vt:lpstr>PowerPoint Presentation</vt:lpstr>
      <vt:lpstr>700 hPa, 1200 UTC</vt:lpstr>
      <vt:lpstr>700 hPa, 1800 UTC</vt:lpstr>
      <vt:lpstr>AOD, 1800 UTC</vt:lpstr>
      <vt:lpstr>Downwind Station, KS/OK, Aged Smoke</vt:lpstr>
      <vt:lpstr>Upper-Air, 2000 UTC</vt:lpstr>
      <vt:lpstr>AOD, 2000 UTC</vt:lpstr>
      <vt:lpstr>Current Fire Activity</vt:lpstr>
      <vt:lpstr>Satellite Fire Timeline</vt:lpstr>
      <vt:lpstr>Upper-Air Forecast</vt:lpstr>
      <vt:lpstr>NASA NNR AOD composite yesterday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Aug 21st Satellite overpass</vt:lpstr>
      <vt:lpstr>Friday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UIOWA report ER2 flight</dc:title>
  <dc:creator>psaide</dc:creator>
  <cp:lastModifiedBy>psaide</cp:lastModifiedBy>
  <cp:revision>199</cp:revision>
  <dcterms:created xsi:type="dcterms:W3CDTF">2013-07-29T17:53:42Z</dcterms:created>
  <dcterms:modified xsi:type="dcterms:W3CDTF">2013-08-20T16:13:40Z</dcterms:modified>
</cp:coreProperties>
</file>