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314" r:id="rId3"/>
    <p:sldId id="329" r:id="rId4"/>
    <p:sldId id="330" r:id="rId5"/>
    <p:sldId id="331" r:id="rId6"/>
    <p:sldId id="332" r:id="rId7"/>
    <p:sldId id="333" r:id="rId8"/>
    <p:sldId id="303" r:id="rId9"/>
    <p:sldId id="270" r:id="rId10"/>
    <p:sldId id="281" r:id="rId11"/>
    <p:sldId id="308" r:id="rId12"/>
    <p:sldId id="334" r:id="rId13"/>
    <p:sldId id="335" r:id="rId14"/>
    <p:sldId id="321" r:id="rId15"/>
    <p:sldId id="328" r:id="rId16"/>
    <p:sldId id="322" r:id="rId17"/>
    <p:sldId id="315" r:id="rId18"/>
    <p:sldId id="323" r:id="rId19"/>
    <p:sldId id="327" r:id="rId20"/>
    <p:sldId id="295" r:id="rId21"/>
    <p:sldId id="336" r:id="rId22"/>
    <p:sldId id="32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 autoAdjust="0"/>
    <p:restoredTop sz="95419" autoAdjust="0"/>
  </p:normalViewPr>
  <p:slideViewPr>
    <p:cSldViewPr>
      <p:cViewPr>
        <p:scale>
          <a:sx n="66" d="100"/>
          <a:sy n="66" d="100"/>
        </p:scale>
        <p:origin x="-5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13172-A487-4C41-8E47-274E98909BA6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370C-5F04-43C2-ACB4-EBF7A44A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AF03-848B-48EE-BB1D-DC8E26C42E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370C-5F04-43C2-ACB4-EBF7A44A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1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88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B416-C333-4EC7-A532-E0CF0189A25C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3C4F-B332-4805-BBDC-1414902D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uelberg.met.fsu.edu/research/seac4rs/ecmwf/wrfruns/wrf2013_08_16_12_1/27_500_gph.pn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hyperlink" Target="http://fuelberg.met.fsu.edu/research/seac4rs/ecmwf/wrfruns/wrf2013_08_15_00_1/39_500_gph.pn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UIOWA, NCAR, GMAO, NRL Chemical forecasts for Aug 19</a:t>
            </a:r>
            <a:r>
              <a:rPr lang="en-US" baseline="30000" dirty="0" smtClean="0"/>
              <a:t>th</a:t>
            </a:r>
            <a:r>
              <a:rPr lang="en-US" dirty="0" smtClean="0"/>
              <a:t> flights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 Aug 2013</a:t>
            </a:r>
          </a:p>
          <a:p>
            <a:r>
              <a:rPr lang="en-US" dirty="0" smtClean="0"/>
              <a:t>Compiled by Mary Barth and Pablo </a:t>
            </a:r>
            <a:r>
              <a:rPr lang="en-US" dirty="0" err="1" smtClean="0"/>
              <a:t>Saide</a:t>
            </a:r>
            <a:r>
              <a:rPr lang="en-US" dirty="0" smtClean="0"/>
              <a:t>, </a:t>
            </a:r>
            <a:r>
              <a:rPr lang="en-US" dirty="0" err="1" smtClean="0"/>
              <a:t>Arlindo</a:t>
            </a:r>
            <a:r>
              <a:rPr lang="en-US" dirty="0" smtClean="0"/>
              <a:t> </a:t>
            </a:r>
            <a:r>
              <a:rPr lang="en-US" dirty="0"/>
              <a:t>da Silva, </a:t>
            </a:r>
            <a:r>
              <a:rPr lang="en-US" dirty="0" smtClean="0"/>
              <a:t>contributions from 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E7A74-88EB-C14F-ADD7-62D59F3F3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31" y="2819400"/>
            <a:ext cx="5641016" cy="43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p.4ocaot.042.seac4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17" y="-304800"/>
            <a:ext cx="5554807" cy="41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144463"/>
            <a:ext cx="3468043" cy="34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2749" y="2546132"/>
            <a:ext cx="193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WRF-</a:t>
            </a:r>
            <a:r>
              <a:rPr lang="en-US" b="1" dirty="0" err="1" smtClean="0">
                <a:solidFill>
                  <a:schemeClr val="bg1"/>
                </a:solidFill>
              </a:rPr>
              <a:t>Chem</a:t>
            </a:r>
            <a:r>
              <a:rPr lang="en-US" b="1" dirty="0" smtClean="0">
                <a:solidFill>
                  <a:schemeClr val="bg1"/>
                </a:solidFill>
              </a:rPr>
              <a:t> AOD 18 UTC Aug </a:t>
            </a:r>
            <a:r>
              <a:rPr lang="en-US" b="1" dirty="0" smtClean="0">
                <a:solidFill>
                  <a:schemeClr val="bg1"/>
                </a:solidFill>
              </a:rPr>
              <a:t>19th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058421"/>
            <a:ext cx="292379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GEOS5 OC AOD 18 UTC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6102" y="6488668"/>
            <a:ext cx="357349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COAMPS TRACER COLUMN 18 UTC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0525"/>
            <a:ext cx="3484085" cy="5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385924" y="-228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538324" y="-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../../coamps-os/dhtml/tmp/AEROSOL/Seac4rsT2c/2013081800/chart.COAMPS.def-ccld0.2.20130818000000.20130819180000.0.png"/>
          <p:cNvSpPr>
            <a:spLocks noChangeAspect="1" noChangeArrowheads="1"/>
          </p:cNvSpPr>
          <p:nvPr/>
        </p:nvSpPr>
        <p:spPr bwMode="auto">
          <a:xfrm>
            <a:off x="690724" y="7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50000" b="50247"/>
          <a:stretch/>
        </p:blipFill>
        <p:spPr bwMode="auto">
          <a:xfrm>
            <a:off x="538324" y="4055723"/>
            <a:ext cx="2890676" cy="279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p.88cobbnam.700.042.seac4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222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6" y="369331"/>
            <a:ext cx="3506896" cy="236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4" y="2734313"/>
            <a:ext cx="3494868" cy="5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AOD 18 UTC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199" y="4313962"/>
            <a:ext cx="3505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moke </a:t>
            </a:r>
            <a:r>
              <a:rPr lang="en-US" dirty="0" smtClean="0"/>
              <a:t>intercepting the flight </a:t>
            </a:r>
            <a:r>
              <a:rPr lang="en-US" dirty="0" smtClean="0"/>
              <a:t>track over Kansas</a:t>
            </a:r>
          </a:p>
          <a:p>
            <a:endParaRPr lang="en-US" dirty="0" smtClean="0"/>
          </a:p>
          <a:p>
            <a:r>
              <a:rPr lang="en-US" dirty="0" smtClean="0"/>
              <a:t>Might intercept before if flight go west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0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 </a:t>
            </a:r>
            <a:r>
              <a:rPr lang="en-US" sz="1600" dirty="0" smtClean="0"/>
              <a:t>GEOS5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933"/>
            <a:ext cx="26010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 700mb 18 UTC</a:t>
            </a:r>
          </a:p>
        </p:txBody>
      </p:sp>
      <p:pic>
        <p:nvPicPr>
          <p:cNvPr id="3078" name="Picture 6" descr="Selected date or altitude is out of rang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6" y="352425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932"/>
            <a:ext cx="3973187" cy="3057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02" y="3655559"/>
            <a:ext cx="6999607" cy="3091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" y="228600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Flexpart</a:t>
            </a:r>
            <a:r>
              <a:rPr lang="en-US" dirty="0" smtClean="0"/>
              <a:t> Trajectories from Idaho fires – mostly going eastward between 5-10 km altitudes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000" y="898723"/>
            <a:ext cx="2743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 </a:t>
            </a:r>
            <a:r>
              <a:rPr lang="en-US" sz="1400" dirty="0" err="1" smtClean="0"/>
              <a:t>hr</a:t>
            </a:r>
            <a:r>
              <a:rPr lang="en-US" sz="1400" dirty="0" smtClean="0"/>
              <a:t> trajectory injected at 3-7 km, ending 08-19 1800UTC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97600" y="1048146"/>
            <a:ext cx="2743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</a:t>
            </a:r>
            <a:r>
              <a:rPr lang="en-US" sz="1400" dirty="0" err="1" smtClean="0"/>
              <a:t>hr</a:t>
            </a:r>
            <a:r>
              <a:rPr lang="en-US" sz="1400" dirty="0" smtClean="0"/>
              <a:t> trajectory injected at 3-7 km, ending 08-19 1800 UTC at 105W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68527" y="3825603"/>
            <a:ext cx="2743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</a:t>
            </a:r>
            <a:r>
              <a:rPr lang="en-US" sz="1400" dirty="0" err="1" smtClean="0"/>
              <a:t>hr</a:t>
            </a:r>
            <a:r>
              <a:rPr lang="en-US" sz="1400" dirty="0" smtClean="0"/>
              <a:t> trajectory injected at 3-7 km, ending 08-19 1800UTC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3971"/>
          <a:stretch/>
        </p:blipFill>
        <p:spPr>
          <a:xfrm>
            <a:off x="3973187" y="1613949"/>
            <a:ext cx="5137522" cy="20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9" y="3278693"/>
            <a:ext cx="8229600" cy="3558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5690" y="635000"/>
            <a:ext cx="311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Flexpart</a:t>
            </a:r>
            <a:r>
              <a:rPr lang="en-US" dirty="0" smtClean="0"/>
              <a:t> trajectories released 9-11km altitude ending 08-19 1800 UTC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599" y="5823803"/>
            <a:ext cx="2936479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 </a:t>
            </a:r>
            <a:r>
              <a:rPr lang="en-US" sz="1400" dirty="0" err="1" smtClean="0"/>
              <a:t>hr</a:t>
            </a:r>
            <a:r>
              <a:rPr lang="en-US" sz="1400" dirty="0" smtClean="0"/>
              <a:t> trajectory injected at 9-11 km, ending 08-19 1800UTC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03088" cy="3376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788" y="2067914"/>
            <a:ext cx="291226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24 </a:t>
            </a:r>
            <a:r>
              <a:rPr lang="en-US" sz="1400" dirty="0" err="1" smtClean="0"/>
              <a:t>hr</a:t>
            </a:r>
            <a:r>
              <a:rPr lang="en-US" sz="1400" dirty="0" smtClean="0"/>
              <a:t> trajectory injected at 9-11 km, ending 08-19 1800UTC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62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38" y="404796"/>
            <a:ext cx="3573412" cy="332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DC-8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937" y="721931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415046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9788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</a:t>
            </a:r>
            <a:r>
              <a:rPr lang="en-US" b="1" dirty="0" smtClean="0"/>
              <a:t>total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saide\Documents\My Dropbox\SEAC4RS_2013\daily_reports\2013-08-18\fire\dc8\WRF_ext532_curtain_SEAC4RS_130819_s4_dc8_2_flightStart2013-08-19_15_forecastStart_2013-08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4" y="0"/>
            <a:ext cx="469694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saide\Documents\My Dropbox\SEAC4RS_2013\daily_reports\2013-08-18\fire\dc8\WRF_co_us_curtain_SEAC4RS_130819_s4_dc8_2_flightStart2013-08-19_15_forecastStart_2013-08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6" y="1676400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saide\Documents\My Dropbox\SEAC4RS_2013\daily_reports\2013-08-18\fire\dc8\WRF_co_finn_curtain_SEAC4RS_130819_s4_dc8_2_flightStart2013-08-19_15_forecastStart_2013-08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681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saide\Documents\My Dropbox\SEAC4RS_2013\daily_reports\2013-08-18\fire\dc8\WRF_co_curtain_SEAC4RS_130819_s4_dc8_2_flightStart2013-08-19_15_forecastStart_2013-08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6" y="5046217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63" y="3886200"/>
            <a:ext cx="3882587" cy="23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38" y="404796"/>
            <a:ext cx="3573412" cy="332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DC-8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3050" y="896480"/>
            <a:ext cx="162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 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77184" y="290661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 Extinction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63" y="3886200"/>
            <a:ext cx="3882587" cy="23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psaide\Documents\My Dropbox\SEAC4RS_2013\daily_reports\2013-08-18\geos5\ext.DC8.2013-08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3" y="14514"/>
            <a:ext cx="4267200" cy="21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psaide\Documents\My Dropbox\SEAC4RS_2013\daily_reports\2013-08-18\geos5\ocext.DC8.2013-08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3" y="2024650"/>
            <a:ext cx="4267200" cy="21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psaide\Documents\My Dropbox\SEAC4RS_2013\daily_reports\2013-08-18\geos5\suext.DC8.2013-08-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3" y="4015313"/>
            <a:ext cx="4267200" cy="21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-620647" y="4927130"/>
            <a:ext cx="181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SO4</a:t>
            </a:r>
            <a:r>
              <a:rPr lang="en-US" b="1" dirty="0" smtClean="0"/>
              <a:t> Extinction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22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81" y="720832"/>
            <a:ext cx="3822032" cy="295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0478" y="162623"/>
            <a:ext cx="237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ER2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75175" y="527092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5175" y="3751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9126" y="5717737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CLOUDS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55714" y="233247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75175" y="56567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</a:t>
            </a:r>
            <a:endParaRPr lang="en-US" b="1" dirty="0"/>
          </a:p>
        </p:txBody>
      </p:sp>
      <p:pic>
        <p:nvPicPr>
          <p:cNvPr id="6146" name="Picture 2" descr="C:\Users\psaide\Documents\My Dropbox\SEAC4RS_2013\daily_reports\2013-08-18\fire\er2\WRF_ext532_curtain_SEAC4RS_130819_s4_er2_2_flightStart2013-08-19_15_forecastStart_2013-08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2" y="107230"/>
            <a:ext cx="469694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saide\Documents\My Dropbox\SEAC4RS_2013\daily_reports\2013-08-18\fire\er2\WRF_co_finn_curtain_SEAC4RS_130819_s4_er2_2_flightStart2013-08-19_15_forecastStart_2013-08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6" y="34148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saide\Documents\My Dropbox\SEAC4RS_2013\daily_reports\2013-08-18\fire\er2\WRF_co_us_curtain_SEAC4RS_130819_s4_er2_2_flightStart2013-08-19_15_forecastStart_2013-08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4" y="1780238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saide\Documents\My Dropbox\SEAC4RS_2013\daily_reports\2013-08-18\fire\er2\WRF_co_curtain_SEAC4RS_130819_s4_er2_2_flightStart2013-08-19_15_forecastStart_2013-08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" y="51674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53" y="3980191"/>
            <a:ext cx="3852918" cy="237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/>
          <a:lstStyle/>
          <a:p>
            <a:r>
              <a:rPr lang="en-US" dirty="0" smtClean="0"/>
              <a:t>SE US CHEMISTRY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7739"/>
            <a:ext cx="3567113" cy="36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111941"/>
            <a:ext cx="2438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Isoprene 925mb 18UTC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50" y="466927"/>
            <a:ext cx="54419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</a:rPr>
              <a:t>Isoprene occurring throughout SE 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WRF-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Chem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in AR-MO is 5-10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ppbv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at 925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mb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 MOZART tracer over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10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ppbv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0117" name="TextBox 1"/>
          <p:cNvSpPr txBox="1">
            <a:spLocks noChangeArrowheads="1"/>
          </p:cNvSpPr>
          <p:nvPr/>
        </p:nvSpPr>
        <p:spPr bwMode="auto">
          <a:xfrm>
            <a:off x="4953000" y="6248400"/>
            <a:ext cx="255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800"/>
              <a:t>Monday 8/19 at 18Z</a:t>
            </a:r>
          </a:p>
        </p:txBody>
      </p:sp>
      <p:pic>
        <p:nvPicPr>
          <p:cNvPr id="7172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200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32585" y="123031"/>
            <a:ext cx="2263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HCHO 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925mb 18UTC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AutoShape 6" descr="imap://psaide@email.uiowa.edu:993/fetch%3EUID%3E/INBOX%3E20063?part=1.4&amp;filename=mz4_Isoprene_925hPa_20130819-18Z_USmex.png"/>
          <p:cNvSpPr>
            <a:spLocks noChangeAspect="1" noChangeArrowheads="1"/>
          </p:cNvSpPr>
          <p:nvPr/>
        </p:nvSpPr>
        <p:spPr bwMode="auto">
          <a:xfrm>
            <a:off x="155575" y="-160020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90" y="3290812"/>
            <a:ext cx="4037601" cy="29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9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3" y="2801120"/>
            <a:ext cx="3244763" cy="377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9324" y="2431233"/>
            <a:ext cx="2438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</a:rPr>
              <a:t>CO 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</a:rPr>
              <a:t>925mb 18UTC</a:t>
            </a:r>
            <a:endParaRPr lang="en-US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219" y="685800"/>
            <a:ext cx="54419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Birmingham plume</a:t>
            </a:r>
            <a:endParaRPr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2292" name="Picture 4" descr="Selected date is out of ran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2075"/>
            <a:ext cx="4311137" cy="345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elected date or latitude is out of rang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657600"/>
            <a:ext cx="4612307" cy="29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03724" y="3886200"/>
            <a:ext cx="482276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/>
          <a:lstStyle/>
          <a:p>
            <a:r>
              <a:rPr lang="en-US" dirty="0" smtClean="0"/>
              <a:t>smoke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DC-8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937" y="721931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39803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Isoprene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53533" y="5835133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Formaldehyde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72" y="3396652"/>
            <a:ext cx="3997928" cy="24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2" y="461665"/>
            <a:ext cx="3169577" cy="25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psaide\Documents\My Dropbox\SEAC4RS_2013\daily_reports\2013-08-18\US_chem\dc8\WRF_ext532_curtain_SEAC4RS_130819_s4_dc8_1_flightStart2013-08-19_15_forecastStart_2013-08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078"/>
            <a:ext cx="4698372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saide\Documents\My Dropbox\SEAC4RS_2013\daily_reports\2013-08-18\US_chem\dc8\WRF_co_us_curtain_SEAC4RS_130819_s4_dc8_1_flightStart2013-08-19_15_forecastStart_2013-08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2" y="1713929"/>
            <a:ext cx="4630828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saide\Documents\My Dropbox\SEAC4RS_2013\daily_reports\2013-08-18\US_chem\dc8\WRF_iso_curtain_SEAC4RS_130819_s4_dc8_1_flightStart2013-08-19_15_forecastStart_2013-08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14645"/>
            <a:ext cx="4647039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saide\Documents\My Dropbox\SEAC4RS_2013\daily_reports\2013-08-18\US_chem\dc8\WRF_hcho_curtain_SEAC4RS_130819_s4_dc8_1_flightStart2013-08-19_15_forecastStart_2013-08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91260"/>
            <a:ext cx="4647410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DC-8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72" y="3396652"/>
            <a:ext cx="3997928" cy="24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2" y="461665"/>
            <a:ext cx="3169577" cy="25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psaide\Documents\My Dropbox\SEAC4RS_2013\daily_reports\2013-08-18\geos5_se_chem\ext.DC8.2013-08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258986" cy="212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saide\Documents\My Dropbox\SEAC4RS_2013\daily_reports\2013-08-18\geos5_se_chem\ocext.DC8.2013-08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9158"/>
            <a:ext cx="4258986" cy="21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psaide\Documents\My Dropbox\SEAC4RS_2013\daily_reports\2013-08-18\geos5_se_chem\suext.DC8.2013-08-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" y="4320425"/>
            <a:ext cx="4258986" cy="21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-309274" y="896480"/>
            <a:ext cx="162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 Extinction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63408" y="290661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 Extinction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06871" y="4927130"/>
            <a:ext cx="181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SO4</a:t>
            </a:r>
            <a:r>
              <a:rPr lang="en-US" b="1" dirty="0" smtClean="0"/>
              <a:t> Extinction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71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70320" y="0"/>
            <a:ext cx="237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ER2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937" y="721931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659" y="2447445"/>
            <a:ext cx="152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US </a:t>
            </a:r>
            <a:r>
              <a:rPr lang="en-US" b="1" dirty="0" err="1" smtClean="0"/>
              <a:t>Anthro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6961" y="3980376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fires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53533" y="5530334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 total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2439" y="5385004"/>
            <a:ext cx="131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Q_CLOUD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31" y="461665"/>
            <a:ext cx="3535235" cy="27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90" y="3629024"/>
            <a:ext cx="38400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psaide\Documents\My Dropbox\SEAC4RS_2013\daily_reports\2013-08-18\US_chem\er2\WRF_ext532_curtain_SEAC4RS_130819_s4_er2_1_flightStart2013-08-19_15_forecastStart_2013-08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8" y="0"/>
            <a:ext cx="4698372" cy="17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psaide\Documents\My Dropbox\SEAC4RS_2013\daily_reports\2013-08-18\US_chem\er2\WRF_co_us_curtain_SEAC4RS_130819_s4_er2_1_flightStart2013-08-19_15_forecastStart_2013-08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6" y="1676400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psaide\Documents\My Dropbox\SEAC4RS_2013\daily_reports\2013-08-18\US_chem\er2\WRF_co_finn_curtain_SEAC4RS_130819_s4_er2_1_flightStart2013-08-19_15_forecastStart_2013-08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psaide\Documents\My Dropbox\SEAC4RS_2013\daily_reports\2013-08-18\US_chem\er2\WRF_co_curtain_SEAC4RS_130819_s4_er2_1_flightStart2013-08-19_15_forecastStart_2013-08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4" y="5091261"/>
            <a:ext cx="4631064" cy="17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Large fires continue to burn in ID, WY, UT and MT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The primary focus is still Idaho!</a:t>
            </a:r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(Monday 8/19)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Fire weather conditions remain favorable for fire growth</a:t>
            </a:r>
            <a:endParaRPr lang="en-US" altLang="en-US" dirty="0" smtClean="0"/>
          </a:p>
          <a:p>
            <a:pPr lvl="1"/>
            <a:r>
              <a:rPr lang="en-US" altLang="en-US" sz="3200" dirty="0" smtClean="0"/>
              <a:t>Synoptic flow </a:t>
            </a:r>
            <a:r>
              <a:rPr lang="en-US" altLang="en-US" sz="3200" dirty="0"/>
              <a:t>(e.g. at 500 </a:t>
            </a:r>
            <a:r>
              <a:rPr lang="en-US" altLang="en-US" sz="3200" dirty="0" err="1"/>
              <a:t>hPa</a:t>
            </a:r>
            <a:r>
              <a:rPr lang="en-US" altLang="en-US" sz="3200" dirty="0" smtClean="0"/>
              <a:t>) becomes zonal along the Canadian border, but smaller ridge remains in SW CONUS.  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Smoke may take two paths, affecting both the Upper Midwest and the High Plains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Nocturnal convection in the upper Midwest produces high clouds over portions of IA, MO, and possibly KS</a:t>
            </a:r>
          </a:p>
          <a:p>
            <a:pPr lvl="1"/>
            <a:endParaRPr lang="en-US" altLang="en-US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(Monday 8/19 and beyond):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/>
              <a:t>H</a:t>
            </a:r>
            <a:r>
              <a:rPr lang="en-US" altLang="en-US" sz="3300" dirty="0" smtClean="0"/>
              <a:t>igh smoke concentrations, higher altitude injections, and large-scale transport </a:t>
            </a:r>
            <a:r>
              <a:rPr lang="en-US" altLang="en-US" sz="3300" dirty="0" smtClean="0">
                <a:solidFill>
                  <a:srgbClr val="C00000"/>
                </a:solidFill>
              </a:rPr>
              <a:t>will continue through Monday!</a:t>
            </a:r>
          </a:p>
          <a:p>
            <a:pPr lvl="1"/>
            <a:r>
              <a:rPr lang="en-US" altLang="en-US" sz="3300" dirty="0" smtClean="0"/>
              <a:t>A pattern change may alter the smoke transport direction later in the week!</a:t>
            </a:r>
          </a:p>
        </p:txBody>
      </p:sp>
    </p:spTree>
    <p:extLst>
      <p:ext uri="{BB962C8B-B14F-4D97-AF65-F5344CB8AC3E}">
        <p14:creationId xmlns:p14="http://schemas.microsoft.com/office/powerpoint/2010/main" val="40086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ctivefiremaps.fs.fed.us/data/lg_fire/lg_fire_nifc_2013-08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21" y="878516"/>
            <a:ext cx="5920279" cy="597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110643" y="195311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7432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1600200"/>
            <a:ext cx="31242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Several ongoing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Many new fires!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Large-scale smoke transport is still occurring…</a:t>
            </a:r>
          </a:p>
        </p:txBody>
      </p:sp>
    </p:spTree>
    <p:extLst>
      <p:ext uri="{BB962C8B-B14F-4D97-AF65-F5344CB8AC3E}">
        <p14:creationId xmlns:p14="http://schemas.microsoft.com/office/powerpoint/2010/main" val="37174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Satellite Fire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1430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Backdrop is Saturday’s MODIS-Aqua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Idaho complexes are still going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UT fires not detected for nearly 24-hrs, but ground reports indicate they are still burning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Northern fires picking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Saturday had slightly less fire detections than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 were also more clouds in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Still lots of smoke being released!</a:t>
            </a:r>
            <a:endParaRPr lang="en-US" sz="2000" dirty="0"/>
          </a:p>
        </p:txBody>
      </p:sp>
      <p:pic>
        <p:nvPicPr>
          <p:cNvPr id="10242" name="Picture 2" descr="C:\Users\petersen\AppData\Local\Microsoft\Windows\Temporary Internet Files\Content.Outlook\2MHTF124\hs_anim_imw_2013081512_2013081801_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8359"/>
            <a:ext cx="4343400" cy="58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 bwMode="auto">
          <a:xfrm>
            <a:off x="3886199" y="0"/>
            <a:ext cx="52578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Fires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" y="1066800"/>
            <a:ext cx="388620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Past 24 </a:t>
            </a:r>
            <a:r>
              <a:rPr lang="en-US" altLang="en-US" sz="2000" b="1" dirty="0" err="1" smtClean="0"/>
              <a:t>hrs</a:t>
            </a:r>
            <a:r>
              <a:rPr lang="en-US" altLang="en-US" sz="2000" dirty="0" smtClean="0"/>
              <a:t>:</a:t>
            </a:r>
          </a:p>
        </p:txBody>
      </p:sp>
      <p:sp>
        <p:nvSpPr>
          <p:cNvPr id="8" name="Oval 7"/>
          <p:cNvSpPr/>
          <p:nvPr/>
        </p:nvSpPr>
        <p:spPr>
          <a:xfrm rot="15936926">
            <a:off x="4031899" y="1893437"/>
            <a:ext cx="1417513" cy="1540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246492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Primary smoke producers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34000" y="2788086"/>
            <a:ext cx="914400" cy="31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http://activefiremaps.fs.fed.us/data/activefiremaps/gbe2013229_1900.jpg"/>
          <p:cNvSpPr>
            <a:spLocks noChangeAspect="1" noChangeArrowheads="1"/>
          </p:cNvSpPr>
          <p:nvPr/>
        </p:nvSpPr>
        <p:spPr bwMode="auto">
          <a:xfrm>
            <a:off x="63500" y="-136525"/>
            <a:ext cx="24003000" cy="294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22"/>
          <a:stretch/>
        </p:blipFill>
        <p:spPr bwMode="auto">
          <a:xfrm>
            <a:off x="3886199" y="5301411"/>
            <a:ext cx="2209801" cy="155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47799"/>
            <a:ext cx="3798460" cy="40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2"/>
          <a:stretch/>
        </p:blipFill>
        <p:spPr bwMode="auto">
          <a:xfrm>
            <a:off x="11542" y="5410200"/>
            <a:ext cx="3798458" cy="1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500" y="2057400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" y="2286000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042" y="3419475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992" y="5638800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042" y="5848349"/>
            <a:ext cx="3734958" cy="2286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96000" y="4876800"/>
            <a:ext cx="533400" cy="8606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9674" y="45469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Still burning?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26114" r="19865" b="10654"/>
          <a:stretch/>
        </p:blipFill>
        <p:spPr bwMode="auto">
          <a:xfrm>
            <a:off x="0" y="4331731"/>
            <a:ext cx="3276600" cy="24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/>
          <a:stretch/>
        </p:blipFill>
        <p:spPr bwMode="auto">
          <a:xfrm>
            <a:off x="-28575" y="1396258"/>
            <a:ext cx="3305296" cy="25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3504492" y="4350881"/>
            <a:ext cx="3277308" cy="220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Upper-Air Forecast (500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altLang="en-US" dirty="0"/>
          </a:p>
        </p:txBody>
      </p:sp>
      <p:sp>
        <p:nvSpPr>
          <p:cNvPr id="2" name="AutoShape 3" descr="http://fuelberg.met.fsu.edu/research/seac4rs/ecmwf/wrfruns/wrf2013_08_15_00_1/39_500_gph.pn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99" y="1026925"/>
            <a:ext cx="325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8360" y="3962400"/>
            <a:ext cx="329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026925"/>
            <a:ext cx="345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8576" y="3962400"/>
            <a:ext cx="320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pic>
        <p:nvPicPr>
          <p:cNvPr id="10244" name="Picture 4" descr="IMAGE NOT F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35328" r="31092" b="8261"/>
          <a:stretch/>
        </p:blipFill>
        <p:spPr bwMode="auto">
          <a:xfrm>
            <a:off x="3515285" y="1396256"/>
            <a:ext cx="3216431" cy="25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9335" y="6677025"/>
            <a:ext cx="278106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fuelberg.met.fsu.edu/research/seac4rs/ecmwf/wrfruns/wrf2013_08_16_12_1/27_500_gph.pn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29000" y="6595641"/>
            <a:ext cx="3352800" cy="2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0375" y="1026925"/>
            <a:ext cx="2362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4 models now show general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Zonal flow develops along the Canadian border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</a:rPr>
              <a:t>S</a:t>
            </a:r>
            <a:r>
              <a:rPr lang="en-US" sz="1700" b="1" dirty="0" smtClean="0">
                <a:solidFill>
                  <a:srgbClr val="C00000"/>
                </a:solidFill>
              </a:rPr>
              <a:t>hortwave moves into MN.  Leftover debris clouds?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Smaller ridge remains in the western CONUS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0000"/>
                </a:solidFill>
              </a:rPr>
              <a:t>Smoke will take two paths (see next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0000"/>
                </a:solidFill>
              </a:rPr>
              <a:t>Similar at 700 </a:t>
            </a:r>
            <a:r>
              <a:rPr lang="en-US" sz="1700" dirty="0" err="1" smtClean="0">
                <a:solidFill>
                  <a:srgbClr val="C00000"/>
                </a:solidFill>
              </a:rPr>
              <a:t>hPa</a:t>
            </a:r>
            <a:r>
              <a:rPr lang="en-US" sz="1700" dirty="0" smtClean="0">
                <a:solidFill>
                  <a:srgbClr val="C00000"/>
                </a:solidFill>
              </a:rPr>
              <a:t>!</a:t>
            </a:r>
          </a:p>
          <a:p>
            <a:endParaRPr lang="en-US" sz="1700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/>
              <a:t>S</a:t>
            </a:r>
            <a:r>
              <a:rPr lang="en-US" sz="1700" dirty="0" smtClean="0"/>
              <a:t>ome sort of tropical disturbance near the TX Gulf Coast?</a:t>
            </a:r>
          </a:p>
        </p:txBody>
      </p:sp>
      <p:sp>
        <p:nvSpPr>
          <p:cNvPr id="18" name="Oval 17"/>
          <p:cNvSpPr/>
          <p:nvPr/>
        </p:nvSpPr>
        <p:spPr>
          <a:xfrm rot="18024681">
            <a:off x="5268931" y="4771736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18024681">
            <a:off x="1586377" y="4914611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8024681">
            <a:off x="1651270" y="2101493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04493" y="1396256"/>
            <a:ext cx="3249204" cy="25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 rot="18024681">
            <a:off x="5115001" y="2253894"/>
            <a:ext cx="913002" cy="490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037"/>
            <a:ext cx="46482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NASA NNR AOD composite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saide\Documents\My Dropbox\SEAC4RS_2013\daily_reports\2013-08-18\NASA_NNR_TERRAAQUA_climatology_map20130817_to_201308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2" y="1447800"/>
            <a:ext cx="820881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ected date or parameter is out of ran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85" y="447151"/>
            <a:ext cx="7347030" cy="54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8723" y="-14514"/>
            <a:ext cx="41148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Fires: locations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4572000"/>
            <a:ext cx="220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FINN today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351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581</Words>
  <Application>Microsoft Office PowerPoint</Application>
  <PresentationFormat>On-screen Show (4:3)</PresentationFormat>
  <Paragraphs>126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UIOWA, NCAR, GMAO, NRL Chemical forecasts for Aug 19th flights </vt:lpstr>
      <vt:lpstr>smoke</vt:lpstr>
      <vt:lpstr>Bottom Line Upfront</vt:lpstr>
      <vt:lpstr>Current Fire Activity</vt:lpstr>
      <vt:lpstr>Satellite Fire Timeline</vt:lpstr>
      <vt:lpstr>Current Fires</vt:lpstr>
      <vt:lpstr>Upper-Air Forecast (500 hPa)</vt:lpstr>
      <vt:lpstr>NASA NNR AOD composite yesterday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 US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UIOWA report ER2 flight</dc:title>
  <dc:creator>psaide</dc:creator>
  <cp:lastModifiedBy>psaide</cp:lastModifiedBy>
  <cp:revision>171</cp:revision>
  <dcterms:created xsi:type="dcterms:W3CDTF">2013-07-29T17:53:42Z</dcterms:created>
  <dcterms:modified xsi:type="dcterms:W3CDTF">2013-08-18T15:45:36Z</dcterms:modified>
</cp:coreProperties>
</file>