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314" r:id="rId3"/>
    <p:sldId id="313" r:id="rId4"/>
    <p:sldId id="303" r:id="rId5"/>
    <p:sldId id="270" r:id="rId6"/>
    <p:sldId id="281" r:id="rId7"/>
    <p:sldId id="308" r:id="rId8"/>
    <p:sldId id="317" r:id="rId9"/>
    <p:sldId id="318" r:id="rId10"/>
    <p:sldId id="315" r:id="rId11"/>
    <p:sldId id="311" r:id="rId12"/>
    <p:sldId id="310" r:id="rId13"/>
    <p:sldId id="312" r:id="rId14"/>
    <p:sldId id="295" r:id="rId15"/>
    <p:sldId id="298" r:id="rId16"/>
    <p:sldId id="316" r:id="rId17"/>
    <p:sldId id="306" r:id="rId18"/>
    <p:sldId id="309" r:id="rId19"/>
    <p:sldId id="31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7" autoAdjust="0"/>
    <p:restoredTop sz="95419" autoAdjust="0"/>
  </p:normalViewPr>
  <p:slideViewPr>
    <p:cSldViewPr>
      <p:cViewPr varScale="1">
        <p:scale>
          <a:sx n="82" d="100"/>
          <a:sy n="82" d="100"/>
        </p:scale>
        <p:origin x="-3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13172-A487-4C41-8E47-274E98909BA6}" type="datetimeFigureOut">
              <a:rPr lang="en-US" smtClean="0"/>
              <a:t>8/15/13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7370C-5F04-43C2-ACB4-EBF7A44A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7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1EA62-ED22-41AA-999B-96CE03BE725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3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4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343C58-145F-45D0-8CE2-4CE5B4F0B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16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1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3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3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8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5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4B416-C333-4EC7-A532-E0CF0189A25C}" type="datetimeFigureOut">
              <a:rPr lang="en-US" smtClean="0"/>
              <a:t>8/15/13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3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gif"/><Relationship Id="rId3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gif"/><Relationship Id="rId3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cavu.nrlmry.navy.mil/COAMPSOS/littlemac.nrlmry.navy.mil/coamps-os/dhtml/tmp/AEROSOL/Seac4rsT2c/2013081500/chart.COAMPS.def-ccld0.2.20130815000000.20130816180000.0.png" TargetMode="Externa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UIOWA, NCAR, GMAO, NRL Chemical forecasts for Aug 16</a:t>
            </a:r>
            <a:r>
              <a:rPr lang="en-US" baseline="30000" dirty="0" smtClean="0"/>
              <a:t>th</a:t>
            </a:r>
            <a:r>
              <a:rPr lang="en-US" dirty="0" smtClean="0"/>
              <a:t> flights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15 Aug 2013</a:t>
            </a:r>
          </a:p>
          <a:p>
            <a:r>
              <a:rPr lang="en-US" dirty="0" smtClean="0"/>
              <a:t>Compiled by Mary Barth and Pablo </a:t>
            </a:r>
            <a:r>
              <a:rPr lang="en-US" dirty="0" err="1" smtClean="0"/>
              <a:t>Saide</a:t>
            </a:r>
            <a:r>
              <a:rPr lang="en-US" dirty="0" smtClean="0"/>
              <a:t>, </a:t>
            </a:r>
            <a:r>
              <a:rPr lang="en-US" dirty="0" err="1" smtClean="0"/>
              <a:t>Arlindo</a:t>
            </a:r>
            <a:r>
              <a:rPr lang="en-US" dirty="0" smtClean="0"/>
              <a:t> </a:t>
            </a:r>
            <a:r>
              <a:rPr lang="en-US" dirty="0"/>
              <a:t>da Silva, David </a:t>
            </a:r>
            <a:r>
              <a:rPr lang="en-US" dirty="0" smtClean="0"/>
              <a:t>Peterson, contributions from all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7A74-88EB-C14F-ADD7-62D59F3F33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4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362075"/>
          </a:xfrm>
        </p:spPr>
        <p:txBody>
          <a:bodyPr/>
          <a:lstStyle/>
          <a:p>
            <a:r>
              <a:rPr lang="en-US" dirty="0" smtClean="0"/>
              <a:t>North </a:t>
            </a:r>
            <a:r>
              <a:rPr lang="en-US" dirty="0" err="1" smtClean="0"/>
              <a:t>american</a:t>
            </a:r>
            <a:r>
              <a:rPr lang="en-US" dirty="0" smtClean="0"/>
              <a:t> monsoon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352800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7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8-15 at 7.32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42" y="0"/>
            <a:ext cx="404819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037" y="909977"/>
            <a:ext cx="39239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PBL tracer air is mostly confined to Mexico at 1800 UTC Friday 18 August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399"/>
            <a:ext cx="3987800" cy="459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41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661"/>
            <a:ext cx="4720174" cy="3777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759" y="3451146"/>
            <a:ext cx="5000413" cy="32511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57800" y="914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Flexpart</a:t>
            </a:r>
            <a:r>
              <a:rPr lang="en-US" dirty="0" smtClean="0"/>
              <a:t> shows Tucson air being lofted to above 12 km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2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_11km_movi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7" y="-568736"/>
            <a:ext cx="4453371" cy="5763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44" y="309813"/>
            <a:ext cx="357853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PBL tracer air is mostly confined to Mexico at 1800 UTC Friday 18 August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4438" y="966850"/>
            <a:ext cx="90989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11 km</a:t>
            </a:r>
            <a:endParaRPr lang="en-US" dirty="0"/>
          </a:p>
        </p:txBody>
      </p:sp>
      <p:pic>
        <p:nvPicPr>
          <p:cNvPr id="7" name="Picture 6" descr="BL_15km_movi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7" y="2692013"/>
            <a:ext cx="4386098" cy="5676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438" y="3915187"/>
            <a:ext cx="90989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8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psaide\Documents\My Dropbox\SEAC4RS_2013\daily_reports\2013-08-15\dc8_curtain\WRF_ext532_curtain_SEAC4RS_130816_s3_dc8_0_flightStart2013-08-16_15_forecastStart_2013-08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44" y="23227"/>
            <a:ext cx="4696940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saide\Documents\My Dropbox\SEAC4RS_2013\daily_reports\2013-08-15\dc8_curtain\WRF_co_us_curtain_SEAC4RS_130816_s3_dc8_0_flightStart2013-08-16_15_forecastStart_2013-08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1" y="1748741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psaide\Documents\My Dropbox\SEAC4RS_2013\daily_reports\2013-08-15\dc8_curtain\WRF_co_finn_curtain_SEAC4RS_130816_s3_dc8_0_flightStart2013-08-16_15_forecastStart_2013-08-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48" y="3414861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psaide\Documents\My Dropbox\SEAC4RS_2013\daily_reports\2013-08-15\dc8_curtain\WRF_co_mex_curtain_SEAC4RS_130816_s3_dc8_0_flightStart2013-08-16_15_forecastStart_2013-08-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64137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70320" y="0"/>
            <a:ext cx="237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DC-8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31937" y="721931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Extinction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71659" y="2447445"/>
            <a:ext cx="152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US </a:t>
            </a:r>
            <a:r>
              <a:rPr lang="en-US" b="1" dirty="0" err="1" smtClean="0"/>
              <a:t>Anthro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66961" y="4150464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97885" y="5656776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Mexico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2439" y="5385004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Q_CLOUD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62" y="2708276"/>
            <a:ext cx="3943438" cy="24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5648"/>
            <a:ext cx="311467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03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psaide\Documents\My Dropbox\SEAC4RS_2013\daily_reports\2013-08-15\er2_curtain\WRF_ext532_curtain_SEAC4RS_130816_s3_er2_1_flightStart2013-08-16_13_forecastStart_2013-08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916"/>
            <a:ext cx="4696917" cy="176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saide\Documents\My Dropbox\SEAC4RS_2013\daily_reports\2013-08-15\er2_curtain\WRF_co_us_curtain_SEAC4RS_130816_s3_er2_1_flightStart2013-08-16_13_forecastStart_2013-08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8660"/>
            <a:ext cx="4630412" cy="176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saide\Documents\My Dropbox\SEAC4RS_2013\daily_reports\2013-08-15\er2_curtain\WRF_co_finn_curtain_SEAC4RS_130816_s3_er2_1_flightStart2013-08-16_13_forecastStart_2013-08-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15060"/>
            <a:ext cx="4630412" cy="176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saide\Documents\My Dropbox\SEAC4RS_2013\daily_reports\2013-08-15\er2_curtain\WRF_co_curtain_SEAC4RS_130816_s3_er2_1_flightStart2013-08-16_13_forecastStart_2013-08-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8" y="5091460"/>
            <a:ext cx="4630412" cy="176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49" y="51916"/>
            <a:ext cx="3910013" cy="257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5000" y="467380"/>
            <a:ext cx="2376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ER2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75175" y="527092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Extinction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71659" y="2447445"/>
            <a:ext cx="152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US </a:t>
            </a:r>
            <a:r>
              <a:rPr lang="en-US" b="1" dirty="0" err="1" smtClean="0"/>
              <a:t>Anthro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66961" y="3904176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75175" y="5656776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total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39126" y="5717737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CLOUDS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49" y="2632111"/>
            <a:ext cx="3685413" cy="23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79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362075"/>
          </a:xfrm>
        </p:spPr>
        <p:txBody>
          <a:bodyPr/>
          <a:lstStyle/>
          <a:p>
            <a:r>
              <a:rPr lang="en-US" dirty="0" smtClean="0"/>
              <a:t>Long-term outlook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352800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7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p.1dustaot.042.seac4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5283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542505" cy="51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coming in again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2440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AOD 18 UTC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976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 for Monday</a:t>
            </a:r>
            <a:endParaRPr lang="en-US" dirty="0"/>
          </a:p>
        </p:txBody>
      </p:sp>
      <p:pic>
        <p:nvPicPr>
          <p:cNvPr id="11266" name="Picture 2" descr="fp.4ocaot.114.seac4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66850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3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Plenty of smoke in west</a:t>
            </a:r>
          </a:p>
          <a:p>
            <a:r>
              <a:rPr lang="en-US" dirty="0" smtClean="0"/>
              <a:t>NAM convective outflow is limited</a:t>
            </a:r>
          </a:p>
          <a:p>
            <a:r>
              <a:rPr lang="en-US" dirty="0" smtClean="0"/>
              <a:t>Outlook shows more dust coming from Sahara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9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362075"/>
          </a:xfrm>
        </p:spPr>
        <p:txBody>
          <a:bodyPr/>
          <a:lstStyle/>
          <a:p>
            <a:r>
              <a:rPr lang="en-US" dirty="0" smtClean="0"/>
              <a:t>smoke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352800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3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Bottom Line Upfront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410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sz="3800" b="1" dirty="0" smtClean="0"/>
              <a:t>Fire Observations:</a:t>
            </a:r>
            <a:endParaRPr lang="en-US" altLang="en-US" sz="3800" dirty="0"/>
          </a:p>
          <a:p>
            <a:pPr lvl="1"/>
            <a:r>
              <a:rPr lang="en-US" altLang="en-US" sz="3200" dirty="0" smtClean="0"/>
              <a:t>Large fires continue to burn in ID, WY, UT and MT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The primary focus is Idaho!</a:t>
            </a:r>
          </a:p>
          <a:p>
            <a:pPr lvl="3"/>
            <a:endParaRPr lang="en-US" altLang="en-US" b="1" dirty="0" smtClean="0"/>
          </a:p>
          <a:p>
            <a:pPr lvl="3"/>
            <a:endParaRPr lang="en-US" altLang="en-US" b="1" dirty="0" smtClean="0"/>
          </a:p>
          <a:p>
            <a:pPr marL="0" indent="0">
              <a:buNone/>
            </a:pPr>
            <a:r>
              <a:rPr lang="en-US" altLang="en-US" sz="3800" b="1" dirty="0" smtClean="0"/>
              <a:t>Key </a:t>
            </a:r>
            <a:r>
              <a:rPr lang="en-US" altLang="en-US" sz="3800" b="1" dirty="0"/>
              <a:t>Forecasting </a:t>
            </a:r>
            <a:r>
              <a:rPr lang="en-US" altLang="en-US" sz="3800" b="1" dirty="0" smtClean="0"/>
              <a:t>Points (Friday 8/16): </a:t>
            </a:r>
            <a:endParaRPr lang="en-US" altLang="en-US" sz="3800" b="1" dirty="0"/>
          </a:p>
          <a:p>
            <a:pPr lvl="1"/>
            <a:r>
              <a:rPr lang="en-US" altLang="en-US" sz="3200" dirty="0" smtClean="0"/>
              <a:t>Fire weather conditions remain favorable for fire growth</a:t>
            </a:r>
            <a:endParaRPr lang="en-US" altLang="en-US" dirty="0" smtClean="0"/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Synoptic flow </a:t>
            </a:r>
            <a:r>
              <a:rPr lang="en-US" altLang="en-US" sz="3200" dirty="0">
                <a:solidFill>
                  <a:srgbClr val="C00000"/>
                </a:solidFill>
              </a:rPr>
              <a:t>(e.g. at 500 </a:t>
            </a:r>
            <a:r>
              <a:rPr lang="en-US" altLang="en-US" sz="3200" dirty="0" err="1">
                <a:solidFill>
                  <a:srgbClr val="C00000"/>
                </a:solidFill>
              </a:rPr>
              <a:t>hPa</a:t>
            </a:r>
            <a:r>
              <a:rPr lang="en-US" altLang="en-US" sz="3200" dirty="0" smtClean="0">
                <a:solidFill>
                  <a:srgbClr val="C00000"/>
                </a:solidFill>
              </a:rPr>
              <a:t>) becomes more northerly, funneling smoke farther west through the High Plains/Front Range 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There may be less smoke near the primary Oklahoma target region!</a:t>
            </a:r>
          </a:p>
          <a:p>
            <a:pPr lvl="1"/>
            <a:r>
              <a:rPr lang="en-US" altLang="en-US" sz="3200" dirty="0" smtClean="0"/>
              <a:t>Morning MCS will impact Oklahoma, producing widespread cloud cover before 18Z </a:t>
            </a:r>
          </a:p>
          <a:p>
            <a:pPr lvl="1"/>
            <a:endParaRPr lang="en-US" altLang="en-US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3800" b="1" dirty="0" smtClean="0"/>
              <a:t>Smoke Predictions (Friday 8/16):</a:t>
            </a:r>
            <a:endParaRPr lang="en-US" altLang="en-US" sz="3800" dirty="0" smtClean="0"/>
          </a:p>
          <a:p>
            <a:pPr lvl="1"/>
            <a:r>
              <a:rPr lang="en-US" altLang="en-US" sz="3300" b="1" dirty="0" smtClean="0"/>
              <a:t>Western fires: </a:t>
            </a:r>
            <a:r>
              <a:rPr lang="en-US" altLang="en-US" sz="3300" dirty="0"/>
              <a:t>H</a:t>
            </a:r>
            <a:r>
              <a:rPr lang="en-US" altLang="en-US" sz="3300" dirty="0" smtClean="0"/>
              <a:t>igh smoke concentrations, higher altitude injections, and large-scale transport </a:t>
            </a:r>
            <a:r>
              <a:rPr lang="en-US" altLang="en-US" sz="3300" dirty="0" smtClean="0">
                <a:solidFill>
                  <a:srgbClr val="C00000"/>
                </a:solidFill>
              </a:rPr>
              <a:t>will continue through Friday!</a:t>
            </a:r>
          </a:p>
          <a:p>
            <a:pPr lvl="1"/>
            <a:r>
              <a:rPr lang="en-US" altLang="en-US" sz="3300" dirty="0" smtClean="0"/>
              <a:t>Smoke output will begin to decrease over the weekend!</a:t>
            </a:r>
          </a:p>
        </p:txBody>
      </p:sp>
    </p:spTree>
    <p:extLst>
      <p:ext uri="{BB962C8B-B14F-4D97-AF65-F5344CB8AC3E}">
        <p14:creationId xmlns:p14="http://schemas.microsoft.com/office/powerpoint/2010/main" val="134260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648200" cy="1401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NASA NNR AOD composite yesterday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psaide\Documents\My Dropbox\SEAC4RS_2013\daily_reports\2013-08-15\aod\NASA_NNR_TERRAAQUA_climatology_map20130814_to_201308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2" y="1447800"/>
            <a:ext cx="846139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5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600201"/>
            <a:ext cx="5007428" cy="3505200"/>
          </a:xfrm>
          <a:prstGeom prst="rect">
            <a:avLst/>
          </a:prstGeom>
        </p:spPr>
      </p:pic>
      <p:pic>
        <p:nvPicPr>
          <p:cNvPr id="1026" name="Picture 2" descr="Selected date or parameter is out of rang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495800" cy="331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0"/>
            <a:ext cx="41148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Fires: locations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2100" y="2921000"/>
            <a:ext cx="220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FINN today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1676400"/>
            <a:ext cx="220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FLAMBE today</a:t>
            </a:r>
            <a:endParaRPr lang="en-US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2" y="3803134"/>
            <a:ext cx="4120658" cy="398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3401" y="59470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QFED2 today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510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p.4ocaot.042.seac4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09" y="152400"/>
            <a:ext cx="660399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7" y="381000"/>
            <a:ext cx="3917733" cy="389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7" y="4475381"/>
            <a:ext cx="3417122" cy="54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2308" y="11668"/>
            <a:ext cx="359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WRF-</a:t>
            </a:r>
            <a:r>
              <a:rPr lang="en-US" b="1" dirty="0" err="1" smtClean="0"/>
              <a:t>Chem</a:t>
            </a:r>
            <a:r>
              <a:rPr lang="en-US" b="1" dirty="0" smtClean="0"/>
              <a:t> AOD 18 UTC Aug 16th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296400" y="685800"/>
            <a:ext cx="1828799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Idaho fire smoke is coming to SEUS</a:t>
            </a:r>
          </a:p>
          <a:p>
            <a:endParaRPr lang="en-US" dirty="0"/>
          </a:p>
          <a:p>
            <a:r>
              <a:rPr lang="en-US" dirty="0" smtClean="0"/>
              <a:t>Tracers and AOD showing Idaho fire influence on a streamer</a:t>
            </a:r>
          </a:p>
          <a:p>
            <a:endParaRPr lang="en-US" dirty="0"/>
          </a:p>
          <a:p>
            <a:r>
              <a:rPr lang="en-US" dirty="0" smtClean="0"/>
              <a:t>GMAO – GEOS5 forecast has high AOD assimilated</a:t>
            </a:r>
          </a:p>
          <a:p>
            <a:endParaRPr lang="en-US" dirty="0"/>
          </a:p>
          <a:p>
            <a:r>
              <a:rPr lang="en-US" dirty="0" smtClean="0"/>
              <a:t>WRF-</a:t>
            </a:r>
            <a:r>
              <a:rPr lang="en-US" dirty="0" err="1" smtClean="0"/>
              <a:t>Chem</a:t>
            </a:r>
            <a:r>
              <a:rPr lang="en-US" dirty="0" smtClean="0"/>
              <a:t> assimilates AOD but it did not get the high AOD product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4147066"/>
            <a:ext cx="3810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GEOS5 OC AOD 18 UTC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70579" y="5644971"/>
            <a:ext cx="588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UIOWA WRF-</a:t>
            </a:r>
            <a:r>
              <a:rPr lang="en-US" dirty="0" err="1" smtClean="0"/>
              <a:t>Chem</a:t>
            </a:r>
            <a:r>
              <a:rPr lang="en-US" dirty="0" smtClean="0"/>
              <a:t> now running with QFED2, AOD increased</a:t>
            </a:r>
          </a:p>
        </p:txBody>
      </p:sp>
    </p:spTree>
    <p:extLst>
      <p:ext uri="{BB962C8B-B14F-4D97-AF65-F5344CB8AC3E}">
        <p14:creationId xmlns:p14="http://schemas.microsoft.com/office/powerpoint/2010/main" val="414258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fp.88oc.700.042.seac4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99" y="55033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4" y="333656"/>
            <a:ext cx="3556177" cy="300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4" y="2734313"/>
            <a:ext cx="3494868" cy="59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563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AOD 18 UTC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1698" y="4038600"/>
            <a:ext cx="3505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Idaho/California fire smoke intercepting the flight track</a:t>
            </a:r>
          </a:p>
          <a:p>
            <a:endParaRPr lang="en-US" dirty="0"/>
          </a:p>
          <a:p>
            <a:r>
              <a:rPr lang="en-US" dirty="0" smtClean="0"/>
              <a:t>Models are consistent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00" y="0"/>
            <a:ext cx="3048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 700mb 18 UTC </a:t>
            </a:r>
            <a:r>
              <a:rPr lang="en-US" sz="1600" dirty="0" smtClean="0"/>
              <a:t>GEOS5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6933"/>
            <a:ext cx="26010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 700mb 18 UTC</a:t>
            </a:r>
          </a:p>
        </p:txBody>
      </p:sp>
      <p:pic>
        <p:nvPicPr>
          <p:cNvPr id="9218" name="Picture 2" descr="Selected date or altitude is out of rang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4" y="3562848"/>
            <a:ext cx="4207606" cy="306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9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No d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318" b="4238"/>
          <a:stretch/>
        </p:blipFill>
        <p:spPr bwMode="auto">
          <a:xfrm>
            <a:off x="6557774" y="4495801"/>
            <a:ext cx="248945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o d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6557774" y="1808227"/>
            <a:ext cx="2489452" cy="24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o da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3" t="48992" r="997" b="4959"/>
          <a:stretch/>
        </p:blipFill>
        <p:spPr bwMode="auto">
          <a:xfrm>
            <a:off x="4045305" y="4527521"/>
            <a:ext cx="2355495" cy="22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o da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64" r="49683" b="49872"/>
          <a:stretch/>
        </p:blipFill>
        <p:spPr bwMode="auto">
          <a:xfrm>
            <a:off x="4008121" y="1817132"/>
            <a:ext cx="2477387" cy="24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NAAPS Smoke/Aerosol Forecast </a:t>
            </a:r>
            <a:endParaRPr lang="en-US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6200" y="1828800"/>
            <a:ext cx="3969106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 smtClean="0"/>
              <a:t>Large smoke concentrations are forecast from the Idaho source region, arcing to the ENE through MT, then to the SSE across the High Plains/Front Range</a:t>
            </a:r>
          </a:p>
          <a:p>
            <a:endParaRPr lang="en-US" altLang="en-US" sz="2600" dirty="0">
              <a:solidFill>
                <a:srgbClr val="C00000"/>
              </a:solidFill>
            </a:endParaRPr>
          </a:p>
          <a:p>
            <a:r>
              <a:rPr lang="en-US" altLang="en-US" sz="2600" dirty="0" smtClean="0">
                <a:solidFill>
                  <a:srgbClr val="C00000"/>
                </a:solidFill>
              </a:rPr>
              <a:t>Primary smoke transport region has shifted west!</a:t>
            </a:r>
          </a:p>
          <a:p>
            <a:endParaRPr lang="en-US" altLang="en-US" sz="26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114800" y="1447800"/>
            <a:ext cx="480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8/16, 12Z		             8/16, 18Z</a:t>
            </a:r>
            <a:endParaRPr lang="en-US" altLang="en-US" dirty="0"/>
          </a:p>
        </p:txBody>
      </p:sp>
      <p:pic>
        <p:nvPicPr>
          <p:cNvPr id="14" name="Picture 6" descr="No d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6578348" y="1798082"/>
            <a:ext cx="2489452" cy="24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5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Smoke/Aerosol </a:t>
            </a:r>
            <a:r>
              <a:rPr lang="en-US" altLang="en-US" dirty="0"/>
              <a:t>Forecast </a:t>
            </a:r>
            <a:endParaRPr lang="en-US" dirty="0"/>
          </a:p>
        </p:txBody>
      </p:sp>
      <p:pic>
        <p:nvPicPr>
          <p:cNvPr id="1026" name="Picture 2" descr="../../coamps-os/dhtml/tmp/AEROSOL/Seac4rsT2c/2013081500/chart.COAMPS.def-ccld0.2.20130815000000.20130816180000.0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4"/>
          <a:stretch/>
        </p:blipFill>
        <p:spPr bwMode="auto">
          <a:xfrm>
            <a:off x="697778" y="1447800"/>
            <a:ext cx="760802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42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422</Words>
  <Application>Microsoft Macintosh PowerPoint</Application>
  <PresentationFormat>On-screen Show (4:3)</PresentationFormat>
  <Paragraphs>77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UIOWA, NCAR, GMAO, NRL Chemical forecasts for Aug 16th flights </vt:lpstr>
      <vt:lpstr>smoke</vt:lpstr>
      <vt:lpstr>Bottom Line Upfront</vt:lpstr>
      <vt:lpstr>NASA NNR AOD composite yesterday</vt:lpstr>
      <vt:lpstr>PowerPoint Presentation</vt:lpstr>
      <vt:lpstr>PowerPoint Presentation</vt:lpstr>
      <vt:lpstr>PowerPoint Presentation</vt:lpstr>
      <vt:lpstr>NAAPS Smoke/Aerosol Forecast </vt:lpstr>
      <vt:lpstr>Smoke/Aerosol Forecast </vt:lpstr>
      <vt:lpstr>North american monsoon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Long-term outlook</vt:lpstr>
      <vt:lpstr>Dust coming in again</vt:lpstr>
      <vt:lpstr>Smoke for Monday</vt:lpstr>
      <vt:lpstr>Summary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UIOWA report ER2 flight</dc:title>
  <dc:creator>psaide</dc:creator>
  <cp:lastModifiedBy>Mary Barth</cp:lastModifiedBy>
  <cp:revision>143</cp:revision>
  <dcterms:created xsi:type="dcterms:W3CDTF">2013-07-29T17:53:42Z</dcterms:created>
  <dcterms:modified xsi:type="dcterms:W3CDTF">2013-08-15T15:25:14Z</dcterms:modified>
</cp:coreProperties>
</file>