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4" r:id="rId2"/>
    <p:sldId id="270" r:id="rId3"/>
    <p:sldId id="303" r:id="rId4"/>
    <p:sldId id="304" r:id="rId5"/>
    <p:sldId id="281" r:id="rId6"/>
    <p:sldId id="300" r:id="rId7"/>
    <p:sldId id="301" r:id="rId8"/>
    <p:sldId id="295" r:id="rId9"/>
    <p:sldId id="302" r:id="rId10"/>
    <p:sldId id="298" r:id="rId11"/>
    <p:sldId id="30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57" autoAdjust="0"/>
    <p:restoredTop sz="95419" autoAdjust="0"/>
  </p:normalViewPr>
  <p:slideViewPr>
    <p:cSldViewPr>
      <p:cViewPr>
        <p:scale>
          <a:sx n="75" d="100"/>
          <a:sy n="75" d="100"/>
        </p:scale>
        <p:origin x="-984" y="-1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E13172-A487-4C41-8E47-274E98909BA6}" type="datetimeFigureOut">
              <a:rPr lang="en-US" smtClean="0"/>
              <a:t>8/13/13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C7370C-5F04-43C2-ACB4-EBF7A44A9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2789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4B416-C333-4EC7-A532-E0CF0189A25C}" type="datetimeFigureOut">
              <a:rPr lang="en-US" smtClean="0"/>
              <a:t>8/13/13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83C4F-B332-4805-BBDC-1414902D4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16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4B416-C333-4EC7-A532-E0CF0189A25C}" type="datetimeFigureOut">
              <a:rPr lang="en-US" smtClean="0"/>
              <a:t>8/13/13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83C4F-B332-4805-BBDC-1414902D4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637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4B416-C333-4EC7-A532-E0CF0189A25C}" type="datetimeFigureOut">
              <a:rPr lang="en-US" smtClean="0"/>
              <a:t>8/13/13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83C4F-B332-4805-BBDC-1414902D4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648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4B416-C333-4EC7-A532-E0CF0189A25C}" type="datetimeFigureOut">
              <a:rPr lang="en-US" smtClean="0"/>
              <a:t>8/13/13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83C4F-B332-4805-BBDC-1414902D4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191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4B416-C333-4EC7-A532-E0CF0189A25C}" type="datetimeFigureOut">
              <a:rPr lang="en-US" smtClean="0"/>
              <a:t>8/13/13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83C4F-B332-4805-BBDC-1414902D4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013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4B416-C333-4EC7-A532-E0CF0189A25C}" type="datetimeFigureOut">
              <a:rPr lang="en-US" smtClean="0"/>
              <a:t>8/13/13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83C4F-B332-4805-BBDC-1414902D4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937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4B416-C333-4EC7-A532-E0CF0189A25C}" type="datetimeFigureOut">
              <a:rPr lang="en-US" smtClean="0"/>
              <a:t>8/13/13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83C4F-B332-4805-BBDC-1414902D4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036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4B416-C333-4EC7-A532-E0CF0189A25C}" type="datetimeFigureOut">
              <a:rPr lang="en-US" smtClean="0"/>
              <a:t>8/13/13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83C4F-B332-4805-BBDC-1414902D4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04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4B416-C333-4EC7-A532-E0CF0189A25C}" type="datetimeFigureOut">
              <a:rPr lang="en-US" smtClean="0"/>
              <a:t>8/13/13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83C4F-B332-4805-BBDC-1414902D4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882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4B416-C333-4EC7-A532-E0CF0189A25C}" type="datetimeFigureOut">
              <a:rPr lang="en-US" smtClean="0"/>
              <a:t>8/13/13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83C4F-B332-4805-BBDC-1414902D4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055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4B416-C333-4EC7-A532-E0CF0189A25C}" type="datetimeFigureOut">
              <a:rPr lang="en-US" smtClean="0"/>
              <a:t>8/13/13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83C4F-B332-4805-BBDC-1414902D4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237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44B416-C333-4EC7-A532-E0CF0189A25C}" type="datetimeFigureOut">
              <a:rPr lang="en-US" smtClean="0"/>
              <a:t>8/13/13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683C4F-B332-4805-BBDC-1414902D4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733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5" Type="http://schemas.openxmlformats.org/officeDocument/2006/relationships/image" Target="../media/image38.png"/><Relationship Id="rId6" Type="http://schemas.openxmlformats.org/officeDocument/2006/relationships/image" Target="../media/image39.png"/><Relationship Id="rId7" Type="http://schemas.openxmlformats.org/officeDocument/2006/relationships/image" Target="../media/image40.png"/><Relationship Id="rId8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hyperlink" Target="http://www.nrlmry.navy.mil/aerosol/icap_date.1087.php?date=2013081100&amp;field=aod&amp;regc=conus&amp;spec=smoke&amp;modir=macc_01" TargetMode="External"/><Relationship Id="rId5" Type="http://schemas.openxmlformats.org/officeDocument/2006/relationships/image" Target="../media/image7.png"/><Relationship Id="rId6" Type="http://schemas.openxmlformats.org/officeDocument/2006/relationships/hyperlink" Target="http://www.nrlmry.navy.mil/aerosol/icap_date.1087.php?date=2013081100&amp;field=aod&amp;regc=conus&amp;spec=smoke&amp;modir=masingar_01" TargetMode="External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nrlmry.navy.mil/aerosol/icap_date.1087.php?date=2013081100&amp;field=aod&amp;regc=conus&amp;spec=smoke&amp;modir=geos5_01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5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UIOWA, NCAR, GMAO, NRL Chemical forecasts for Aug 14</a:t>
            </a:r>
            <a:r>
              <a:rPr lang="en-US" baseline="30000" dirty="0" smtClean="0"/>
              <a:t>th</a:t>
            </a:r>
            <a:r>
              <a:rPr lang="en-US" dirty="0" smtClean="0"/>
              <a:t> flights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13 Aug 2013</a:t>
            </a:r>
          </a:p>
          <a:p>
            <a:r>
              <a:rPr lang="en-US" dirty="0" smtClean="0"/>
              <a:t>Compiled by Mary Barth and Pablo </a:t>
            </a:r>
            <a:r>
              <a:rPr lang="en-US" dirty="0" err="1" smtClean="0"/>
              <a:t>Saide</a:t>
            </a:r>
            <a:r>
              <a:rPr lang="en-US" dirty="0" smtClean="0"/>
              <a:t>, </a:t>
            </a:r>
            <a:r>
              <a:rPr lang="en-US" dirty="0" err="1" smtClean="0"/>
              <a:t>Arlindo</a:t>
            </a:r>
            <a:r>
              <a:rPr lang="en-US" dirty="0" smtClean="0"/>
              <a:t> </a:t>
            </a:r>
            <a:r>
              <a:rPr lang="en-US" dirty="0"/>
              <a:t>da Silva, David Peterson</a:t>
            </a:r>
          </a:p>
          <a:p>
            <a:r>
              <a:rPr lang="en-US" dirty="0" smtClean="0"/>
              <a:t> , contributions from all groups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E7A74-88EB-C14F-ADD7-62D59F3F33A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2490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799" y="-1784"/>
            <a:ext cx="3819061" cy="25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 descr="C:\Users\psaide\Documents\My Dropbox\SEAC4RS_2013\daily_reports\2013-08-13\er2_curtain_v2\WRF_ext532_curtain_SEAC4RS_130814_s2_er2_1b_flightStart2013-08-14_15_forecastStart_2013-08-1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828" y="0"/>
            <a:ext cx="4698372" cy="1766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psaide\Documents\My Dropbox\SEAC4RS_2013\daily_reports\2013-08-13\er2_curtain_v2\WRF_co_us_curtain_SEAC4RS_130814_s2_er2_1b_flightStart2013-08-14_15_forecastStart_2013-08-1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172" y="1676400"/>
            <a:ext cx="4630828" cy="1766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psaide\Documents\My Dropbox\SEAC4RS_2013\daily_reports\2013-08-13\er2_curtain_v2\WRF_co_finn_curtain_SEAC4RS_130814_s2_er2_1b_flightStart2013-08-14_15_forecastStart_2013-08-1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172" y="3352800"/>
            <a:ext cx="4630828" cy="1766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psaide\Documents\My Dropbox\SEAC4RS_2013\daily_reports\2013-08-13\er2_curtain_v2\WRF_co_curtain_SEAC4RS_130814_s2_er2_1b_flightStart2013-08-14_15_forecastStart_2013-08-1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172" y="5029200"/>
            <a:ext cx="4630828" cy="1766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psaide\Documents\My Dropbox\SEAC4RS_2013\daily_reports\2013-08-13\er2_curtain_v2\WRF_qcloud_qice_curtain_SEAC4RS_130814_s2_er2_1b_flightStart2013-08-14_15_forecastStart_2013-08-1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5059152"/>
            <a:ext cx="4114800" cy="1564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715000" y="467380"/>
            <a:ext cx="23769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ER2</a:t>
            </a:r>
            <a:endParaRPr lang="en-US" sz="2800" b="1" dirty="0"/>
          </a:p>
        </p:txBody>
      </p:sp>
      <p:sp>
        <p:nvSpPr>
          <p:cNvPr id="12" name="TextBox 11"/>
          <p:cNvSpPr txBox="1"/>
          <p:nvPr/>
        </p:nvSpPr>
        <p:spPr>
          <a:xfrm rot="16200000">
            <a:off x="-475175" y="527092"/>
            <a:ext cx="1319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Extinction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 rot="16200000">
            <a:off x="-571659" y="2447445"/>
            <a:ext cx="1529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CO US </a:t>
            </a:r>
            <a:r>
              <a:rPr lang="en-US" b="1" dirty="0" err="1" smtClean="0"/>
              <a:t>Anthro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 rot="16200000">
            <a:off x="-466961" y="3904176"/>
            <a:ext cx="1319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CO Fires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 rot="16200000">
            <a:off x="-475175" y="5656776"/>
            <a:ext cx="1319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CO total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6239126" y="5717737"/>
            <a:ext cx="1319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Q_CLOUD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7981" y="2667000"/>
            <a:ext cx="3755993" cy="2340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27935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Urban plumes are south of cities</a:t>
            </a:r>
            <a:endParaRPr lang="en-US" dirty="0" smtClean="0"/>
          </a:p>
          <a:p>
            <a:r>
              <a:rPr lang="en-US" dirty="0" smtClean="0"/>
              <a:t>High isoprene seen throughout region except </a:t>
            </a:r>
            <a:r>
              <a:rPr lang="en-US" dirty="0" smtClean="0"/>
              <a:t>over Mingo </a:t>
            </a:r>
            <a:r>
              <a:rPr lang="en-US" dirty="0" err="1" smtClean="0"/>
              <a:t>Aeronet</a:t>
            </a:r>
            <a:r>
              <a:rPr lang="en-US" dirty="0" smtClean="0"/>
              <a:t> site</a:t>
            </a:r>
          </a:p>
          <a:p>
            <a:r>
              <a:rPr lang="en-US" dirty="0" smtClean="0"/>
              <a:t>Likely smoke streamer near TN-AL border</a:t>
            </a:r>
          </a:p>
          <a:p>
            <a:endParaRPr lang="en-US" dirty="0"/>
          </a:p>
          <a:p>
            <a:r>
              <a:rPr lang="en-US" dirty="0" smtClean="0"/>
              <a:t>PBL air in upper troposphere over east Texas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00597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psaide\Documents\My Dropbox\SEAC4RS_2013\daily_reports\2013-08-13\Fire_EMISS_QFED220130812_18Z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4897" y="3573501"/>
            <a:ext cx="4725897" cy="3112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04800" y="0"/>
            <a:ext cx="3048000" cy="83099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Fires: locations and CO-fire tracers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3962400" y="2647433"/>
            <a:ext cx="2205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FINN</a:t>
            </a:r>
            <a:endParaRPr lang="en-US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4139118" y="6088101"/>
            <a:ext cx="2205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QFED2 LOCATIONS</a:t>
            </a:r>
            <a:endParaRPr lang="en-US" b="1" dirty="0"/>
          </a:p>
        </p:txBody>
      </p:sp>
      <p:pic>
        <p:nvPicPr>
          <p:cNvPr id="3074" name="Picture 2" descr="Selected date or parameter is out of range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2700"/>
            <a:ext cx="4506438" cy="3320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51099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4648200" cy="14017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NASA NNR AOD composite yesterday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42" name="Picture 2" descr="C:\Users\psaide\Documents\My Dropbox\SEAC4RS_2013\daily_reports\2013-08-12\aeronet\NASA_NNR_TERRAAQUA_climatology_map20130812_to_2013081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61" y="1524000"/>
            <a:ext cx="6061897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2833" y="152400"/>
            <a:ext cx="2363492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2833" y="2895600"/>
            <a:ext cx="2399962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22574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nrlmry.navy.mil/aerosol/globaer/geos5_01/conus/2013081100/2013081100_2013081418_f090_smoke_aod_550_conus_geos5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76200"/>
            <a:ext cx="4495800" cy="337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nrlmry.navy.mil/aerosol/globaer/macc_01/conus/2013081100/2013081100_2013081418_f090_smoke_aod_550_conus_macc.pn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48050"/>
            <a:ext cx="4635366" cy="347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nrlmry.navy.mil/aerosol/globaer/masingar_01/conus/2013081100/2013081100_2013081418_f090_smoke_aod_550_conus_masingar.pn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9691" y="3505200"/>
            <a:ext cx="4429625" cy="3322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6199"/>
            <a:ext cx="4648200" cy="3257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410200" y="5605046"/>
            <a:ext cx="2286000" cy="33855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MASSINGAR SMOKE AOD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762000" y="5562600"/>
            <a:ext cx="2057400" cy="33855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MACC SMOKE AOD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609600" y="2209800"/>
            <a:ext cx="2286000" cy="33855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NAAPS AOD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5334000" y="2133600"/>
            <a:ext cx="2286000" cy="33855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GEOS-5 SMOKE AOD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195268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8" name="Picture 12" descr="fp.4ocaot.042.seac4r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6388" y="3277100"/>
            <a:ext cx="4774533" cy="358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25692"/>
            <a:ext cx="2786622" cy="2264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10" descr="fp.88cobbnam.700.042.seac4rs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68"/>
          <a:stretch/>
        </p:blipFill>
        <p:spPr bwMode="auto">
          <a:xfrm>
            <a:off x="3335866" y="-72161"/>
            <a:ext cx="3930919" cy="3352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2626741"/>
            <a:ext cx="3494868" cy="594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653" y="6032239"/>
            <a:ext cx="3417122" cy="54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676400" y="56388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AOD 18 UTC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5029200" y="4572000"/>
            <a:ext cx="1066800" cy="38575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5029200" y="1143000"/>
            <a:ext cx="1066800" cy="38575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7315200" y="333656"/>
            <a:ext cx="1828799" cy="4801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Idaho fire smoke is coming to SEUS</a:t>
            </a:r>
          </a:p>
          <a:p>
            <a:endParaRPr lang="en-US" dirty="0"/>
          </a:p>
          <a:p>
            <a:r>
              <a:rPr lang="en-US" dirty="0" smtClean="0"/>
              <a:t>Tracers and AOD showing Idaho fire influence on a streamer</a:t>
            </a:r>
          </a:p>
          <a:p>
            <a:endParaRPr lang="en-US" dirty="0"/>
          </a:p>
          <a:p>
            <a:r>
              <a:rPr lang="en-US" dirty="0" smtClean="0"/>
              <a:t>GMAO – GEOS5 forecast has high AOD assimilated</a:t>
            </a:r>
          </a:p>
          <a:p>
            <a:endParaRPr lang="en-US" dirty="0"/>
          </a:p>
          <a:p>
            <a:r>
              <a:rPr lang="en-US" dirty="0" smtClean="0"/>
              <a:t>WRF-</a:t>
            </a:r>
            <a:r>
              <a:rPr lang="en-US" dirty="0" err="1" smtClean="0"/>
              <a:t>Chem</a:t>
            </a:r>
            <a:r>
              <a:rPr lang="en-US" dirty="0" smtClean="0"/>
              <a:t> assimilates AOD but it did not get the high AOD product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581400" y="0"/>
            <a:ext cx="2819400" cy="615553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CO fire 700mb BB 18 UTC</a:t>
            </a:r>
          </a:p>
          <a:p>
            <a:r>
              <a:rPr lang="en-US" sz="1600" dirty="0" smtClean="0"/>
              <a:t>GMAO-GEOS5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304800" y="16933"/>
            <a:ext cx="2601033" cy="615553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CO fire 700mb BB 18 UTC</a:t>
            </a:r>
          </a:p>
          <a:p>
            <a:r>
              <a:rPr lang="en-US" sz="1600" dirty="0" smtClean="0"/>
              <a:t>WRF-</a:t>
            </a:r>
            <a:r>
              <a:rPr lang="en-US" sz="1600" dirty="0" err="1" smtClean="0"/>
              <a:t>Chem</a:t>
            </a:r>
            <a:endParaRPr lang="en-US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3962400" y="5257800"/>
            <a:ext cx="2362200" cy="64633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Organic Carbon AOD 18 UTC</a:t>
            </a:r>
            <a:endParaRPr lang="en-U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446" y="604751"/>
            <a:ext cx="254317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25877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696" y="647700"/>
            <a:ext cx="2538603" cy="2538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3656" y="3700458"/>
            <a:ext cx="4330343" cy="31575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680004"/>
            <a:ext cx="4358392" cy="317799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400" y="381000"/>
            <a:ext cx="353217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Isoprene tracer for midday Wednesday is &gt;5 ppb at 925mb and &gt;1ppb at 850mb over Mississippi and Ozarks; less isoprene in AL</a:t>
            </a:r>
          </a:p>
          <a:p>
            <a:endParaRPr lang="en-US" dirty="0"/>
          </a:p>
          <a:p>
            <a:r>
              <a:rPr lang="en-US" dirty="0" smtClean="0"/>
              <a:t>Anthropogenic NO tracer has same pattern</a:t>
            </a:r>
          </a:p>
          <a:p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4572000" y="152399"/>
            <a:ext cx="4229416" cy="3506163"/>
            <a:chOff x="2651760" y="392668"/>
            <a:chExt cx="3257550" cy="3048964"/>
          </a:xfrm>
        </p:grpSpPr>
        <p:sp>
          <p:nvSpPr>
            <p:cNvPr id="8" name="TextBox 7"/>
            <p:cNvSpPr txBox="1"/>
            <p:nvPr/>
          </p:nvSpPr>
          <p:spPr>
            <a:xfrm>
              <a:off x="2805348" y="392668"/>
              <a:ext cx="26010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Isoprene 925mb 18 UTC</a:t>
              </a:r>
              <a:endParaRPr lang="en-US" b="1" dirty="0"/>
            </a:p>
          </p:txBody>
        </p:sp>
        <p:pic>
          <p:nvPicPr>
            <p:cNvPr id="9219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1760" y="3030955"/>
              <a:ext cx="2686050" cy="4106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4766310" y="423446"/>
              <a:ext cx="1143000" cy="338554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WRF-</a:t>
              </a:r>
              <a:r>
                <a:rPr lang="en-US" sz="1600" dirty="0" err="1" smtClean="0"/>
                <a:t>Chem</a:t>
              </a:r>
              <a:endParaRPr lang="en-US" sz="1600" dirty="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5029200" y="5943600"/>
            <a:ext cx="2667000" cy="584776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MOZART 0.5deg Isoprene tracer (2-day lifetime)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152400" y="6019800"/>
            <a:ext cx="2667000" cy="584776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MOZART 0.5deg </a:t>
            </a:r>
            <a:r>
              <a:rPr lang="en-US" sz="1600" dirty="0" err="1" smtClean="0"/>
              <a:t>Anthro-NOx</a:t>
            </a:r>
            <a:r>
              <a:rPr lang="en-US" sz="1600" dirty="0" smtClean="0"/>
              <a:t> tracer (2-day lifetime)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888034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979796"/>
            <a:ext cx="3854166" cy="3135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2458" y="0"/>
            <a:ext cx="4691542" cy="375489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2458" y="3807668"/>
            <a:ext cx="4691542" cy="305033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3298" y="677116"/>
            <a:ext cx="35901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Birmingham plume is going southward then eastward (same with Atlanta)</a:t>
            </a:r>
          </a:p>
          <a:p>
            <a:pPr indent="109538"/>
            <a:r>
              <a:rPr lang="en-US" dirty="0" smtClean="0"/>
              <a:t>- some of the plume gets lofted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 rot="1166050">
            <a:off x="2187180" y="4248723"/>
            <a:ext cx="614769" cy="1099623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21241" y="2627201"/>
            <a:ext cx="2601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Total CO 925mb 18 UTC</a:t>
            </a:r>
            <a:endParaRPr lang="en-US" b="1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206485"/>
            <a:ext cx="3987199" cy="613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val 8"/>
          <p:cNvSpPr/>
          <p:nvPr/>
        </p:nvSpPr>
        <p:spPr>
          <a:xfrm rot="20884745">
            <a:off x="2773941" y="4014037"/>
            <a:ext cx="614769" cy="1099623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971800" y="3657600"/>
            <a:ext cx="1524000" cy="33855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Atlanta plume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1524000" y="5410200"/>
            <a:ext cx="1219200" cy="584776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Birmingham plume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2057400" y="3124200"/>
            <a:ext cx="1143000" cy="33855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Centreville</a:t>
            </a:r>
            <a:endParaRPr lang="en-US" sz="1600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514600" y="3429000"/>
            <a:ext cx="0" cy="1143000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876800" y="228600"/>
            <a:ext cx="3733800" cy="33855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Flexpart</a:t>
            </a:r>
            <a:r>
              <a:rPr lang="en-US" sz="1600" dirty="0" smtClean="0"/>
              <a:t> trajectory from Birmingham</a:t>
            </a:r>
            <a:endParaRPr lang="en-US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533400" y="2286000"/>
            <a:ext cx="1143000" cy="33855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WRF-</a:t>
            </a:r>
            <a:r>
              <a:rPr lang="en-US" sz="1600" dirty="0" err="1" smtClean="0"/>
              <a:t>Chem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0040313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psaide\Documents\My Dropbox\SEAC4RS_2013\daily_reports\2013-08-13\dc8_curtain_v2\WRF_ext532_curtain_SEAC4RS_130814_s2_dc8_2c_flightStart2013-08-14_15_forecastStart_2013-08-1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3227"/>
            <a:ext cx="4696940" cy="1766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psaide\Documents\My Dropbox\SEAC4RS_2013\daily_reports\2013-08-13\dc8_curtain_v2\WRF_co_us_curtain_SEAC4RS_130814_s2_dc8_2c_flightStart2013-08-14_15_forecastStart_2013-08-1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38461"/>
            <a:ext cx="4631064" cy="1766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psaide\Documents\My Dropbox\SEAC4RS_2013\daily_reports\2013-08-13\dc8_curtain_v2\WRF_co_finn_curtain_SEAC4RS_130814_s2_dc8_2c_flightStart2013-08-14_15_forecastStart_2013-08-1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36" y="3442587"/>
            <a:ext cx="4631064" cy="1766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psaide\Documents\My Dropbox\SEAC4RS_2013\daily_reports\2013-08-13\dc8_curtain_v2\WRF_iso_curtain_SEAC4RS_130814_s2_dc8_2c_flightStart2013-08-14_15_forecastStart_2013-08-1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091261"/>
            <a:ext cx="4606299" cy="1766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psaide\Documents\My Dropbox\SEAC4RS_2013\daily_reports\2013-08-13\dc8_curtain_v2\WRF_qcloud_qice_curtain_SEAC4RS_130814_s2_dc8_2c_flightStart2013-08-14_15_forecastStart_2013-08-1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592" y="5181600"/>
            <a:ext cx="4209328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370320" y="0"/>
            <a:ext cx="23769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DC-8</a:t>
            </a:r>
            <a:endParaRPr lang="en-US" sz="2400" b="1" dirty="0"/>
          </a:p>
        </p:txBody>
      </p:sp>
      <p:sp>
        <p:nvSpPr>
          <p:cNvPr id="12" name="TextBox 11"/>
          <p:cNvSpPr txBox="1"/>
          <p:nvPr/>
        </p:nvSpPr>
        <p:spPr>
          <a:xfrm rot="16200000">
            <a:off x="-431937" y="721931"/>
            <a:ext cx="1319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Extinction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 rot="16200000">
            <a:off x="-571659" y="2447445"/>
            <a:ext cx="1529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CO US </a:t>
            </a:r>
            <a:r>
              <a:rPr lang="en-US" b="1" dirty="0" err="1" smtClean="0"/>
              <a:t>Anthro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 rot="16200000">
            <a:off x="-466961" y="4150464"/>
            <a:ext cx="1319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CO Fires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 rot="16200000">
            <a:off x="-397885" y="5656776"/>
            <a:ext cx="1319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Isoprene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6239126" y="5717737"/>
            <a:ext cx="1319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Q_CLOUD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17738"/>
            <a:ext cx="2956098" cy="2217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743200"/>
            <a:ext cx="3688086" cy="2271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90366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1359" y="648461"/>
            <a:ext cx="2137241" cy="2094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 descr="fp.88co.150.042.seac4r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6602" y="3429000"/>
            <a:ext cx="4563617" cy="3422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Screen Shot 2013-08-13 at 7.34.17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671945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000" y="0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North American Monsoon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381000"/>
            <a:ext cx="3581400" cy="33855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Age of WRF PBL tracer at 12 km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533400" y="3352800"/>
            <a:ext cx="3962400" cy="33855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Age of WRF Stratosphere tracer at 12 km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533400" y="1396424"/>
            <a:ext cx="1371600" cy="584776"/>
          </a:xfrm>
          <a:prstGeom prst="rect">
            <a:avLst/>
          </a:prstGeom>
          <a:solidFill>
            <a:srgbClr val="FFFFFF"/>
          </a:solidFill>
          <a:ln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&gt; 36 hours old</a:t>
            </a:r>
          </a:p>
          <a:p>
            <a:r>
              <a:rPr lang="en-US" sz="1600" dirty="0" smtClean="0"/>
              <a:t>&lt; 18 hours old</a:t>
            </a:r>
            <a:endParaRPr lang="en-US" sz="1600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286000" y="1828800"/>
            <a:ext cx="0" cy="533400"/>
          </a:xfrm>
          <a:prstGeom prst="straightConnector1">
            <a:avLst/>
          </a:prstGeom>
          <a:ln w="38100" cmpd="sng">
            <a:solidFill>
              <a:srgbClr val="FF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10" idx="2"/>
          </p:cNvCxnSpPr>
          <p:nvPr/>
        </p:nvCxnSpPr>
        <p:spPr>
          <a:xfrm>
            <a:off x="1219200" y="1981200"/>
            <a:ext cx="1371600" cy="685800"/>
          </a:xfrm>
          <a:prstGeom prst="straightConnector1">
            <a:avLst/>
          </a:prstGeom>
          <a:ln w="38100" cmpd="sng">
            <a:solidFill>
              <a:srgbClr val="FF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828800" y="1600200"/>
            <a:ext cx="457200" cy="228600"/>
          </a:xfrm>
          <a:prstGeom prst="line">
            <a:avLst/>
          </a:prstGeom>
          <a:ln w="38100" cmpd="sng">
            <a:solidFill>
              <a:srgbClr val="FF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7" name="Group 16"/>
          <p:cNvGrpSpPr/>
          <p:nvPr/>
        </p:nvGrpSpPr>
        <p:grpSpPr>
          <a:xfrm>
            <a:off x="5105400" y="304800"/>
            <a:ext cx="3286368" cy="2944843"/>
            <a:chOff x="4486032" y="423239"/>
            <a:chExt cx="2948967" cy="2674004"/>
          </a:xfrm>
        </p:grpSpPr>
        <p:sp>
          <p:nvSpPr>
            <p:cNvPr id="5" name="TextBox 4"/>
            <p:cNvSpPr txBox="1"/>
            <p:nvPr/>
          </p:nvSpPr>
          <p:spPr>
            <a:xfrm>
              <a:off x="4833966" y="423239"/>
              <a:ext cx="26010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Total CO 150mb 18 UTC</a:t>
              </a:r>
              <a:endParaRPr lang="en-US" b="1" dirty="0"/>
            </a:p>
          </p:txBody>
        </p:sp>
        <p:pic>
          <p:nvPicPr>
            <p:cNvPr id="8195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86032" y="2602696"/>
              <a:ext cx="2948967" cy="494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TextBox 18"/>
            <p:cNvSpPr txBox="1"/>
            <p:nvPr/>
          </p:nvSpPr>
          <p:spPr>
            <a:xfrm>
              <a:off x="5867400" y="2176046"/>
              <a:ext cx="1295400" cy="307417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00FF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&gt; </a:t>
              </a:r>
              <a:r>
                <a:rPr lang="en-US" sz="1600" dirty="0" smtClean="0"/>
                <a:t>90 ppb </a:t>
              </a:r>
              <a:r>
                <a:rPr lang="en-US" sz="1600" dirty="0" smtClean="0"/>
                <a:t>CO</a:t>
              </a:r>
              <a:endParaRPr lang="en-US" sz="1600" dirty="0"/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 flipH="1" flipV="1">
              <a:off x="5867400" y="1703288"/>
              <a:ext cx="762001" cy="506512"/>
            </a:xfrm>
            <a:prstGeom prst="straightConnector1">
              <a:avLst/>
            </a:prstGeom>
            <a:ln w="38100" cmpd="sng">
              <a:solidFill>
                <a:srgbClr val="FF00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Box 22"/>
          <p:cNvSpPr txBox="1"/>
          <p:nvPr/>
        </p:nvSpPr>
        <p:spPr>
          <a:xfrm>
            <a:off x="5562600" y="609600"/>
            <a:ext cx="1143000" cy="33855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WRF-</a:t>
            </a:r>
            <a:r>
              <a:rPr lang="en-US" sz="1600" dirty="0" err="1" smtClean="0"/>
              <a:t>Chem</a:t>
            </a:r>
            <a:endParaRPr lang="en-US" sz="1600" dirty="0"/>
          </a:p>
        </p:txBody>
      </p:sp>
      <p:sp>
        <p:nvSpPr>
          <p:cNvPr id="24" name="TextBox 23"/>
          <p:cNvSpPr txBox="1"/>
          <p:nvPr/>
        </p:nvSpPr>
        <p:spPr>
          <a:xfrm>
            <a:off x="5334000" y="3733800"/>
            <a:ext cx="2057400" cy="33855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NASA/GMAO – GEOS5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8858216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2492</TotalTime>
  <Words>325</Words>
  <Application>Microsoft Macintosh PowerPoint</Application>
  <PresentationFormat>On-screen Show (4:3)</PresentationFormat>
  <Paragraphs>68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UIOWA, NCAR, GMAO, NRL Chemical forecasts for Aug 14th flights </vt:lpstr>
      <vt:lpstr>PowerPoint Presentation</vt:lpstr>
      <vt:lpstr>NASA NNR AOD composite yesterday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UIOWA report ER2 flight</dc:title>
  <dc:creator>psaide</dc:creator>
  <cp:lastModifiedBy>Mary Barth</cp:lastModifiedBy>
  <cp:revision>128</cp:revision>
  <dcterms:created xsi:type="dcterms:W3CDTF">2013-07-29T17:53:42Z</dcterms:created>
  <dcterms:modified xsi:type="dcterms:W3CDTF">2013-08-13T18:40:48Z</dcterms:modified>
</cp:coreProperties>
</file>