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5" r:id="rId5"/>
    <p:sldId id="259" r:id="rId6"/>
    <p:sldId id="271" r:id="rId7"/>
    <p:sldId id="266" r:id="rId8"/>
    <p:sldId id="260" r:id="rId9"/>
    <p:sldId id="265" r:id="rId10"/>
    <p:sldId id="264" r:id="rId11"/>
    <p:sldId id="267" r:id="rId12"/>
    <p:sldId id="273" r:id="rId13"/>
    <p:sldId id="272" r:id="rId14"/>
    <p:sldId id="26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73112" autoAdjust="0"/>
  </p:normalViewPr>
  <p:slideViewPr>
    <p:cSldViewPr>
      <p:cViewPr>
        <p:scale>
          <a:sx n="100" d="100"/>
          <a:sy n="100" d="100"/>
        </p:scale>
        <p:origin x="-1128" y="-7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4128-29A7-4CCB-8CA0-893A0B213403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AF03-848B-48EE-BB1D-DC8E26C42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450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1EA62-ED22-41AA-999B-96CE03BE725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2A99A-A6A0-481D-B966-18968DCA3BD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2A99A-A6A0-481D-B966-18968DCA3BD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97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00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799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A5C24A-3076-4331-87FD-41045D52D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379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343C58-145F-45D0-8CE2-4CE5B4F0B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629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718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062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48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408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634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797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72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67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CB99-1C81-47EF-A5AE-A49709BFC0EA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53CA-5A6F-414F-A5C1-47C7BF190C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552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orecast.weather.gov/MapClick.php?w0=t&amp;w1=td&amp;w3=sfcwind&amp;w3u=&amp;w4=sky&amp;w5=pop&amp;w6=rh&amp;AheadHour=0&amp;Submit=Submit&amp;&amp;FcstType=digital&amp;textField1=42.48007&amp;textField2=-123.40294&amp;site=all&amp;dd=0&amp;bw=0" TargetMode="Externa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lance-modis.eosdis.nasa.gov/imagery/subsets/?subset=USA1.2013216.aqua.1km.jpg&amp;vectors=fires+coast+borders" TargetMode="External"/><Relationship Id="rId5" Type="http://schemas.openxmlformats.org/officeDocument/2006/relationships/image" Target="../media/image4.jpeg"/><Relationship Id="rId6" Type="http://schemas.openxmlformats.org/officeDocument/2006/relationships/hyperlink" Target="http://lance-modis.eosdis.nasa.gov/imagery/subsets/?subset=USA1.2013217.aqua.1km.jpg&amp;vectors=fires+coast+borders" TargetMode="External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lance-modis.eosdis.nasa.gov/imagery/subsets/?subset=USA1.2013215.aqua.1km.jpg&amp;vectors=fires+coast+border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Flight Planning Smoke Outlook</a:t>
            </a:r>
            <a:br>
              <a:rPr lang="en-US" dirty="0" smtClean="0"/>
            </a:br>
            <a:r>
              <a:rPr lang="en-US" dirty="0" smtClean="0"/>
              <a:t>SEAC4RS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2057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Prepared: 08/05/2013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2100 hours PDT (04:00Z, 8/6) 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Forecast period: Tuesday (8/6)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David Peterson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Marine Meteorology Division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Naval Research Lab - Monterey, CA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7467600" y="5029200"/>
            <a:ext cx="11049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1105384" cy="10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99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Weather Forecast: Surface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5379527"/>
            <a:ext cx="7772399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 smtClean="0"/>
              <a:t>Fire weather conditions continue to be favorable for fire growth in the afternoon hours.  Inland highs persist in the 80s and 90s.</a:t>
            </a:r>
          </a:p>
          <a:p>
            <a:pPr lvl="1"/>
            <a:r>
              <a:rPr lang="en-US" altLang="en-US" sz="1800" dirty="0" smtClean="0"/>
              <a:t>Low RH in the afternoon, wind speed will vary with terrain</a:t>
            </a:r>
          </a:p>
          <a:p>
            <a:pPr lvl="1"/>
            <a:r>
              <a:rPr lang="en-US" altLang="en-US" sz="1800" dirty="0" smtClean="0"/>
              <a:t>Persistent northerly wind direction, </a:t>
            </a:r>
            <a:r>
              <a:rPr lang="en-US" altLang="en-US" sz="1800" dirty="0" smtClean="0">
                <a:solidFill>
                  <a:srgbClr val="C00000"/>
                </a:solidFill>
              </a:rPr>
              <a:t>becoming NNW by evening!</a:t>
            </a:r>
            <a:endParaRPr lang="en-US" altLang="en-US" sz="18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/>
              <a:t>Tuesday 0000 – Wednesday 2100 PDT, near Grants Pass, OR</a:t>
            </a:r>
          </a:p>
        </p:txBody>
      </p:sp>
      <p:pic>
        <p:nvPicPr>
          <p:cNvPr id="7170" name="Picture 2" descr="http://forecast.weather.gov/meteograms/Plotter.php?lat=42.48007&amp;lon=-123.40294&amp;wfo=MFR&amp;zcode=ORZ024&amp;gset=18&amp;gdiff=3&amp;unit=0&amp;tinfo=PY8&amp;ahour=0&amp;pcmd=1100111100000000000000000000000000000000000000000000000000&amp;lg=en&amp;indu=1!1!1&amp;dd=0&amp;bw=0&amp;hrspan=48&amp;pqpfhr=6&amp;psnwhr=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20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06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"/>
          <a:stretch/>
        </p:blipFill>
        <p:spPr bwMode="auto">
          <a:xfrm>
            <a:off x="5160638" y="4107265"/>
            <a:ext cx="3862034" cy="256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42672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Weather Forecast: Upper Air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70865" y="152400"/>
            <a:ext cx="34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NAVGEM 500 </a:t>
            </a:r>
            <a:r>
              <a:rPr lang="en-US" dirty="0" err="1" smtClean="0"/>
              <a:t>mb</a:t>
            </a:r>
            <a:r>
              <a:rPr lang="en-US" dirty="0" smtClean="0"/>
              <a:t> heights/</a:t>
            </a:r>
            <a:r>
              <a:rPr lang="en-US" dirty="0" err="1" smtClean="0"/>
              <a:t>vorticity</a:t>
            </a:r>
            <a:r>
              <a:rPr lang="en-US" dirty="0" smtClean="0"/>
              <a:t>, Tuesday 18Z</a:t>
            </a:r>
            <a:endParaRPr 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04799" y="1752600"/>
            <a:ext cx="46482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smtClean="0"/>
              <a:t>Tuesday (8/6):</a:t>
            </a:r>
          </a:p>
          <a:p>
            <a:r>
              <a:rPr lang="en-US" altLang="en-US" sz="2900" dirty="0" smtClean="0"/>
              <a:t>Most models show an upper-level low near the cost of CA/OR</a:t>
            </a:r>
            <a:endParaRPr lang="en-US" altLang="en-US" sz="2900" dirty="0"/>
          </a:p>
          <a:p>
            <a:pPr lvl="1"/>
            <a:r>
              <a:rPr lang="en-US" altLang="en-US" sz="2500" dirty="0" smtClean="0"/>
              <a:t>Perhaps a negative tilt?</a:t>
            </a:r>
          </a:p>
          <a:p>
            <a:endParaRPr lang="en-US" altLang="en-US" sz="2900" dirty="0" smtClean="0"/>
          </a:p>
          <a:p>
            <a:r>
              <a:rPr lang="en-US" altLang="en-US" sz="2900" dirty="0" smtClean="0"/>
              <a:t>The low now reaches below 700 </a:t>
            </a:r>
            <a:r>
              <a:rPr lang="en-US" altLang="en-US" sz="2900" dirty="0" err="1" smtClean="0"/>
              <a:t>mb</a:t>
            </a:r>
            <a:endParaRPr lang="en-US" altLang="en-US" sz="29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900" dirty="0" smtClean="0"/>
          </a:p>
          <a:p>
            <a:r>
              <a:rPr lang="en-US" altLang="en-US" sz="2900" dirty="0" smtClean="0">
                <a:solidFill>
                  <a:srgbClr val="C00000"/>
                </a:solidFill>
              </a:rPr>
              <a:t>A small amount of elevated monsoonal moisture and CAPE may reach the study region by tomorrow afternoon, but the main influx will be after the flight on Wed.-Thurs.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14" b="444"/>
          <a:stretch/>
        </p:blipFill>
        <p:spPr bwMode="auto">
          <a:xfrm>
            <a:off x="5915035" y="3505200"/>
            <a:ext cx="2466965" cy="19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29200" y="37454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NAVGEM 700 </a:t>
            </a:r>
            <a:r>
              <a:rPr lang="en-US" dirty="0" err="1" smtClean="0"/>
              <a:t>mb</a:t>
            </a:r>
            <a:r>
              <a:rPr lang="en-US" dirty="0" smtClean="0"/>
              <a:t> heights/RH, Weds. 00Z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524" t="15570" r="26651" b="12954"/>
          <a:stretch/>
        </p:blipFill>
        <p:spPr bwMode="auto">
          <a:xfrm>
            <a:off x="5334000" y="763488"/>
            <a:ext cx="3581400" cy="274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49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/>
        </p:blipFill>
        <p:spPr bwMode="auto">
          <a:xfrm>
            <a:off x="5089240" y="457199"/>
            <a:ext cx="4054760" cy="298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078" t="14718" r="21169" b="28662"/>
          <a:stretch/>
        </p:blipFill>
        <p:spPr bwMode="auto">
          <a:xfrm>
            <a:off x="5224860" y="3886200"/>
            <a:ext cx="3881038" cy="299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40386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Weather Forecast: 850 </a:t>
            </a:r>
            <a:r>
              <a:rPr lang="en-US" dirty="0" err="1" smtClean="0"/>
              <a:t>mb</a:t>
            </a:r>
            <a:r>
              <a:rPr lang="en-US" dirty="0" smtClean="0"/>
              <a:t> </a:t>
            </a:r>
            <a:endParaRPr lang="en-US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6200" y="1981200"/>
            <a:ext cx="48768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600" b="1" dirty="0" smtClean="0"/>
              <a:t>Tuesday </a:t>
            </a:r>
            <a:r>
              <a:rPr lang="en-US" altLang="en-US" sz="2600" b="1" dirty="0"/>
              <a:t>(8/6</a:t>
            </a:r>
            <a:r>
              <a:rPr lang="en-US" altLang="en-US" sz="2600" b="1" dirty="0" smtClean="0"/>
              <a:t>):</a:t>
            </a:r>
            <a:endParaRPr lang="en-US" altLang="en-US" sz="2600" dirty="0" smtClean="0"/>
          </a:p>
          <a:p>
            <a:r>
              <a:rPr lang="en-US" altLang="en-US" sz="2600" dirty="0" smtClean="0"/>
              <a:t>COAMPS, GFS, NAM, and NAVGEM continue to show cyclonic flow near the OR/CA coast on Tuesday</a:t>
            </a:r>
          </a:p>
          <a:p>
            <a:pPr lvl="1"/>
            <a:r>
              <a:rPr lang="en-US" altLang="en-US" sz="2200" dirty="0" smtClean="0"/>
              <a:t>Convergence near the coast at 18Z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Weak offshore flow seems likely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600" dirty="0" smtClean="0"/>
          </a:p>
          <a:p>
            <a:r>
              <a:rPr lang="en-US" altLang="en-US" sz="2600" dirty="0" smtClean="0">
                <a:solidFill>
                  <a:srgbClr val="C00000"/>
                </a:solidFill>
              </a:rPr>
              <a:t>There is a good chance of off-shore smoke transport during the flight!  </a:t>
            </a:r>
          </a:p>
          <a:p>
            <a:endParaRPr lang="en-US" altLang="en-US" sz="2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en-US" sz="2800" dirty="0" smtClean="0"/>
          </a:p>
          <a:p>
            <a:endParaRPr lang="en-US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08171" y="152400"/>
            <a:ext cx="36358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COAMPS 850 </a:t>
            </a:r>
            <a:r>
              <a:rPr lang="en-US" sz="1600" dirty="0" err="1" smtClean="0"/>
              <a:t>mb</a:t>
            </a:r>
            <a:r>
              <a:rPr lang="en-US" sz="1600" dirty="0" smtClean="0"/>
              <a:t>, Tues. 12Z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71" y="3623846"/>
            <a:ext cx="36358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COAMPS 850 </a:t>
            </a:r>
            <a:r>
              <a:rPr lang="en-US" sz="1600" dirty="0" err="1" smtClean="0"/>
              <a:t>mb</a:t>
            </a:r>
            <a:r>
              <a:rPr lang="en-US" sz="1600" dirty="0" smtClean="0"/>
              <a:t>, Tues. 18Z</a:t>
            </a:r>
            <a:endParaRPr lang="en-US" sz="1600" dirty="0"/>
          </a:p>
        </p:txBody>
      </p:sp>
      <p:pic>
        <p:nvPicPr>
          <p:cNvPr id="13" name="Picture 2" descr="C:\Users\petersen\AppData\Local\Microsoft\Windows\Temporary Internet Files\Content.Outlook\2MHTF124\chart_COAMPS_def-850mb-t-wind-z0_2_20130804000000_20130806120000_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86" b="35"/>
          <a:stretch/>
        </p:blipFill>
        <p:spPr bwMode="auto">
          <a:xfrm>
            <a:off x="8668392" y="1905000"/>
            <a:ext cx="475608" cy="340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60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avu.nrlmry.navy.mil/COAMPSOS/littlemac.nrlmry.navy.mil/coamps-os/dhtml/tmp/nimbus1/CALIFORNIA/2013080600/chart.COAMPS.def-10m-wind-wspd0.2.20130806000000.20130806180000.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336" y="1507123"/>
            <a:ext cx="6924664" cy="53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26210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Winds and Stratus (Near-Surface)</a:t>
            </a:r>
            <a:endParaRPr lang="en-US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1828800"/>
            <a:ext cx="3657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/>
              <a:t>Tuesday </a:t>
            </a:r>
            <a:r>
              <a:rPr lang="en-US" altLang="en-US" sz="2000" b="1" dirty="0"/>
              <a:t>(8/6</a:t>
            </a:r>
            <a:r>
              <a:rPr lang="en-US" altLang="en-US" sz="2000" b="1" dirty="0" smtClean="0"/>
              <a:t>):</a:t>
            </a:r>
            <a:endParaRPr lang="en-US" altLang="en-US" sz="2000" dirty="0" smtClean="0"/>
          </a:p>
          <a:p>
            <a:r>
              <a:rPr lang="en-US" altLang="en-US" sz="2000" dirty="0" smtClean="0"/>
              <a:t>Coastal winds are expected around 5-15 </a:t>
            </a:r>
            <a:r>
              <a:rPr lang="en-US" altLang="en-US" sz="2000" dirty="0" err="1" smtClean="0"/>
              <a:t>kts</a:t>
            </a:r>
            <a:r>
              <a:rPr lang="en-US" altLang="en-US" sz="2000" dirty="0" smtClean="0"/>
              <a:t>.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Marine stratus will likely persist into the late morning and early afternoon in the study region </a:t>
            </a:r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400" dirty="0" smtClean="0"/>
          </a:p>
          <a:p>
            <a:endParaRPr lang="en-US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1337846"/>
            <a:ext cx="2743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COAMPS 10m winds, Tues. 18Z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24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NAAPS Smoke/Aerosol Forecast </a:t>
            </a:r>
            <a:endParaRPr lang="en-US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1894" y="1828801"/>
            <a:ext cx="3969106" cy="2590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/>
              <a:t>Smoke increases from late morning to evening in SW Oregon/North CA!</a:t>
            </a:r>
          </a:p>
          <a:p>
            <a:pPr marL="0" indent="0">
              <a:buNone/>
            </a:pPr>
            <a:endParaRPr lang="en-US" altLang="en-US" sz="2600" dirty="0"/>
          </a:p>
          <a:p>
            <a:r>
              <a:rPr lang="en-US" altLang="en-US" sz="2600" dirty="0" smtClean="0">
                <a:solidFill>
                  <a:srgbClr val="C00000"/>
                </a:solidFill>
              </a:rPr>
              <a:t>Smoke will be present for Tuesday’s flight!</a:t>
            </a:r>
            <a:endParaRPr lang="en-US" altLang="en-US" sz="2800" dirty="0" smtClean="0">
              <a:solidFill>
                <a:srgbClr val="C00000"/>
              </a:solidFill>
            </a:endParaRP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/>
          </a:p>
        </p:txBody>
      </p:sp>
      <p:pic>
        <p:nvPicPr>
          <p:cNvPr id="11269" name="Picture 5" descr="No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50291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77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Fires and smoke will generally persist on Tuesday.  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Steady fire growth is likely during the afternoon hours, but explosive growth is not expected.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Low cloud cover will be present in SW Oregon during the early morning hours, marine layer should persist offshore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>
                <a:solidFill>
                  <a:srgbClr val="C00000"/>
                </a:solidFill>
              </a:rPr>
              <a:t>S</a:t>
            </a:r>
            <a:r>
              <a:rPr lang="en-US" sz="2400" b="1" dirty="0" smtClean="0">
                <a:solidFill>
                  <a:srgbClr val="C00000"/>
                </a:solidFill>
              </a:rPr>
              <a:t>moke transport over stratus still seems likely!</a:t>
            </a:r>
          </a:p>
          <a:p>
            <a:pPr lvl="2"/>
            <a:endParaRPr lang="en-US" sz="1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Chance for convection is still there, but it will be isolated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8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Bottom Line Upfront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562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n-US" sz="3800" b="1" dirty="0" smtClean="0"/>
              <a:t>Fire Observations:</a:t>
            </a:r>
            <a:endParaRPr lang="en-US" altLang="en-US" sz="3800" dirty="0"/>
          </a:p>
          <a:p>
            <a:pPr lvl="1"/>
            <a:r>
              <a:rPr lang="en-US" altLang="en-US" sz="3200" dirty="0" smtClean="0"/>
              <a:t>7-8 fires in SW Oregon and Northern California, several are still growing in size</a:t>
            </a:r>
          </a:p>
          <a:p>
            <a:pPr lvl="1"/>
            <a:r>
              <a:rPr lang="en-US" altLang="en-US" sz="3200" dirty="0" smtClean="0"/>
              <a:t>Aspen fire is still burning in the Sierra (Fresno County)</a:t>
            </a:r>
          </a:p>
          <a:p>
            <a:pPr lvl="3"/>
            <a:endParaRPr lang="en-US" altLang="en-US" b="1" dirty="0" smtClean="0"/>
          </a:p>
          <a:p>
            <a:pPr lvl="3"/>
            <a:endParaRPr lang="en-US" altLang="en-US" b="1" dirty="0" smtClean="0"/>
          </a:p>
          <a:p>
            <a:pPr marL="0" indent="0">
              <a:buNone/>
            </a:pPr>
            <a:r>
              <a:rPr lang="en-US" altLang="en-US" sz="3800" b="1" dirty="0" smtClean="0"/>
              <a:t>Key </a:t>
            </a:r>
            <a:r>
              <a:rPr lang="en-US" altLang="en-US" sz="3800" b="1" dirty="0"/>
              <a:t>Forecasting </a:t>
            </a:r>
            <a:r>
              <a:rPr lang="en-US" altLang="en-US" sz="3800" b="1" dirty="0" smtClean="0"/>
              <a:t>Points (Tuesday 8/6): </a:t>
            </a:r>
            <a:endParaRPr lang="en-US" altLang="en-US" sz="3800" b="1" dirty="0"/>
          </a:p>
          <a:p>
            <a:pPr lvl="1"/>
            <a:r>
              <a:rPr lang="en-US" altLang="en-US" sz="3200" dirty="0" smtClean="0"/>
              <a:t>Oregon/California fire activity is expected to persist</a:t>
            </a:r>
          </a:p>
          <a:p>
            <a:pPr lvl="1"/>
            <a:r>
              <a:rPr lang="en-US" altLang="en-US" sz="3200" dirty="0" smtClean="0"/>
              <a:t>Favorable fire weather conditions for growth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Potential for off-shore smoke transport is increasing!</a:t>
            </a:r>
          </a:p>
          <a:p>
            <a:pPr lvl="1"/>
            <a:r>
              <a:rPr lang="en-US" altLang="en-US" sz="3200" dirty="0" smtClean="0"/>
              <a:t>Low clouds likely present over land in SW Oregon in the morning hours</a:t>
            </a:r>
          </a:p>
          <a:p>
            <a:pPr lvl="1"/>
            <a:r>
              <a:rPr lang="en-US" altLang="en-US" sz="3200" dirty="0" smtClean="0"/>
              <a:t>Stratus deck likely to persist through early afternoon!</a:t>
            </a:r>
            <a:endParaRPr lang="en-US" altLang="en-US" sz="3200" dirty="0"/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Little change in the meteorological conditions from the previous forecast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Slight chance of isolated convection near the end of the flight in north CA/OR</a:t>
            </a:r>
          </a:p>
          <a:p>
            <a:pPr marL="1371600" lvl="3" indent="0">
              <a:buNone/>
            </a:pPr>
            <a:r>
              <a:rPr lang="en-US" altLang="en-US" dirty="0" smtClean="0">
                <a:solidFill>
                  <a:srgbClr val="C00000"/>
                </a:solidFill>
              </a:rPr>
              <a:t>	</a:t>
            </a:r>
          </a:p>
          <a:p>
            <a:pPr marL="1371600" lvl="3" indent="0">
              <a:buNone/>
            </a:pPr>
            <a:endParaRPr lang="en-US" alt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3800" b="1" dirty="0" smtClean="0"/>
              <a:t>Smoke Predictions (Tuesday 8/6):</a:t>
            </a:r>
            <a:endParaRPr lang="en-US" altLang="en-US" sz="3800" dirty="0" smtClean="0"/>
          </a:p>
          <a:p>
            <a:pPr lvl="1"/>
            <a:r>
              <a:rPr lang="en-US" altLang="en-US" sz="3300" b="1" dirty="0" smtClean="0"/>
              <a:t>SW Oregon/N California: </a:t>
            </a:r>
            <a:r>
              <a:rPr lang="en-US" altLang="en-US" sz="3300" dirty="0" smtClean="0"/>
              <a:t>lower concentrations before ~18Z, increasing throughout the afternoon hours </a:t>
            </a:r>
          </a:p>
          <a:p>
            <a:pPr lvl="1"/>
            <a:r>
              <a:rPr lang="en-US" altLang="en-US" sz="3300" b="1" dirty="0" smtClean="0"/>
              <a:t>Sierra Nevada: </a:t>
            </a:r>
            <a:r>
              <a:rPr lang="en-US" altLang="en-US" sz="3300" dirty="0" smtClean="0"/>
              <a:t>Aspen fire smoke will still be present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Fire Trends (Past 48 </a:t>
            </a:r>
            <a:r>
              <a:rPr lang="en-US" altLang="en-US" dirty="0" err="1" smtClean="0"/>
              <a:t>hrs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pic>
        <p:nvPicPr>
          <p:cNvPr id="4" name="Picture 2" descr="USA1.2013215.aqua.1km.fires+coast+border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41"/>
          <a:stretch/>
        </p:blipFill>
        <p:spPr bwMode="auto">
          <a:xfrm>
            <a:off x="0" y="2432348"/>
            <a:ext cx="2792476" cy="44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0" y="2432348"/>
            <a:ext cx="152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Smoke and stratus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86733" y="3078679"/>
            <a:ext cx="304801" cy="92182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0" y="1219199"/>
            <a:ext cx="27431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 smtClean="0"/>
              <a:t>Aqua</a:t>
            </a:r>
            <a:r>
              <a:rPr lang="en-US" altLang="en-US" sz="1600" dirty="0" smtClean="0"/>
              <a:t> MODIS: </a:t>
            </a:r>
            <a:r>
              <a:rPr lang="en-US" altLang="en-US" sz="1600" dirty="0"/>
              <a:t>~</a:t>
            </a:r>
            <a:r>
              <a:rPr lang="en-US" altLang="en-US" sz="1600" dirty="0" smtClean="0"/>
              <a:t>1430 PDT Saturday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 smtClean="0"/>
              <a:t>Fires reinvigorated, and smoke is present over stratus!</a:t>
            </a:r>
            <a:endParaRPr lang="en-US" altLang="en-US" sz="1600" dirty="0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108163" y="1219198"/>
            <a:ext cx="27431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 smtClean="0"/>
              <a:t>Aqua</a:t>
            </a:r>
            <a:r>
              <a:rPr lang="en-US" altLang="en-US" sz="1600" dirty="0" smtClean="0"/>
              <a:t> MODIS: </a:t>
            </a:r>
            <a:r>
              <a:rPr lang="en-US" altLang="en-US" sz="1600" dirty="0"/>
              <a:t>~</a:t>
            </a:r>
            <a:r>
              <a:rPr lang="en-US" altLang="en-US" sz="1600" dirty="0" smtClean="0"/>
              <a:t>1430 PDT Sunday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 smtClean="0"/>
              <a:t>Similar fire/smoke setup as Saturday, but more stratus!</a:t>
            </a:r>
            <a:endParaRPr lang="en-US" altLang="en-US" sz="1600" dirty="0"/>
          </a:p>
        </p:txBody>
      </p:sp>
      <p:pic>
        <p:nvPicPr>
          <p:cNvPr id="9218" name="Picture 2" descr="USA1.2013216.aqua.1km.fires+coast+borders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80" b="23"/>
          <a:stretch/>
        </p:blipFill>
        <p:spPr bwMode="auto">
          <a:xfrm>
            <a:off x="3108164" y="2432348"/>
            <a:ext cx="2764970" cy="444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053733" y="2421459"/>
            <a:ext cx="859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Smoke &amp;</a:t>
            </a:r>
          </a:p>
          <a:p>
            <a:pPr algn="ctr"/>
            <a:r>
              <a:rPr lang="en-US" b="1" dirty="0" smtClean="0"/>
              <a:t>stratus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434733" y="3344789"/>
            <a:ext cx="364965" cy="7700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USA1.2013217.aqua.1km.fires+coast+borders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68"/>
          <a:stretch/>
        </p:blipFill>
        <p:spPr bwMode="auto">
          <a:xfrm>
            <a:off x="6172201" y="2419527"/>
            <a:ext cx="2971800" cy="446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297301" y="1219196"/>
            <a:ext cx="27431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 smtClean="0"/>
              <a:t>Aqua</a:t>
            </a:r>
            <a:r>
              <a:rPr lang="en-US" altLang="en-US" sz="1600" dirty="0" smtClean="0"/>
              <a:t> MODIS: </a:t>
            </a:r>
            <a:r>
              <a:rPr lang="en-US" altLang="en-US" sz="1600" dirty="0"/>
              <a:t>~</a:t>
            </a:r>
            <a:r>
              <a:rPr lang="en-US" altLang="en-US" sz="1600" dirty="0" smtClean="0"/>
              <a:t>1430 PDT Monday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 smtClean="0"/>
              <a:t>Similar fire/smoke setup as Sunday…</a:t>
            </a:r>
            <a:endParaRPr lang="en-US" alt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074231" y="2362200"/>
            <a:ext cx="859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Smoke &amp;</a:t>
            </a:r>
          </a:p>
          <a:p>
            <a:pPr algn="ctr"/>
            <a:r>
              <a:rPr lang="en-US" b="1" dirty="0" smtClean="0"/>
              <a:t>stratus</a:t>
            </a:r>
            <a:endParaRPr lang="en-US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553200" y="3334844"/>
            <a:ext cx="364965" cy="7700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51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ctivefiremaps.fs.fed.us/data/lg_fire/lg_fire_nifc_2013-08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22480"/>
            <a:ext cx="6362700" cy="573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Current Fire Activity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1219200" y="2514600"/>
            <a:ext cx="8382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9" name="Oval 8"/>
          <p:cNvSpPr/>
          <p:nvPr/>
        </p:nvSpPr>
        <p:spPr>
          <a:xfrm>
            <a:off x="1752600" y="3546022"/>
            <a:ext cx="304800" cy="26397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21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ctivefiremaps.fs.fed.us/data/activefiremaps/nwx2013217_19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76315" b="37581"/>
          <a:stretch/>
        </p:blipFill>
        <p:spPr bwMode="auto">
          <a:xfrm>
            <a:off x="4685577" y="1600200"/>
            <a:ext cx="446930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Fire Trends (Past 24 </a:t>
            </a:r>
            <a:r>
              <a:rPr lang="en-US" altLang="en-US" dirty="0" err="1" smtClean="0"/>
              <a:t>hrs</a:t>
            </a:r>
            <a:r>
              <a:rPr lang="en-US" altLang="en-US" dirty="0" smtClean="0"/>
              <a:t>, OR)</a:t>
            </a:r>
            <a:endParaRPr lang="en-US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07239"/>
            <a:ext cx="4572000" cy="252023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1800" dirty="0">
                <a:solidFill>
                  <a:srgbClr val="C00000"/>
                </a:solidFill>
              </a:rPr>
              <a:t>F</a:t>
            </a:r>
            <a:r>
              <a:rPr lang="en-US" altLang="en-US" sz="1800" dirty="0" smtClean="0">
                <a:solidFill>
                  <a:srgbClr val="C00000"/>
                </a:solidFill>
              </a:rPr>
              <a:t>ires grew again on Monday!  At least 4 are still active and producing smoke!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1800" dirty="0" smtClean="0"/>
              <a:t>At least 3 of the fires were started by lightning in remote regions</a:t>
            </a:r>
          </a:p>
          <a:p>
            <a:pPr>
              <a:lnSpc>
                <a:spcPct val="80000"/>
              </a:lnSpc>
            </a:pPr>
            <a:endParaRPr lang="en-US" altLang="en-US" sz="1800" dirty="0" smtClean="0"/>
          </a:p>
          <a:p>
            <a:pPr>
              <a:lnSpc>
                <a:spcPct val="80000"/>
              </a:lnSpc>
            </a:pPr>
            <a:r>
              <a:rPr lang="en-US" altLang="en-US" sz="1800" dirty="0" smtClean="0"/>
              <a:t>Two of the fires are now partially contained</a:t>
            </a:r>
            <a:endParaRPr lang="en-US" altLang="en-US" sz="1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2420085"/>
              </p:ext>
            </p:extLst>
          </p:nvPr>
        </p:nvGraphicFramePr>
        <p:xfrm>
          <a:off x="152400" y="3505200"/>
          <a:ext cx="44196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457200"/>
                <a:gridCol w="838200"/>
                <a:gridCol w="914400"/>
                <a:gridCol w="1143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Size (Acres)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24-</a:t>
                      </a:r>
                      <a:r>
                        <a:rPr lang="en-US" sz="1600" baseline="0" dirty="0" smtClean="0"/>
                        <a:t>hr Increase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Contained?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Big Windy Complex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7499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22%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Expected Sep. 1st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Whisky Complex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OR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6245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12%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25%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Labrador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unknown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Brimstone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Douglas Complex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activefiremaps.fs.fed.us/data/activefiremaps/nwx2013217_19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8852" t="65372"/>
          <a:stretch/>
        </p:blipFill>
        <p:spPr bwMode="auto">
          <a:xfrm>
            <a:off x="6757578" y="4953000"/>
            <a:ext cx="239730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00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ctivefiremaps.fs.fed.us/data/activefiremaps/cgb2013217_19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7816" b="80889"/>
          <a:stretch/>
        </p:blipFill>
        <p:spPr bwMode="auto">
          <a:xfrm>
            <a:off x="4877405" y="3498715"/>
            <a:ext cx="4266595" cy="33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ctivefiremaps.fs.fed.us/data/activefiremaps/cgb2013217_19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8028" t="87840" b="22"/>
          <a:stretch/>
        </p:blipFill>
        <p:spPr bwMode="auto">
          <a:xfrm>
            <a:off x="5867400" y="1371600"/>
            <a:ext cx="3276600" cy="239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Fire Trends (Past 24 </a:t>
            </a:r>
            <a:r>
              <a:rPr lang="en-US" altLang="en-US" dirty="0" err="1" smtClean="0"/>
              <a:t>hrs</a:t>
            </a:r>
            <a:r>
              <a:rPr lang="en-US" altLang="en-US" dirty="0" smtClean="0"/>
              <a:t>, CA)</a:t>
            </a:r>
            <a:endParaRPr lang="en-US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24000"/>
            <a:ext cx="4572000" cy="2895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Aspen Fire continues to burn, but is partially contained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 smtClean="0"/>
              <a:t>Expect steady or decreasing smoke output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Dance fire in northern CA is now contained, no MODIS fire pixels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C00000"/>
                </a:solidFill>
              </a:rPr>
              <a:t>The Butler and Salmon River fires are growing and producing lots of smoke!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4618240"/>
              </p:ext>
            </p:extLst>
          </p:nvPr>
        </p:nvGraphicFramePr>
        <p:xfrm>
          <a:off x="152400" y="4267200"/>
          <a:ext cx="4419600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457200"/>
                <a:gridCol w="838200"/>
                <a:gridCol w="914400"/>
                <a:gridCol w="1143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Size (Acres)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24-</a:t>
                      </a:r>
                      <a:r>
                        <a:rPr lang="en-US" sz="1600" baseline="0" dirty="0" smtClean="0"/>
                        <a:t>hr Increase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Contained?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Aspen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20252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Butler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CA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1500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59%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3%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Salmon River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CA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3547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77%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5%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http://activefiremaps.fs.fed.us/data/activefiremaps/nwx2013217_19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8852" t="65372"/>
          <a:stretch/>
        </p:blipFill>
        <p:spPr bwMode="auto">
          <a:xfrm>
            <a:off x="6776628" y="3048000"/>
            <a:ext cx="239730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93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/nam/00/nam_namer_000_500_vort_h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594" t="4948" r="39844" b="21745"/>
          <a:stretch/>
        </p:blipFill>
        <p:spPr bwMode="auto">
          <a:xfrm>
            <a:off x="4267200" y="1739179"/>
            <a:ext cx="4800599" cy="511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Synoptic Pattern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04800" y="1752600"/>
            <a:ext cx="3810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900" dirty="0" smtClean="0"/>
              <a:t>The previously observed Rex Blocking Pattern (high over low) is beginning to break down</a:t>
            </a:r>
          </a:p>
          <a:p>
            <a:pPr marL="0" indent="0">
              <a:buNone/>
            </a:pPr>
            <a:endParaRPr lang="en-US" altLang="en-US" sz="2900" dirty="0" smtClean="0"/>
          </a:p>
          <a:p>
            <a:r>
              <a:rPr lang="en-US" altLang="en-US" sz="2900" dirty="0" smtClean="0">
                <a:solidFill>
                  <a:srgbClr val="C00000"/>
                </a:solidFill>
              </a:rPr>
              <a:t>The expected cutoff low has now formed off the coast of Northern CA!</a:t>
            </a:r>
          </a:p>
          <a:p>
            <a:pPr lvl="1"/>
            <a:r>
              <a:rPr lang="en-US" altLang="en-US" sz="2500" dirty="0" smtClean="0">
                <a:solidFill>
                  <a:srgbClr val="C00000"/>
                </a:solidFill>
              </a:rPr>
              <a:t>Location of low is about what we expected</a:t>
            </a:r>
          </a:p>
          <a:p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900" b="1" dirty="0" smtClean="0"/>
              <a:t>Primary forecast issues</a:t>
            </a:r>
            <a:r>
              <a:rPr lang="en-US" altLang="en-US" sz="2900" dirty="0" smtClean="0"/>
              <a:t>:</a:t>
            </a:r>
          </a:p>
          <a:p>
            <a:pPr marL="569913" lvl="1" indent="-225425"/>
            <a:r>
              <a:rPr lang="en-US" altLang="en-US" sz="2900" dirty="0" smtClean="0"/>
              <a:t>Lifting from upper level low can yield a higher but uniform deck.</a:t>
            </a:r>
          </a:p>
          <a:p>
            <a:pPr marL="569913" lvl="1" indent="-225425"/>
            <a:r>
              <a:rPr lang="en-US" altLang="en-US" sz="2900" dirty="0" smtClean="0"/>
              <a:t>Possibility of occasional higher clouds traversing the region</a:t>
            </a:r>
          </a:p>
          <a:p>
            <a:pPr marL="569913" lvl="1" indent="-225425"/>
            <a:r>
              <a:rPr lang="en-US" altLang="en-US" sz="2900" dirty="0" smtClean="0">
                <a:solidFill>
                  <a:srgbClr val="C00000"/>
                </a:solidFill>
              </a:rPr>
              <a:t>Isolated convection Tuesday afternoon?</a:t>
            </a:r>
            <a:endParaRPr lang="en-US" altLang="en-US" sz="2500" dirty="0" smtClean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36824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54350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343400" y="1371600"/>
            <a:ext cx="4610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8/6/13, 0000Z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41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75"/>
          <a:stretch/>
        </p:blipFill>
        <p:spPr bwMode="auto">
          <a:xfrm>
            <a:off x="5943602" y="1521560"/>
            <a:ext cx="3178628" cy="529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Surface Conditions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105400" cy="4343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sz="2800" b="1" dirty="0" smtClean="0"/>
              <a:t>Oregon and Northern California </a:t>
            </a:r>
            <a:r>
              <a:rPr lang="en-US" altLang="en-US" sz="2800" b="1" dirty="0"/>
              <a:t>F</a:t>
            </a:r>
            <a:r>
              <a:rPr lang="en-US" altLang="en-US" sz="2800" b="1" dirty="0" smtClean="0"/>
              <a:t>ires:</a:t>
            </a:r>
          </a:p>
          <a:p>
            <a:r>
              <a:rPr lang="en-US" altLang="en-US" sz="2800" dirty="0" smtClean="0"/>
              <a:t>Cloud cover is typical in the morning hours.</a:t>
            </a:r>
          </a:p>
          <a:p>
            <a:endParaRPr lang="en-US" altLang="en-US" sz="2800" dirty="0"/>
          </a:p>
          <a:p>
            <a:r>
              <a:rPr lang="en-US" altLang="en-US" sz="2800" dirty="0" smtClean="0"/>
              <a:t>Since Thursday, clouds (over land) burned off each afternoon.  Fire weather conditions were more favorable (lower RH/higher temps) each day (Saturday-Monday).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800" b="1" dirty="0" smtClean="0"/>
              <a:t>Tuesday (8/6)…</a:t>
            </a:r>
            <a:endParaRPr lang="en-US" altLang="en-US" sz="2800" b="1" dirty="0"/>
          </a:p>
          <a:p>
            <a:r>
              <a:rPr lang="en-US" altLang="en-US" sz="2800" dirty="0" smtClean="0"/>
              <a:t>Some clouds in the morning, then clearing, warming, and drying in the afternoon</a:t>
            </a:r>
          </a:p>
          <a:p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400800" y="1152230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8/6/13, 0122Z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6248400" y="2209800"/>
            <a:ext cx="1676400" cy="2667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9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/>
        </p:blipFill>
        <p:spPr bwMode="auto">
          <a:xfrm>
            <a:off x="6935267" y="3124199"/>
            <a:ext cx="2208733" cy="367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847"/>
          <a:stretch/>
        </p:blipFill>
        <p:spPr bwMode="auto">
          <a:xfrm>
            <a:off x="4572000" y="3110875"/>
            <a:ext cx="2186298" cy="36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Fire Weather Conditions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38700" y="1466671"/>
            <a:ext cx="422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/>
              <a:t>Haines Index</a:t>
            </a:r>
          </a:p>
          <a:p>
            <a:pPr algn="ctr"/>
            <a:r>
              <a:rPr lang="en-US" altLang="en-US" dirty="0" smtClean="0"/>
              <a:t>1-2: low fire danger</a:t>
            </a:r>
          </a:p>
          <a:p>
            <a:pPr algn="ctr"/>
            <a:r>
              <a:rPr lang="en-US" altLang="en-US" dirty="0" smtClean="0"/>
              <a:t>3-4: moderate fire danger</a:t>
            </a:r>
          </a:p>
          <a:p>
            <a:pPr algn="ctr"/>
            <a:r>
              <a:rPr lang="en-US" altLang="en-US" dirty="0" smtClean="0"/>
              <a:t>5-6: high fire danger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1466671"/>
            <a:ext cx="4267200" cy="5010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/>
              <a:t>Overall, moderate to high fire danger in SW Oregon and Northern CA on Monday, depending on elevation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Fire danger consistently moderate to high in the Sierra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600" dirty="0" smtClean="0"/>
          </a:p>
          <a:p>
            <a:pPr marL="0" indent="0">
              <a:buNone/>
            </a:pPr>
            <a:r>
              <a:rPr lang="en-US" altLang="en-US" sz="2600" b="1" dirty="0" smtClean="0"/>
              <a:t>Tuesday </a:t>
            </a:r>
            <a:r>
              <a:rPr lang="en-US" altLang="en-US" sz="2600" b="1" dirty="0"/>
              <a:t>(8/6)…</a:t>
            </a:r>
          </a:p>
          <a:p>
            <a:r>
              <a:rPr lang="en-US" altLang="en-US" sz="2600" dirty="0" smtClean="0"/>
              <a:t>Expect the fire danger to generally increase during the afternoon hours in SW Oregon and North CA</a:t>
            </a:r>
            <a:r>
              <a:rPr lang="en-US" altLang="en-US" sz="2800" dirty="0" smtClean="0"/>
              <a:t>!</a:t>
            </a:r>
          </a:p>
          <a:p>
            <a:pPr lvl="1"/>
            <a:r>
              <a:rPr lang="en-US" altLang="en-US" sz="2400" dirty="0" smtClean="0"/>
              <a:t>Persistence is probably a good forecast.</a:t>
            </a:r>
          </a:p>
          <a:p>
            <a:endParaRPr lang="en-US" altLang="en-US" sz="2800" dirty="0" smtClean="0"/>
          </a:p>
          <a:p>
            <a:r>
              <a:rPr lang="en-US" altLang="en-US" sz="2600" dirty="0" smtClean="0"/>
              <a:t>The big issue is the potential impacts from the cutoff low (located offshore)</a:t>
            </a:r>
          </a:p>
          <a:p>
            <a:pPr lvl="1"/>
            <a:r>
              <a:rPr lang="en-US" altLang="en-US" sz="2400" dirty="0" smtClean="0">
                <a:solidFill>
                  <a:srgbClr val="C00000"/>
                </a:solidFill>
              </a:rPr>
              <a:t>Slight chance of convection/dry lightning on Tuesday!</a:t>
            </a:r>
          </a:p>
          <a:p>
            <a:pPr lvl="1"/>
            <a:endParaRPr lang="en-US" altLang="en-US" sz="2400" dirty="0" smtClean="0">
              <a:solidFill>
                <a:srgbClr val="C00000"/>
              </a:solidFill>
            </a:endParaRPr>
          </a:p>
          <a:p>
            <a:pPr lvl="1"/>
            <a:endParaRPr lang="en-US" altLang="en-US" sz="2400" dirty="0" smtClean="0">
              <a:solidFill>
                <a:srgbClr val="C00000"/>
              </a:solidFill>
            </a:endParaRP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648200" y="2752560"/>
            <a:ext cx="2100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/>
              <a:t>High-Elevation Haines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7010400" y="2752560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/>
              <a:t>Mid-Elevation Haines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66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6091</TotalTime>
  <Words>1115</Words>
  <Application>Microsoft Macintosh PowerPoint</Application>
  <PresentationFormat>On-screen Show (4:3)</PresentationFormat>
  <Paragraphs>208</Paragraphs>
  <Slides>15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Flight Planning Smoke Outlook SEAC4RS 2013</vt:lpstr>
      <vt:lpstr>Bottom Line Upfront</vt:lpstr>
      <vt:lpstr>Fire Trends (Past 48 hrs)</vt:lpstr>
      <vt:lpstr>Current Fire Activity</vt:lpstr>
      <vt:lpstr>Fire Trends (Past 24 hrs, OR)</vt:lpstr>
      <vt:lpstr>Fire Trends (Past 24 hrs, CA)</vt:lpstr>
      <vt:lpstr>Synoptic Pattern</vt:lpstr>
      <vt:lpstr>Surface Conditions</vt:lpstr>
      <vt:lpstr>Fire Weather Conditions</vt:lpstr>
      <vt:lpstr>Weather Forecast: Surface</vt:lpstr>
      <vt:lpstr>Weather Forecast: Upper Air</vt:lpstr>
      <vt:lpstr>Weather Forecast: 850 mb </vt:lpstr>
      <vt:lpstr>Winds and Stratus (Near-Surface)</vt:lpstr>
      <vt:lpstr>NAAPS Smoke/Aerosol Forecast </vt:lpstr>
      <vt:lpstr>Summary</vt:lpstr>
    </vt:vector>
  </TitlesOfParts>
  <Company>Naval Research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 Planning Smoke Outlook SEAC4RS 2013</dc:title>
  <dc:creator>Petersen, Dr. David, Contractor, Code 7544</dc:creator>
  <cp:lastModifiedBy>Lenny Pfister</cp:lastModifiedBy>
  <cp:revision>178</cp:revision>
  <dcterms:created xsi:type="dcterms:W3CDTF">2013-08-06T12:51:27Z</dcterms:created>
  <dcterms:modified xsi:type="dcterms:W3CDTF">2013-08-06T16:09:39Z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1397046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