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5" r:id="rId5"/>
    <p:sldId id="259" r:id="rId6"/>
    <p:sldId id="271" r:id="rId7"/>
    <p:sldId id="274" r:id="rId8"/>
    <p:sldId id="266" r:id="rId9"/>
    <p:sldId id="260" r:id="rId10"/>
    <p:sldId id="265" r:id="rId11"/>
    <p:sldId id="264" r:id="rId12"/>
    <p:sldId id="267" r:id="rId13"/>
    <p:sldId id="273" r:id="rId14"/>
    <p:sldId id="272" r:id="rId15"/>
    <p:sldId id="262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112" autoAdjust="0"/>
  </p:normalViewPr>
  <p:slideViewPr>
    <p:cSldViewPr>
      <p:cViewPr>
        <p:scale>
          <a:sx n="100" d="100"/>
          <a:sy n="100" d="100"/>
        </p:scale>
        <p:origin x="-1020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4128-29A7-4CCB-8CA0-893A0B213403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AF03-848B-48EE-BB1D-DC8E26C4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0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1EA62-ED22-41AA-999B-96CE03BE725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2A99A-A6A0-481D-B966-18968DCA3BD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2A99A-A6A0-481D-B966-18968DCA3BD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2A99A-A6A0-481D-B966-18968DCA3BD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5C24A-3076-4331-87FD-41045D52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79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43C58-145F-45D0-8CE2-4CE5B4F0B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9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8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CB99-1C81-47EF-A5AE-A49709BFC0EA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2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forecast.weather.gov/MapClick.php?w0=t&amp;w1=td&amp;w3=sfcwind&amp;w3u=&amp;w4=sky&amp;w5=pop&amp;w6=rh&amp;AheadHour=0&amp;Submit=Submit&amp;&amp;FcstType=digital&amp;textField1=42.53639&amp;textField2=-123.39981&amp;site=all&amp;dd=0&amp;bw=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lance-modis.eosdis.nasa.gov/imagery/subsets/?subset=USA1.2013214.terra.1km.jpg&amp;vectors=fires%2Bcoast%2Bborder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lance-modis.eosdis.nasa.gov/imagery/subsets/?subset=USA1.2013216.aqua.1km.jpg&amp;vectors=fires%2Bcoast%2Bborders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lance-modis.eosdis.nasa.gov/imagery/subsets/?subset=USA1.2013215.aqua.1km.jpg&amp;vectors=fires%2Bcoast%2Bborder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Flight Planning Smoke Outlook</a:t>
            </a:r>
            <a:br>
              <a:rPr lang="en-US" dirty="0" smtClean="0"/>
            </a:br>
            <a:r>
              <a:rPr lang="en-US" dirty="0" smtClean="0"/>
              <a:t>SEAC4RS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1752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08/04/2013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1800 hours PDT, 01:00Z (Updated 0530 PDT, 12:30Z)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Forecast period: Monday (8/5) - Tuesday (8/6)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David Peterson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Marine Meteorology Division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Naval Research Lab - Monterey, CA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029200"/>
            <a:ext cx="1104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1105384" cy="10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" b="26"/>
          <a:stretch/>
        </p:blipFill>
        <p:spPr bwMode="auto">
          <a:xfrm>
            <a:off x="4800600" y="3110875"/>
            <a:ext cx="2033862" cy="367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Fire Weather Conditions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38700" y="1466671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/>
              <a:t>Haines Index</a:t>
            </a:r>
          </a:p>
          <a:p>
            <a:pPr algn="ctr"/>
            <a:r>
              <a:rPr lang="en-US" altLang="en-US" dirty="0" smtClean="0"/>
              <a:t>1-2: low fire danger</a:t>
            </a:r>
          </a:p>
          <a:p>
            <a:pPr algn="ctr"/>
            <a:r>
              <a:rPr lang="en-US" altLang="en-US" dirty="0" smtClean="0"/>
              <a:t>3-4: moderate fire danger</a:t>
            </a:r>
          </a:p>
          <a:p>
            <a:pPr algn="ctr"/>
            <a:r>
              <a:rPr lang="en-US" altLang="en-US" dirty="0" smtClean="0"/>
              <a:t>5-6: high fire danger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1466671"/>
            <a:ext cx="4419600" cy="5010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/>
              <a:t>Overall, moderate to high fire danger in SW Oregon and Northern CA on Saturday and Sunday afternoon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Fire danger consistently moderate to high in the Sierra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pPr marL="0" indent="0">
              <a:buNone/>
            </a:pPr>
            <a:r>
              <a:rPr lang="en-US" altLang="en-US" sz="2600" b="1" dirty="0" smtClean="0"/>
              <a:t>Monday </a:t>
            </a:r>
            <a:r>
              <a:rPr lang="en-US" altLang="en-US" sz="2600" b="1" dirty="0"/>
              <a:t>(</a:t>
            </a:r>
            <a:r>
              <a:rPr lang="en-US" altLang="en-US" sz="2600" b="1" dirty="0" smtClean="0"/>
              <a:t>8/5) </a:t>
            </a:r>
            <a:r>
              <a:rPr lang="en-US" altLang="en-US" sz="2600" b="1" dirty="0"/>
              <a:t>–Tuesday (8/6)…</a:t>
            </a:r>
          </a:p>
          <a:p>
            <a:r>
              <a:rPr lang="en-US" altLang="en-US" sz="2600" dirty="0" smtClean="0"/>
              <a:t>Expect the fire danger to generally increase during the afternoon hours in SW Oregon and North CA</a:t>
            </a:r>
            <a:r>
              <a:rPr lang="en-US" altLang="en-US" sz="2800" dirty="0" smtClean="0"/>
              <a:t>!</a:t>
            </a:r>
          </a:p>
          <a:p>
            <a:pPr lvl="1"/>
            <a:r>
              <a:rPr lang="en-US" altLang="en-US" sz="2400" dirty="0" smtClean="0"/>
              <a:t>Persistence is probably a good forecast.</a:t>
            </a:r>
          </a:p>
          <a:p>
            <a:endParaRPr lang="en-US" altLang="en-US" sz="2800" dirty="0" smtClean="0"/>
          </a:p>
          <a:p>
            <a:r>
              <a:rPr lang="en-US" altLang="en-US" sz="2600" dirty="0" smtClean="0"/>
              <a:t>The big issue is the potential impacts from a cutoff low (located offshore) later in the period!</a:t>
            </a:r>
          </a:p>
          <a:p>
            <a:pPr lvl="1"/>
            <a:r>
              <a:rPr lang="en-US" altLang="en-US" sz="2400" dirty="0" smtClean="0"/>
              <a:t>More favorable dry lightning conditions?</a:t>
            </a:r>
          </a:p>
          <a:p>
            <a:pPr lvl="1"/>
            <a:r>
              <a:rPr lang="en-US" altLang="en-US" sz="2400" dirty="0" smtClean="0"/>
              <a:t>Increased instability/CAPE?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757694" y="2752560"/>
            <a:ext cx="2100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High-Elevation Haines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934200" y="2752560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Mid-Elevation Haines</a:t>
            </a:r>
            <a:endParaRPr lang="en-US" sz="16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"/>
          <a:stretch/>
        </p:blipFill>
        <p:spPr bwMode="auto">
          <a:xfrm>
            <a:off x="6934200" y="3124200"/>
            <a:ext cx="2151473" cy="367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6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Weather Forecast: Surface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5379527"/>
            <a:ext cx="7772399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/>
              <a:t>Fire weather conditions are generally favorable for fire growth in the afternoon hours each day.  Inland highs persist in the 80s and 90s.</a:t>
            </a:r>
          </a:p>
          <a:p>
            <a:pPr lvl="1"/>
            <a:r>
              <a:rPr lang="en-US" altLang="en-US" sz="1800" dirty="0" smtClean="0"/>
              <a:t>Low RH in the afternoon, wind speed will vary with terrain</a:t>
            </a:r>
          </a:p>
          <a:p>
            <a:pPr lvl="1"/>
            <a:r>
              <a:rPr lang="en-US" altLang="en-US" sz="1800" dirty="0" smtClean="0"/>
              <a:t>Persistent northerly wind direction!</a:t>
            </a:r>
            <a:endParaRPr lang="en-US" altLang="en-US" sz="18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/>
              <a:t>Monday 0000 – Tuesday 2300 PDT, near Grants Pass, OR</a:t>
            </a:r>
          </a:p>
        </p:txBody>
      </p:sp>
      <p:pic>
        <p:nvPicPr>
          <p:cNvPr id="5122" name="Picture 2" descr="http://forecast.weather.gov/meteograms/Plotter.php?lat=42.53639&amp;lon=-123.39981&amp;wfo=MFR&amp;zcode=ORZ024&amp;gset=18&amp;gdiff=3&amp;unit=0&amp;tinfo=PY8&amp;ahour=0&amp;pcmd=1100111100000000000000000000000000000000000000000000000000&amp;lg=en&amp;indu=1!1!1&amp;dd=0&amp;bw=0&amp;hrspan=48&amp;pqpfhr=6&amp;psnwhr=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05503"/>
            <a:ext cx="7620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42672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Weather Forecast: Upper Air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0865" y="152400"/>
            <a:ext cx="34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NAVGEM 500 </a:t>
            </a:r>
            <a:r>
              <a:rPr lang="en-US" dirty="0" err="1" smtClean="0"/>
              <a:t>mb</a:t>
            </a:r>
            <a:r>
              <a:rPr lang="en-US" dirty="0" smtClean="0"/>
              <a:t> heights/</a:t>
            </a:r>
            <a:r>
              <a:rPr lang="en-US" dirty="0" err="1" smtClean="0"/>
              <a:t>vorticity</a:t>
            </a:r>
            <a:r>
              <a:rPr lang="en-US" dirty="0" smtClean="0"/>
              <a:t>, Tuesday 18Z</a:t>
            </a:r>
            <a:endParaRPr 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04799" y="1752600"/>
            <a:ext cx="4855839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smtClean="0"/>
              <a:t>Tuesday (8/6):</a:t>
            </a:r>
          </a:p>
          <a:p>
            <a:r>
              <a:rPr lang="en-US" altLang="en-US" sz="2900" dirty="0" smtClean="0"/>
              <a:t>Most models show an upper-level low (cutoff) near the cost of CA/OR</a:t>
            </a:r>
            <a:endParaRPr lang="en-US" altLang="en-US" sz="2900" dirty="0"/>
          </a:p>
          <a:p>
            <a:pPr lvl="1"/>
            <a:r>
              <a:rPr lang="en-US" altLang="en-US" sz="2500" dirty="0"/>
              <a:t>T</a:t>
            </a:r>
            <a:r>
              <a:rPr lang="en-US" altLang="en-US" sz="2500" dirty="0" smtClean="0"/>
              <a:t>he </a:t>
            </a:r>
            <a:r>
              <a:rPr lang="en-US" altLang="en-US" sz="2500" dirty="0"/>
              <a:t>formation of the </a:t>
            </a:r>
            <a:r>
              <a:rPr lang="en-US" altLang="en-US" sz="2500" dirty="0" smtClean="0"/>
              <a:t>cutoff </a:t>
            </a:r>
            <a:r>
              <a:rPr lang="en-US" altLang="en-US" sz="2500" dirty="0"/>
              <a:t>is delaying a </a:t>
            </a:r>
            <a:r>
              <a:rPr lang="en-US" altLang="en-US" sz="2500" dirty="0" smtClean="0"/>
              <a:t>bit in some runs.</a:t>
            </a:r>
          </a:p>
          <a:p>
            <a:endParaRPr lang="en-US" altLang="en-US" sz="2900" dirty="0" smtClean="0"/>
          </a:p>
          <a:p>
            <a:r>
              <a:rPr lang="en-US" altLang="en-US" sz="2900" dirty="0" smtClean="0"/>
              <a:t>The low now reaches below 700 </a:t>
            </a:r>
            <a:r>
              <a:rPr lang="en-US" altLang="en-US" sz="2900" dirty="0" err="1" smtClean="0"/>
              <a:t>mb</a:t>
            </a:r>
            <a:endParaRPr lang="en-US" altLang="en-US" sz="2900" dirty="0" smtClean="0"/>
          </a:p>
          <a:p>
            <a:endParaRPr lang="en-US" altLang="en-US" sz="2900" dirty="0"/>
          </a:p>
          <a:p>
            <a:r>
              <a:rPr lang="en-US" altLang="en-US" sz="2900" dirty="0" smtClean="0"/>
              <a:t>Some monsoonal moisture appears to reach Oregon via southerly flow</a:t>
            </a:r>
          </a:p>
          <a:p>
            <a:endParaRPr lang="en-US" altLang="en-US" sz="2900" dirty="0" smtClean="0"/>
          </a:p>
          <a:p>
            <a:r>
              <a:rPr lang="en-US" altLang="en-US" sz="2900" dirty="0" smtClean="0"/>
              <a:t>Enhanced rising motion is present by evening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900" dirty="0" smtClean="0"/>
          </a:p>
          <a:p>
            <a:r>
              <a:rPr lang="en-US" altLang="en-US" sz="2900" dirty="0" smtClean="0">
                <a:solidFill>
                  <a:srgbClr val="C00000"/>
                </a:solidFill>
              </a:rPr>
              <a:t>There is a slight chance for elevated convection and dry lightning! It will be isolated.</a:t>
            </a:r>
            <a:endParaRPr lang="en-US" altLang="en-US" sz="2900" dirty="0" smtClean="0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" b="444"/>
          <a:stretch/>
        </p:blipFill>
        <p:spPr bwMode="auto">
          <a:xfrm>
            <a:off x="5915035" y="3505200"/>
            <a:ext cx="2466965" cy="19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29200" y="37454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NAVGEM 700 </a:t>
            </a:r>
            <a:r>
              <a:rPr lang="en-US" dirty="0" err="1" smtClean="0"/>
              <a:t>mb</a:t>
            </a:r>
            <a:r>
              <a:rPr lang="en-US" dirty="0" smtClean="0"/>
              <a:t> heights/RH, Weds. 00Z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14360" r="26181" b="13422"/>
          <a:stretch/>
        </p:blipFill>
        <p:spPr bwMode="auto">
          <a:xfrm>
            <a:off x="5257800" y="741430"/>
            <a:ext cx="3649337" cy="274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t="29821" r="44196" b="28368"/>
          <a:stretch/>
        </p:blipFill>
        <p:spPr bwMode="auto">
          <a:xfrm>
            <a:off x="5160638" y="4107265"/>
            <a:ext cx="3862034" cy="259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9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9" t="15619" r="20909" b="28871"/>
          <a:stretch/>
        </p:blipFill>
        <p:spPr bwMode="auto">
          <a:xfrm>
            <a:off x="5139514" y="3900762"/>
            <a:ext cx="3966384" cy="297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t="13253" r="20742" b="30276"/>
          <a:stretch/>
        </p:blipFill>
        <p:spPr bwMode="auto">
          <a:xfrm>
            <a:off x="5139514" y="381000"/>
            <a:ext cx="3971829" cy="30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40386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Weather Forecast: 850 </a:t>
            </a:r>
            <a:r>
              <a:rPr lang="en-US" dirty="0" err="1" smtClean="0"/>
              <a:t>mb</a:t>
            </a:r>
            <a:r>
              <a:rPr lang="en-US" dirty="0" smtClean="0"/>
              <a:t> </a:t>
            </a:r>
            <a:endParaRPr lang="en-US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200" y="1981200"/>
            <a:ext cx="487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600" b="1" dirty="0" smtClean="0"/>
              <a:t>Tuesday </a:t>
            </a:r>
            <a:r>
              <a:rPr lang="en-US" altLang="en-US" sz="2600" b="1" dirty="0"/>
              <a:t>(8/6</a:t>
            </a:r>
            <a:r>
              <a:rPr lang="en-US" altLang="en-US" sz="2600" b="1" dirty="0" smtClean="0"/>
              <a:t>):</a:t>
            </a:r>
            <a:endParaRPr lang="en-US" altLang="en-US" sz="2600" dirty="0" smtClean="0"/>
          </a:p>
          <a:p>
            <a:r>
              <a:rPr lang="en-US" altLang="en-US" sz="2600" dirty="0" smtClean="0"/>
              <a:t>COAMPS, GFS, NAM, and NAVGEM develop cyclonic flow off the OR/CA coast by 12Z Tuesday</a:t>
            </a:r>
          </a:p>
          <a:p>
            <a:pPr lvl="1"/>
            <a:r>
              <a:rPr lang="en-US" altLang="en-US" sz="2200" dirty="0" smtClean="0"/>
              <a:t>Convergence near the coast at 18Z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Weak offshore flow seems possible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r>
              <a:rPr lang="en-US" altLang="en-US" sz="2600" dirty="0" smtClean="0"/>
              <a:t>There is an increasing chance of off-shore smoke transport near the CA/OR border!  </a:t>
            </a:r>
          </a:p>
          <a:p>
            <a:endParaRPr lang="en-US" altLang="en-US" sz="2600" dirty="0" smtClean="0">
              <a:solidFill>
                <a:srgbClr val="C00000"/>
              </a:solidFill>
            </a:endParaRPr>
          </a:p>
          <a:p>
            <a:r>
              <a:rPr lang="en-US" altLang="en-US" sz="2600" b="1" dirty="0" smtClean="0">
                <a:solidFill>
                  <a:srgbClr val="C00000"/>
                </a:solidFill>
              </a:rPr>
              <a:t>The exact position of the low will be critically important!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08171" y="152400"/>
            <a:ext cx="36358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COAMPS 850 </a:t>
            </a:r>
            <a:r>
              <a:rPr lang="en-US" sz="1600" dirty="0" err="1" smtClean="0"/>
              <a:t>mb</a:t>
            </a:r>
            <a:r>
              <a:rPr lang="en-US" sz="1600" dirty="0" smtClean="0"/>
              <a:t>, Tues. 12Z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71" y="3623846"/>
            <a:ext cx="36358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COAMPS 850 </a:t>
            </a:r>
            <a:r>
              <a:rPr lang="en-US" sz="1600" dirty="0" err="1" smtClean="0"/>
              <a:t>mb</a:t>
            </a:r>
            <a:r>
              <a:rPr lang="en-US" sz="1600" dirty="0" smtClean="0"/>
              <a:t>, Tues. 18Z</a:t>
            </a:r>
            <a:endParaRPr lang="en-US" sz="1600" dirty="0"/>
          </a:p>
        </p:txBody>
      </p:sp>
      <p:pic>
        <p:nvPicPr>
          <p:cNvPr id="13" name="Picture 2" descr="C:\Users\petersen\AppData\Local\Microsoft\Windows\Temporary Internet Files\Content.Outlook\2MHTF124\chart_COAMPS_def-850mb-t-wind-z0_2_20130804000000_20130806120000_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4" t="10978" r="3473" b="12578"/>
          <a:stretch/>
        </p:blipFill>
        <p:spPr bwMode="auto">
          <a:xfrm>
            <a:off x="8668392" y="1905000"/>
            <a:ext cx="475608" cy="34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4"/>
          <a:stretch/>
        </p:blipFill>
        <p:spPr bwMode="auto">
          <a:xfrm>
            <a:off x="2305071" y="1396728"/>
            <a:ext cx="6838929" cy="546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26210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Winds and Stratus (Near-Surface)</a:t>
            </a:r>
            <a:endParaRPr lang="en-US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1828800"/>
            <a:ext cx="3657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/>
              <a:t>Tuesday </a:t>
            </a:r>
            <a:r>
              <a:rPr lang="en-US" altLang="en-US" sz="2000" b="1" dirty="0"/>
              <a:t>(8/6</a:t>
            </a:r>
            <a:r>
              <a:rPr lang="en-US" altLang="en-US" sz="2000" b="1" dirty="0" smtClean="0"/>
              <a:t>):</a:t>
            </a:r>
            <a:endParaRPr lang="en-US" altLang="en-US" sz="2000" dirty="0" smtClean="0"/>
          </a:p>
          <a:p>
            <a:r>
              <a:rPr lang="en-US" altLang="en-US" sz="2000" dirty="0" smtClean="0"/>
              <a:t>Coastal winds are expected around 5-15 </a:t>
            </a:r>
            <a:r>
              <a:rPr lang="en-US" altLang="en-US" sz="2000" dirty="0" err="1" smtClean="0"/>
              <a:t>kts</a:t>
            </a:r>
            <a:r>
              <a:rPr lang="en-US" altLang="en-US" sz="2000" dirty="0" smtClean="0"/>
              <a:t>.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Weaker winds than the previous runs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Marine stratus may persist into the late morning hours </a:t>
            </a:r>
          </a:p>
          <a:p>
            <a:endParaRPr lang="en-US" altLang="en-US" sz="2000" dirty="0"/>
          </a:p>
          <a:p>
            <a:r>
              <a:rPr lang="en-US" altLang="en-US" sz="2000" dirty="0" smtClean="0">
                <a:solidFill>
                  <a:srgbClr val="C00000"/>
                </a:solidFill>
              </a:rPr>
              <a:t>NAVGEM and GFS also have relatively weak winds on Tuesday</a:t>
            </a:r>
            <a:endParaRPr lang="en-US" altLang="en-US" sz="2800" dirty="0" smtClean="0"/>
          </a:p>
          <a:p>
            <a:pPr marL="0" indent="0">
              <a:buNone/>
            </a:pPr>
            <a:endParaRPr lang="en-US" altLang="en-US" sz="2400" dirty="0" smtClean="0"/>
          </a:p>
          <a:p>
            <a:endParaRPr lang="en-US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1337846"/>
            <a:ext cx="2743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COAMPS 10m winds, Tues. 18Z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24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o dat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905001"/>
            <a:ext cx="49529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NAAPS Smoke/Aerosol Forecast </a:t>
            </a:r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1604296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C00000"/>
                </a:solidFill>
              </a:rPr>
              <a:t>View slideshow for loop!!!</a:t>
            </a:r>
            <a:endParaRPr lang="en-US" alt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1894" y="1604297"/>
            <a:ext cx="3969106" cy="5253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/>
              <a:t>Smoke increases from late morning to evening in SW Oregon/North CA each day!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Smoke concentrations generally persist near the Aspen Fire (CA).</a:t>
            </a:r>
          </a:p>
          <a:p>
            <a:endParaRPr lang="en-US" altLang="en-US" sz="2600" dirty="0"/>
          </a:p>
          <a:p>
            <a:r>
              <a:rPr lang="en-US" altLang="en-US" sz="2600" dirty="0" smtClean="0"/>
              <a:t>Idaho smoke output seems too high!</a:t>
            </a:r>
          </a:p>
          <a:p>
            <a:endParaRPr lang="en-US" altLang="en-US" sz="2600" dirty="0"/>
          </a:p>
          <a:p>
            <a:r>
              <a:rPr lang="en-US" altLang="en-US" sz="2600" dirty="0" smtClean="0"/>
              <a:t>While this seems to indicate smoke will be present through Tuesday, other factors may impact the forecast…</a:t>
            </a:r>
          </a:p>
          <a:p>
            <a:pPr lvl="1"/>
            <a:r>
              <a:rPr lang="en-US" altLang="en-US" sz="2200" dirty="0" smtClean="0"/>
              <a:t>Containment of older fires</a:t>
            </a:r>
          </a:p>
          <a:p>
            <a:pPr lvl="1"/>
            <a:r>
              <a:rPr lang="en-US" altLang="en-US" sz="2200" dirty="0" smtClean="0"/>
              <a:t>Potential for new ignitions</a:t>
            </a:r>
          </a:p>
          <a:p>
            <a:pPr lvl="1"/>
            <a:r>
              <a:rPr lang="en-US" altLang="en-US" sz="2200" dirty="0" smtClean="0"/>
              <a:t>Major changes in weather conditions, which seems unlikely at this time</a:t>
            </a:r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977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Fires and smoke will generally persist through Tuesday.  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Steady fire growth is likely during the afternoon hours, but explosive growth is not expected.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Low cloud cover will be present in SW Oregon during the morning hours each day, marine layer should persist offshore</a:t>
            </a:r>
            <a:endParaRPr lang="en-US" sz="2400" dirty="0"/>
          </a:p>
          <a:p>
            <a:endParaRPr lang="en-US" sz="2000" dirty="0" smtClean="0"/>
          </a:p>
          <a:p>
            <a:r>
              <a:rPr lang="en-US" sz="2400" dirty="0" smtClean="0"/>
              <a:t>850 </a:t>
            </a:r>
            <a:r>
              <a:rPr lang="en-US" sz="2400" dirty="0" err="1" smtClean="0"/>
              <a:t>mb</a:t>
            </a:r>
            <a:r>
              <a:rPr lang="en-US" sz="2400" dirty="0" smtClean="0"/>
              <a:t> winds may shift to the NNE on Tuesday due to an off-shore (cut-off) cyclone.  </a:t>
            </a:r>
          </a:p>
          <a:p>
            <a:pPr lvl="1"/>
            <a:r>
              <a:rPr lang="en-US" sz="1800" b="1" dirty="0" smtClean="0">
                <a:solidFill>
                  <a:srgbClr val="C00000"/>
                </a:solidFill>
              </a:rPr>
              <a:t>Large scale smoke transport over open ocean seems more likely!</a:t>
            </a:r>
          </a:p>
          <a:p>
            <a:pPr lvl="2"/>
            <a:endParaRPr lang="en-US" sz="1400" dirty="0" smtClean="0"/>
          </a:p>
          <a:p>
            <a:r>
              <a:rPr lang="en-US" sz="2400" dirty="0" smtClean="0"/>
              <a:t>Chance for convection increases through the forecast period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8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Bottom Line Upfront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562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n-US" sz="3800" b="1" dirty="0" smtClean="0"/>
              <a:t>Fire Observations:</a:t>
            </a:r>
            <a:endParaRPr lang="en-US" altLang="en-US" sz="3800" dirty="0"/>
          </a:p>
          <a:p>
            <a:pPr lvl="1"/>
            <a:r>
              <a:rPr lang="en-US" altLang="en-US" sz="3200" dirty="0" smtClean="0"/>
              <a:t>7-8 fires in SW Oregon and Northern California, 3-4 in Idaho/Montana</a:t>
            </a:r>
          </a:p>
          <a:p>
            <a:pPr lvl="1"/>
            <a:r>
              <a:rPr lang="en-US" altLang="en-US" sz="3200" dirty="0" smtClean="0"/>
              <a:t>Several newer fires in northern CA!</a:t>
            </a:r>
            <a:endParaRPr lang="en-US" altLang="en-US" sz="3200" dirty="0"/>
          </a:p>
          <a:p>
            <a:pPr lvl="1"/>
            <a:r>
              <a:rPr lang="en-US" altLang="en-US" sz="3200" dirty="0" smtClean="0"/>
              <a:t>Aspen fire is still burning in the Sierra (Fresno County)</a:t>
            </a:r>
          </a:p>
          <a:p>
            <a:pPr lvl="3"/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marL="0" indent="0">
              <a:buNone/>
            </a:pPr>
            <a:r>
              <a:rPr lang="en-US" altLang="en-US" sz="3800" b="1" dirty="0" smtClean="0"/>
              <a:t>Key </a:t>
            </a:r>
            <a:r>
              <a:rPr lang="en-US" altLang="en-US" sz="3800" b="1" dirty="0"/>
              <a:t>Forecasting </a:t>
            </a:r>
            <a:r>
              <a:rPr lang="en-US" altLang="en-US" sz="3800" b="1" dirty="0" smtClean="0"/>
              <a:t>Points (Tuesday 8/6): </a:t>
            </a:r>
            <a:endParaRPr lang="en-US" altLang="en-US" sz="3800" b="1" dirty="0"/>
          </a:p>
          <a:p>
            <a:pPr lvl="1"/>
            <a:r>
              <a:rPr lang="en-US" altLang="en-US" sz="3200" dirty="0" smtClean="0"/>
              <a:t>Oregon/California fire activity is expected to persist, but some fires may be contained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Potential for off-shore smoke transport is increasing!</a:t>
            </a:r>
          </a:p>
          <a:p>
            <a:pPr lvl="1"/>
            <a:r>
              <a:rPr lang="en-US" altLang="en-US" sz="3200" dirty="0" smtClean="0"/>
              <a:t>Low clouds likely present over land in SW Oregon in the morning hours</a:t>
            </a:r>
          </a:p>
          <a:p>
            <a:pPr lvl="1"/>
            <a:r>
              <a:rPr lang="en-US" altLang="en-US" sz="3200" dirty="0" smtClean="0"/>
              <a:t>Stratus deck now looks more likely to persist through early afternoon!</a:t>
            </a:r>
            <a:endParaRPr lang="en-US" altLang="en-US" sz="3200" dirty="0"/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Best time to sample Oregon fires is 10AM-5PM PDT (17Z-00Z), when fire activity is building, but broken cloud cover is still present.  Earlier is better for smoke over clouds, later is better for a well defined plume.</a:t>
            </a:r>
          </a:p>
          <a:p>
            <a:pPr marL="1371600" lvl="3" indent="0">
              <a:buNone/>
            </a:pPr>
            <a:r>
              <a:rPr lang="en-US" altLang="en-US" dirty="0" smtClean="0">
                <a:solidFill>
                  <a:srgbClr val="C00000"/>
                </a:solidFill>
              </a:rPr>
              <a:t>	</a:t>
            </a:r>
          </a:p>
          <a:p>
            <a:pPr marL="1371600" lvl="3" indent="0">
              <a:buNone/>
            </a:pPr>
            <a:endParaRPr lang="en-US" alt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3800" b="1" dirty="0" smtClean="0"/>
              <a:t>Smoke Predictions (Saturday 8/3 - Tuesday 8/6):</a:t>
            </a:r>
            <a:endParaRPr lang="en-US" altLang="en-US" sz="3800" dirty="0" smtClean="0"/>
          </a:p>
          <a:p>
            <a:pPr lvl="1"/>
            <a:r>
              <a:rPr lang="en-US" altLang="en-US" sz="3300" b="1" dirty="0" smtClean="0"/>
              <a:t>SW Oregon/N California: </a:t>
            </a:r>
            <a:r>
              <a:rPr lang="en-US" altLang="en-US" sz="3300" dirty="0" smtClean="0"/>
              <a:t>low concentrations before ~18Z, increasing throughout the afternoon hours each day.  </a:t>
            </a:r>
          </a:p>
          <a:p>
            <a:pPr lvl="1"/>
            <a:r>
              <a:rPr lang="en-US" altLang="en-US" sz="3300" b="1" dirty="0" smtClean="0"/>
              <a:t>Sierra Nevada: </a:t>
            </a:r>
            <a:r>
              <a:rPr lang="en-US" altLang="en-US" sz="3300" dirty="0" smtClean="0"/>
              <a:t>Aspen fire smoke output will slowly decrease through the period</a:t>
            </a:r>
          </a:p>
          <a:p>
            <a:pPr lvl="1"/>
            <a:r>
              <a:rPr lang="en-US" altLang="en-US" sz="3300" b="1" dirty="0" smtClean="0"/>
              <a:t>Idaho/Montana:</a:t>
            </a:r>
            <a:r>
              <a:rPr lang="en-US" altLang="en-US" sz="3300" dirty="0" smtClean="0"/>
              <a:t> possible backup option, but </a:t>
            </a:r>
            <a:r>
              <a:rPr lang="en-US" altLang="en-US" sz="3300" dirty="0"/>
              <a:t>smoke output will slowly decrease </a:t>
            </a:r>
          </a:p>
        </p:txBody>
      </p:sp>
    </p:spTree>
    <p:extLst>
      <p:ext uri="{BB962C8B-B14F-4D97-AF65-F5344CB8AC3E}">
        <p14:creationId xmlns:p14="http://schemas.microsoft.com/office/powerpoint/2010/main" val="2904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A1.2013214.terra.1km.fires+coast+border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-36609" y="2421459"/>
            <a:ext cx="3051867" cy="44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Fire Trends (Past 48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152400" y="1219201"/>
            <a:ext cx="327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Terra</a:t>
            </a:r>
            <a:r>
              <a:rPr lang="en-US" altLang="en-US" sz="1600" dirty="0" smtClean="0"/>
              <a:t> MODIS: </a:t>
            </a:r>
            <a:r>
              <a:rPr lang="en-US" altLang="en-US" sz="1600" dirty="0"/>
              <a:t>~</a:t>
            </a:r>
            <a:r>
              <a:rPr lang="en-US" altLang="en-US" sz="1600" dirty="0" smtClean="0"/>
              <a:t>1130 PDT Fri.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 smtClean="0"/>
              <a:t>As expected, Oregon clouds broke earlier on Friday and marine layer mixed out</a:t>
            </a:r>
          </a:p>
        </p:txBody>
      </p:sp>
      <p:sp>
        <p:nvSpPr>
          <p:cNvPr id="2" name="Rectangle 1"/>
          <p:cNvSpPr/>
          <p:nvPr/>
        </p:nvSpPr>
        <p:spPr>
          <a:xfrm>
            <a:off x="1413806" y="5829540"/>
            <a:ext cx="1590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Smoke </a:t>
            </a:r>
            <a:r>
              <a:rPr lang="en-US" altLang="en-US" b="1" dirty="0" smtClean="0">
                <a:solidFill>
                  <a:srgbClr val="FFFF00"/>
                </a:solidFill>
              </a:rPr>
              <a:t>was near the coast!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334000"/>
            <a:ext cx="82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Smoke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22121" y="5594866"/>
            <a:ext cx="469978" cy="2286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USA1.2013215.aqua.1km.fires+coast+borders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/>
          <a:stretch/>
        </p:blipFill>
        <p:spPr bwMode="auto">
          <a:xfrm>
            <a:off x="3270867" y="2432348"/>
            <a:ext cx="2792476" cy="44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898" y="2819400"/>
            <a:ext cx="82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Smoke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8464" y="3172012"/>
            <a:ext cx="0" cy="49166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0867" y="2432348"/>
            <a:ext cx="152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Smoke and stratus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657600" y="3078679"/>
            <a:ext cx="304801" cy="92182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270867" y="1219199"/>
            <a:ext cx="27431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Aqua</a:t>
            </a:r>
            <a:r>
              <a:rPr lang="en-US" altLang="en-US" sz="1600" dirty="0" smtClean="0"/>
              <a:t> MODIS: </a:t>
            </a:r>
            <a:r>
              <a:rPr lang="en-US" altLang="en-US" sz="1600" dirty="0"/>
              <a:t>~</a:t>
            </a:r>
            <a:r>
              <a:rPr lang="en-US" altLang="en-US" sz="1600" dirty="0" smtClean="0"/>
              <a:t>1430 PDT Saturday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 smtClean="0"/>
              <a:t>Fires reinvigorated, and smoke is present over stratus!</a:t>
            </a:r>
            <a:endParaRPr lang="en-US" altLang="en-US" sz="1600" dirty="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379030" y="1219198"/>
            <a:ext cx="27431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Aqua</a:t>
            </a:r>
            <a:r>
              <a:rPr lang="en-US" altLang="en-US" sz="1600" dirty="0" smtClean="0"/>
              <a:t> MODIS: </a:t>
            </a:r>
            <a:r>
              <a:rPr lang="en-US" altLang="en-US" sz="1600" dirty="0"/>
              <a:t>~</a:t>
            </a:r>
            <a:r>
              <a:rPr lang="en-US" altLang="en-US" sz="1600" dirty="0" smtClean="0"/>
              <a:t>1430 PDT Sunday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 smtClean="0"/>
              <a:t>Similar fire/smoke setup as Saturday, but more stratus!</a:t>
            </a:r>
            <a:endParaRPr lang="en-US" altLang="en-US" sz="1600" dirty="0"/>
          </a:p>
        </p:txBody>
      </p:sp>
      <p:pic>
        <p:nvPicPr>
          <p:cNvPr id="9218" name="Picture 2" descr="USA1.2013216.aqua.1km.fires+coast+borders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" b="23"/>
          <a:stretch/>
        </p:blipFill>
        <p:spPr bwMode="auto">
          <a:xfrm>
            <a:off x="6379031" y="2432348"/>
            <a:ext cx="2764970" cy="444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324600" y="2421459"/>
            <a:ext cx="85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Smoke &amp;</a:t>
            </a:r>
          </a:p>
          <a:p>
            <a:pPr algn="ctr"/>
            <a:r>
              <a:rPr lang="en-US" b="1" dirty="0" smtClean="0"/>
              <a:t>stratus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705600" y="3344789"/>
            <a:ext cx="364965" cy="7700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1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ctivefiremaps.fs.fed.us/data/lg_fire/lg_fire_nifc_2013-08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22480"/>
            <a:ext cx="6362700" cy="573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Current Fire Activity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1219200" y="2514600"/>
            <a:ext cx="8382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 rot="1015050">
            <a:off x="2466737" y="2332846"/>
            <a:ext cx="419100" cy="65314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1752600" y="3546022"/>
            <a:ext cx="304800" cy="26397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921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Fire Trends (Past 24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, OR)</a:t>
            </a: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07239"/>
            <a:ext cx="4572000" cy="25202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1800" dirty="0">
                <a:solidFill>
                  <a:srgbClr val="C00000"/>
                </a:solidFill>
              </a:rPr>
              <a:t>F</a:t>
            </a:r>
            <a:r>
              <a:rPr lang="en-US" altLang="en-US" sz="1800" dirty="0" smtClean="0">
                <a:solidFill>
                  <a:srgbClr val="C00000"/>
                </a:solidFill>
              </a:rPr>
              <a:t>ires grew again Friday - Sunday!  At least 4 are still active and producing smoke!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1800" dirty="0" smtClean="0"/>
              <a:t>At least 3 of the fires were started by lightning in remote regions</a:t>
            </a:r>
          </a:p>
          <a:p>
            <a:pPr>
              <a:lnSpc>
                <a:spcPct val="80000"/>
              </a:lnSpc>
            </a:pPr>
            <a:endParaRPr lang="en-US" altLang="en-US" sz="1800" dirty="0" smtClean="0"/>
          </a:p>
          <a:p>
            <a:pPr>
              <a:lnSpc>
                <a:spcPct val="80000"/>
              </a:lnSpc>
            </a:pPr>
            <a:r>
              <a:rPr lang="en-US" altLang="en-US" sz="1800" dirty="0" smtClean="0"/>
              <a:t>Two of the fires are now partially contained</a:t>
            </a:r>
            <a:endParaRPr lang="en-US" altLang="en-US"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420085"/>
              </p:ext>
            </p:extLst>
          </p:nvPr>
        </p:nvGraphicFramePr>
        <p:xfrm>
          <a:off x="152400" y="3505200"/>
          <a:ext cx="44196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457200"/>
                <a:gridCol w="838200"/>
                <a:gridCol w="914400"/>
                <a:gridCol w="1143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Size (Acres)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24-</a:t>
                      </a:r>
                      <a:r>
                        <a:rPr lang="en-US" sz="1600" baseline="0" dirty="0" smtClean="0"/>
                        <a:t>hr Increase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Contained?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Big Windy Complex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7499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22%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Expected Sep. 1st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Whisky Complex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6245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12%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25%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Labrador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unknown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Brimstone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Douglas Complex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activefiremaps.fs.fed.us/data/activefiremaps/nwx2013216_17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2" b="38727"/>
          <a:stretch/>
        </p:blipFill>
        <p:spPr bwMode="auto">
          <a:xfrm>
            <a:off x="4669107" y="1600200"/>
            <a:ext cx="447489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ctivefiremaps.fs.fed.us/data/activefiremaps/nwx2013216_17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3" t="63942"/>
          <a:stretch/>
        </p:blipFill>
        <p:spPr bwMode="auto">
          <a:xfrm>
            <a:off x="6716486" y="4949447"/>
            <a:ext cx="2438400" cy="17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ctivefiremaps.fs.fed.us/data/activefiremaps/cgb2013216_17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 b="79576"/>
          <a:stretch/>
        </p:blipFill>
        <p:spPr bwMode="auto">
          <a:xfrm>
            <a:off x="4824572" y="3265747"/>
            <a:ext cx="4347708" cy="362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ctivefiremaps.fs.fed.us/data/activefiremaps/cgb2013216_17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3" t="88203"/>
          <a:stretch/>
        </p:blipFill>
        <p:spPr bwMode="auto">
          <a:xfrm>
            <a:off x="5867400" y="1265108"/>
            <a:ext cx="3303044" cy="22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Fire Trends (Past 24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, CA)</a:t>
            </a: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24000"/>
            <a:ext cx="4572000" cy="2895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Aspen Fire continues to burn, but is partially contained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/>
              <a:t>Expect steady or decreasing smoke output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Dance fire in northern CA is </a:t>
            </a:r>
            <a:r>
              <a:rPr lang="en-US" altLang="en-US" sz="2000" dirty="0" smtClean="0"/>
              <a:t>now contained</a:t>
            </a:r>
            <a:endParaRPr lang="en-US" altLang="en-US" sz="2000" dirty="0" smtClean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C00000"/>
                </a:solidFill>
              </a:rPr>
              <a:t>The newer Butler and Salmon River fires are producing lots of smoke!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618240"/>
              </p:ext>
            </p:extLst>
          </p:nvPr>
        </p:nvGraphicFramePr>
        <p:xfrm>
          <a:off x="152400" y="4267200"/>
          <a:ext cx="441960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457200"/>
                <a:gridCol w="838200"/>
                <a:gridCol w="914400"/>
                <a:gridCol w="1143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Size (Acres)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24-</a:t>
                      </a:r>
                      <a:r>
                        <a:rPr lang="en-US" sz="1600" baseline="0" dirty="0" smtClean="0"/>
                        <a:t>hr Increase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Contained?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Aspen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20252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Butler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CA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1500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59%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3%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Salmon River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CA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3547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77%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5%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http://activefiremaps.fs.fed.us/data/activefiremaps/nwx2013216_17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3" t="63942"/>
          <a:stretch/>
        </p:blipFill>
        <p:spPr bwMode="auto">
          <a:xfrm>
            <a:off x="6553200" y="2743200"/>
            <a:ext cx="2612572" cy="183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Fire Trends (Past 24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, ID/MT)</a:t>
            </a: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24000"/>
            <a:ext cx="4572000" cy="28956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 smtClean="0"/>
              <a:t>Idaho is a potential backup option…</a:t>
            </a:r>
            <a:endParaRPr lang="en-US" altLang="en-US" sz="1600" b="1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2-3 large fires are burning, but they are at least partially contained.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A few smaller fires exist, but they are nearly extinguished.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b="1" dirty="0" smtClean="0">
                <a:solidFill>
                  <a:srgbClr val="C00000"/>
                </a:solidFill>
              </a:rPr>
              <a:t>OR/CA fires seem like a better option?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863625"/>
              </p:ext>
            </p:extLst>
          </p:nvPr>
        </p:nvGraphicFramePr>
        <p:xfrm>
          <a:off x="152400" y="4419600"/>
          <a:ext cx="441960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457200"/>
                <a:gridCol w="838200"/>
                <a:gridCol w="914400"/>
                <a:gridCol w="1143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Size (Acres)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24-</a:t>
                      </a:r>
                      <a:r>
                        <a:rPr lang="en-US" sz="1600" baseline="0" dirty="0" smtClean="0"/>
                        <a:t>hr Increase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Contained?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Ridge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5270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Lodgepole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20325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&lt;1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Gold Pan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Moose Meadow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3500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://activefiremaps.fs.fed.us/data/activefiremaps/gbe2013216_17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" b="56"/>
          <a:stretch/>
        </p:blipFill>
        <p:spPr bwMode="auto">
          <a:xfrm>
            <a:off x="4724400" y="1371600"/>
            <a:ext cx="426383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ctivefiremaps.fs.fed.us/data/activefiremaps/nwx2013216_17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3" t="63942"/>
          <a:stretch/>
        </p:blipFill>
        <p:spPr bwMode="auto">
          <a:xfrm>
            <a:off x="4724399" y="1349829"/>
            <a:ext cx="2309349" cy="1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ta/nam/06/nam_namer_000_500_vort_h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5729" r="39648" b="21875"/>
          <a:stretch/>
        </p:blipFill>
        <p:spPr bwMode="auto">
          <a:xfrm>
            <a:off x="4258976" y="1752600"/>
            <a:ext cx="488502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Synoptic Pattern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4800" y="1752600"/>
            <a:ext cx="3810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900" dirty="0" smtClean="0"/>
              <a:t>A Rex Blocking Pattern (high over low) is currently in place, and becoming sheared!</a:t>
            </a:r>
          </a:p>
          <a:p>
            <a:endParaRPr lang="en-US" altLang="en-US" sz="2900" dirty="0" smtClean="0"/>
          </a:p>
          <a:p>
            <a:r>
              <a:rPr lang="en-US" altLang="en-US" sz="2900" dirty="0" smtClean="0"/>
              <a:t>The trough will continue to become stretched (or sheared) during the forecast period.</a:t>
            </a:r>
          </a:p>
          <a:p>
            <a:endParaRPr lang="en-US" altLang="en-US" sz="2900" dirty="0" smtClean="0"/>
          </a:p>
          <a:p>
            <a:r>
              <a:rPr lang="en-US" altLang="en-US" sz="2900" dirty="0" smtClean="0">
                <a:solidFill>
                  <a:srgbClr val="C00000"/>
                </a:solidFill>
              </a:rPr>
              <a:t>NAM, GFS, and NAVGEM now show the expected closed low off </a:t>
            </a:r>
            <a:r>
              <a:rPr lang="en-US" altLang="en-US" sz="2900" dirty="0" smtClean="0">
                <a:solidFill>
                  <a:srgbClr val="C00000"/>
                </a:solidFill>
              </a:rPr>
              <a:t>the coast of OR/CA.</a:t>
            </a:r>
          </a:p>
          <a:p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900" b="1" dirty="0" smtClean="0"/>
              <a:t>Primary forecast issues</a:t>
            </a:r>
            <a:r>
              <a:rPr lang="en-US" altLang="en-US" sz="2900" dirty="0" smtClean="0"/>
              <a:t>:</a:t>
            </a:r>
          </a:p>
          <a:p>
            <a:pPr marL="569913" lvl="1" indent="-225425"/>
            <a:r>
              <a:rPr lang="en-US" altLang="en-US" sz="2900" dirty="0" smtClean="0"/>
              <a:t>Lifting from upper level low can yield a higher but uniform deck.</a:t>
            </a:r>
          </a:p>
          <a:p>
            <a:pPr marL="569913" lvl="1" indent="-225425"/>
            <a:r>
              <a:rPr lang="en-US" altLang="en-US" sz="2900" dirty="0" smtClean="0"/>
              <a:t>Possibility of occasional higher clouds traversing the region</a:t>
            </a:r>
          </a:p>
          <a:p>
            <a:pPr marL="569913" lvl="1" indent="-225425"/>
            <a:r>
              <a:rPr lang="en-US" altLang="en-US" sz="2900" dirty="0" smtClean="0"/>
              <a:t>If the low stays well offshore, conditions will be better for status</a:t>
            </a:r>
          </a:p>
          <a:p>
            <a:pPr marL="569913" lvl="1" indent="-225425"/>
            <a:r>
              <a:rPr lang="en-US" altLang="en-US" sz="2900" dirty="0" smtClean="0"/>
              <a:t>Possible erratic upper-level winds near the end of the forecast period</a:t>
            </a:r>
          </a:p>
          <a:p>
            <a:pPr marL="569913" lvl="1" indent="-225425"/>
            <a:r>
              <a:rPr lang="en-US" altLang="en-US" sz="2900" dirty="0" smtClean="0"/>
              <a:t>Isolated convection Tuesday afternoon?</a:t>
            </a:r>
            <a:endParaRPr lang="en-US" altLang="en-US" sz="25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248400" y="35300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4350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43400" y="1371600"/>
            <a:ext cx="4610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8/5/13</a:t>
            </a:r>
            <a:r>
              <a:rPr lang="en-US" altLang="en-US" dirty="0" smtClean="0"/>
              <a:t>, </a:t>
            </a:r>
            <a:r>
              <a:rPr lang="en-US" altLang="en-US" dirty="0" smtClean="0"/>
              <a:t>0600Z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41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hpc.ncep.noaa.gov/sfc/lrgnamsfcwb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1" t="47840" r="62340" b="36614"/>
          <a:stretch/>
        </p:blipFill>
        <p:spPr bwMode="auto">
          <a:xfrm>
            <a:off x="5943601" y="1521560"/>
            <a:ext cx="3178628" cy="527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Surface Conditions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105400" cy="5334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2800" b="1" dirty="0" smtClean="0"/>
              <a:t>Oregon and Northern California </a:t>
            </a:r>
            <a:r>
              <a:rPr lang="en-US" altLang="en-US" sz="2800" b="1" dirty="0"/>
              <a:t>F</a:t>
            </a:r>
            <a:r>
              <a:rPr lang="en-US" altLang="en-US" sz="2800" b="1" dirty="0" smtClean="0"/>
              <a:t>ires:</a:t>
            </a:r>
          </a:p>
          <a:p>
            <a:r>
              <a:rPr lang="en-US" altLang="en-US" sz="2800" dirty="0" smtClean="0"/>
              <a:t>Cloud cover is typical over in the morning hours.</a:t>
            </a:r>
          </a:p>
          <a:p>
            <a:endParaRPr lang="en-US" altLang="en-US" sz="2800" dirty="0"/>
          </a:p>
          <a:p>
            <a:r>
              <a:rPr lang="en-US" altLang="en-US" sz="2800" dirty="0" smtClean="0"/>
              <a:t>Since Thursday, </a:t>
            </a:r>
            <a:r>
              <a:rPr lang="en-US" altLang="en-US" sz="2800" dirty="0" smtClean="0"/>
              <a:t>clouds (over land) </a:t>
            </a:r>
            <a:r>
              <a:rPr lang="en-US" altLang="en-US" sz="2800" dirty="0" smtClean="0"/>
              <a:t>burned off each afternoon.  Fire weather conditions were more favorable on Friday (lower RH/dew points), and even better on Saturday-Sunday.</a:t>
            </a:r>
          </a:p>
          <a:p>
            <a:endParaRPr lang="en-US" altLang="en-US" sz="2800" dirty="0"/>
          </a:p>
          <a:p>
            <a:r>
              <a:rPr lang="en-US" altLang="en-US" sz="2800" dirty="0" smtClean="0"/>
              <a:t>The potential for dry lightning has diminished across the region, </a:t>
            </a:r>
            <a:r>
              <a:rPr lang="en-US" altLang="en-US" sz="2800" dirty="0" smtClean="0"/>
              <a:t>at least for now.</a:t>
            </a: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b="1" dirty="0" smtClean="0"/>
              <a:t>Monday (8/5) –Tuesday (8/6)…</a:t>
            </a:r>
            <a:endParaRPr lang="en-US" altLang="en-US" sz="2800" b="1" dirty="0"/>
          </a:p>
          <a:p>
            <a:r>
              <a:rPr lang="en-US" altLang="en-US" sz="2800" dirty="0" smtClean="0"/>
              <a:t>Cloudy in the morning, then clearing, warming, and drying in the afternoon</a:t>
            </a:r>
          </a:p>
          <a:p>
            <a:r>
              <a:rPr lang="en-US" altLang="en-US" sz="2800" dirty="0" smtClean="0"/>
              <a:t>Upper-level SW flow is likely to develop by Monday afternoon due to the upper-level </a:t>
            </a:r>
            <a:r>
              <a:rPr lang="en-US" altLang="en-US" sz="2800" dirty="0"/>
              <a:t>low located </a:t>
            </a:r>
            <a:r>
              <a:rPr lang="en-US" altLang="en-US" sz="2800" dirty="0" smtClean="0"/>
              <a:t>offshore</a:t>
            </a:r>
            <a:endParaRPr lang="en-US" altLang="en-US" sz="2800" dirty="0"/>
          </a:p>
          <a:p>
            <a:r>
              <a:rPr lang="en-US" altLang="en-US" sz="2800" dirty="0" smtClean="0"/>
              <a:t>Some monsoonal moisture many be </a:t>
            </a:r>
            <a:r>
              <a:rPr lang="en-US" altLang="en-US" sz="2800" dirty="0" err="1" smtClean="0"/>
              <a:t>advected</a:t>
            </a:r>
            <a:r>
              <a:rPr lang="en-US" altLang="en-US" sz="2800" dirty="0" smtClean="0"/>
              <a:t> into the area</a:t>
            </a:r>
          </a:p>
          <a:p>
            <a:r>
              <a:rPr lang="en-US" altLang="en-US" sz="2800" dirty="0" smtClean="0">
                <a:solidFill>
                  <a:srgbClr val="C00000"/>
                </a:solidFill>
              </a:rPr>
              <a:t>Potential for elevated convection and dry lightning increases again on Tuesday! </a:t>
            </a:r>
          </a:p>
          <a:p>
            <a:pPr marL="0" indent="0">
              <a:buNone/>
            </a:pPr>
            <a:endParaRPr lang="en-US" altLang="en-US" sz="2800" dirty="0" smtClean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00800" y="115223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8/4/13, 21:00Z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6248400" y="2209800"/>
            <a:ext cx="1676400" cy="2667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59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5429</TotalTime>
  <Words>1332</Words>
  <Application>Microsoft Office PowerPoint</Application>
  <PresentationFormat>On-screen Show (4:3)</PresentationFormat>
  <Paragraphs>266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Flight Planning Smoke Outlook SEAC4RS 2013</vt:lpstr>
      <vt:lpstr>Bottom Line Upfront</vt:lpstr>
      <vt:lpstr>Fire Trends (Past 48 hrs)</vt:lpstr>
      <vt:lpstr>Current Fire Activity</vt:lpstr>
      <vt:lpstr>Fire Trends (Past 24 hrs, OR)</vt:lpstr>
      <vt:lpstr>Fire Trends (Past 24 hrs, CA)</vt:lpstr>
      <vt:lpstr>Fire Trends (Past 24 hrs, ID/MT)</vt:lpstr>
      <vt:lpstr>Synoptic Pattern</vt:lpstr>
      <vt:lpstr>Surface Conditions</vt:lpstr>
      <vt:lpstr>Fire Weather Conditions</vt:lpstr>
      <vt:lpstr>Weather Forecast: Surface</vt:lpstr>
      <vt:lpstr>Weather Forecast: Upper Air</vt:lpstr>
      <vt:lpstr>Weather Forecast: 850 mb </vt:lpstr>
      <vt:lpstr>Winds and Stratus (Near-Surface)</vt:lpstr>
      <vt:lpstr>NAAPS Smoke/Aerosol Forecast </vt:lpstr>
      <vt:lpstr>Summary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Planning Smoke Outlook SEAC4RS 2013</dc:title>
  <dc:creator>Petersen, Dr. David, Contractor, Code 7544</dc:creator>
  <cp:lastModifiedBy>Petersen, Dr. David, Contractor, Code 7544</cp:lastModifiedBy>
  <cp:revision>136</cp:revision>
  <dcterms:created xsi:type="dcterms:W3CDTF">2013-07-30T22:29:54Z</dcterms:created>
  <dcterms:modified xsi:type="dcterms:W3CDTF">2013-08-05T12:47:15Z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2523146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