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2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77" r:id="rId11"/>
    <p:sldId id="293" r:id="rId12"/>
    <p:sldId id="26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B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8" autoAdjust="0"/>
  </p:normalViewPr>
  <p:slideViewPr>
    <p:cSldViewPr>
      <p:cViewPr>
        <p:scale>
          <a:sx n="100" d="100"/>
          <a:sy n="100" d="100"/>
        </p:scale>
        <p:origin x="-184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avu.nrlmry.navy.mil/COAMPSOS/littlemac.nrlmry.navy.mil/coamps-os/dhtml/tmp/grace/Seac4rsT2b/2013082000/chart.COAMPS.def-ccld0.2.20130820000000.20130821180000.0.pn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lance-modis.eosdis.nasa.gov/imagery/subsets/?subset=USA2.2013231.terra.1km.jpg&amp;vectors=fires%2Bcoast%2Bborde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://lance-modis.eosdis.nasa.gov/imagery/subsets/?subset=USA6.2013231.aqua.1km.jpg&amp;vectors=fires%2Bcoast%2Bbord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Flight Planning Smoke/Aerosol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2057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Prepared: 08/20/2013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0800 hours CDT (13:00Z) 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Wednesday (8/21) - Friday (8/23)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tivefiremaps.fs.fed.us/data/lg_fire/lg_fire_nifc_2013-08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562600" cy="59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Current Fire Activity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 rot="17424806">
            <a:off x="2110643" y="1865194"/>
            <a:ext cx="1417513" cy="12261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514600"/>
            <a:ext cx="533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1600200"/>
            <a:ext cx="3124200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Several ongoing large fires and recent </a:t>
            </a:r>
            <a:r>
              <a:rPr lang="en-US" sz="1600" b="1" dirty="0" err="1" smtClean="0">
                <a:solidFill>
                  <a:srgbClr val="C00000"/>
                </a:solidFill>
              </a:rPr>
              <a:t>pyroconvection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Many new fires!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Large-scale smoke transport is still occurring…</a:t>
            </a:r>
          </a:p>
        </p:txBody>
      </p:sp>
    </p:spTree>
    <p:extLst>
      <p:ext uri="{BB962C8B-B14F-4D97-AF65-F5344CB8AC3E}">
        <p14:creationId xmlns:p14="http://schemas.microsoft.com/office/powerpoint/2010/main" val="80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50"/>
            <a:ext cx="496062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Satellite Fire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4846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ID/WY fires are still burning strong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Western trough will move in this week.  Reduced fire danger? More dry lightning? </a:t>
            </a:r>
          </a:p>
          <a:p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752600"/>
            <a:ext cx="402336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0620" y="1219200"/>
            <a:ext cx="418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few fires observed daily in the SEUS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5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a/gfs/18/gfs_namer_048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41344" r="34505" b="4319"/>
          <a:stretch/>
        </p:blipFill>
        <p:spPr bwMode="auto">
          <a:xfrm>
            <a:off x="76201" y="2094384"/>
            <a:ext cx="4394134" cy="37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Upper-Air Forecast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1" y="1664732"/>
            <a:ext cx="4394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GFS 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18Z Wed. 8/21 </a:t>
            </a:r>
            <a:endParaRPr lang="en-US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3600" y="3048000"/>
            <a:ext cx="452438" cy="1739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0" y="3124200"/>
            <a:ext cx="409575" cy="1955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4638" y="3276600"/>
            <a:ext cx="385762" cy="250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ata/gfs/18/gfs_namer_096_500_vort_ht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t="42708" r="34808" b="2994"/>
          <a:stretch/>
        </p:blipFill>
        <p:spPr bwMode="auto">
          <a:xfrm>
            <a:off x="4717700" y="2034064"/>
            <a:ext cx="4388200" cy="39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6629400" y="2850356"/>
            <a:ext cx="685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75981" y="2971800"/>
            <a:ext cx="409575" cy="33077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71419" y="2966850"/>
            <a:ext cx="304800" cy="2509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00600" y="1664732"/>
            <a:ext cx="43624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GFS 500 </a:t>
            </a:r>
            <a:r>
              <a:rPr lang="en-US" altLang="en-US" dirty="0" err="1" smtClean="0"/>
              <a:t>hPa</a:t>
            </a:r>
            <a:r>
              <a:rPr lang="en-US" altLang="en-US" dirty="0" smtClean="0"/>
              <a:t>, 18Z Fri. 8/23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../../coamps-os/dhtml/tmp/grace/Seac4rsT2b/2013082000/chart.COAMPS.def-ccld0.2.20130820000000.20130821180000.0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/>
        </p:blipFill>
        <p:spPr bwMode="auto">
          <a:xfrm>
            <a:off x="904875" y="1333499"/>
            <a:ext cx="7334250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Smoke/Aerosol </a:t>
            </a:r>
            <a:r>
              <a:rPr lang="en-US" altLang="en-US" dirty="0"/>
              <a:t>Forecast </a:t>
            </a: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53000" y="1669971"/>
            <a:ext cx="4394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18Z Wed. 8/21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Newer and older smoke was observed on yesterday’s flight!</a:t>
            </a:r>
          </a:p>
          <a:p>
            <a:pPr lvl="1"/>
            <a:r>
              <a:rPr lang="en-US" altLang="en-US" sz="3200" dirty="0" smtClean="0"/>
              <a:t>Large fires continue to burn in the Western CONUS</a:t>
            </a:r>
          </a:p>
          <a:p>
            <a:pPr lvl="1"/>
            <a:r>
              <a:rPr lang="en-US" altLang="en-US" sz="3200" dirty="0" smtClean="0"/>
              <a:t>Small fires have been observed in the SEUS</a:t>
            </a:r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Synoptic flow causes some western smoke to be trapped in the central CONUS on Wednesday.  </a:t>
            </a:r>
          </a:p>
          <a:p>
            <a:pPr lvl="1"/>
            <a:r>
              <a:rPr lang="en-US" altLang="en-US" sz="3200" dirty="0" smtClean="0"/>
              <a:t>Ridge builds east on Friday, shifting smoke transport to the upper Midwest, and OH Valley</a:t>
            </a:r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What happens with the western trough and fire weather?</a:t>
            </a:r>
          </a:p>
          <a:p>
            <a:pPr lvl="1"/>
            <a:endParaRPr lang="en-US" altLang="en-US" sz="3200" dirty="0" smtClean="0"/>
          </a:p>
          <a:p>
            <a:pPr marL="0" indent="0">
              <a:buNone/>
            </a:pPr>
            <a:r>
              <a:rPr lang="en-US" altLang="en-US" sz="3800" b="1" dirty="0" smtClean="0"/>
              <a:t>Smoke Predictions: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Western fires: </a:t>
            </a:r>
            <a:r>
              <a:rPr lang="en-US" altLang="en-US" sz="3300" dirty="0" smtClean="0"/>
              <a:t>In general, smoke output will be steady or slowly decreasing. </a:t>
            </a:r>
            <a:r>
              <a:rPr lang="en-US" altLang="en-US" sz="3300" dirty="0" smtClean="0">
                <a:solidFill>
                  <a:srgbClr val="C00000"/>
                </a:solidFill>
              </a:rPr>
              <a:t> </a:t>
            </a:r>
            <a:r>
              <a:rPr lang="en-US" altLang="en-US" sz="3300" dirty="0" smtClean="0"/>
              <a:t>However, dry lightning may ignite new fires.</a:t>
            </a:r>
          </a:p>
          <a:p>
            <a:pPr lvl="1"/>
            <a:r>
              <a:rPr lang="en-US" altLang="en-US" sz="3300" b="1" dirty="0" smtClean="0"/>
              <a:t>SEUS: </a:t>
            </a:r>
            <a:r>
              <a:rPr lang="en-US" altLang="en-US" sz="3300" dirty="0" smtClean="0"/>
              <a:t>A few small fire are possible each day, but large-scale smoke transport is not expected.</a:t>
            </a:r>
          </a:p>
        </p:txBody>
      </p:sp>
    </p:spTree>
    <p:extLst>
      <p:ext uri="{BB962C8B-B14F-4D97-AF65-F5344CB8AC3E}">
        <p14:creationId xmlns:p14="http://schemas.microsoft.com/office/powerpoint/2010/main" val="14881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SA2.2013231.terra.1km.fires+coast+bord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/>
          <a:stretch/>
        </p:blipFill>
        <p:spPr bwMode="auto">
          <a:xfrm>
            <a:off x="227984" y="0"/>
            <a:ext cx="39624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ance-modis.eosdis.nasa.gov/imagery/subsets/?subset=USA6.2013231.terra.1km.jpg&amp;vectors=fires%2Bcoast%2Bbord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8600" y="3457575"/>
            <a:ext cx="396178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2984" y="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Terra MODIS </a:t>
            </a:r>
            <a:r>
              <a:rPr lang="en-US" sz="2200" b="1" dirty="0" smtClean="0">
                <a:solidFill>
                  <a:srgbClr val="FFFF00"/>
                </a:solidFill>
              </a:rPr>
              <a:t>Late Morning</a:t>
            </a:r>
          </a:p>
          <a:p>
            <a:pPr algn="r"/>
            <a:r>
              <a:rPr lang="en-US" sz="2200" b="1" dirty="0">
                <a:solidFill>
                  <a:srgbClr val="FFFF00"/>
                </a:solidFill>
              </a:rPr>
              <a:t>8/19</a:t>
            </a:r>
          </a:p>
          <a:p>
            <a:pPr algn="r"/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16390" name="Picture 6" descr="USA6.2013231.aqua.1km.fires+coast+border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81600" y="3423683"/>
            <a:ext cx="3962400" cy="34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/>
          <a:stretch/>
        </p:blipFill>
        <p:spPr bwMode="auto">
          <a:xfrm>
            <a:off x="5181600" y="0"/>
            <a:ext cx="3962400" cy="342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FF00"/>
                </a:solidFill>
              </a:rPr>
              <a:t>Aqua MODIS </a:t>
            </a:r>
            <a:r>
              <a:rPr lang="en-US" sz="2200" b="1" dirty="0" smtClean="0">
                <a:solidFill>
                  <a:srgbClr val="FFFF00"/>
                </a:solidFill>
              </a:rPr>
              <a:t>Early Afternoon</a:t>
            </a:r>
          </a:p>
          <a:p>
            <a:pPr algn="r"/>
            <a:r>
              <a:rPr lang="en-US" sz="2200" b="1" dirty="0">
                <a:solidFill>
                  <a:srgbClr val="FFFF00"/>
                </a:solidFill>
              </a:rPr>
              <a:t>8/19</a:t>
            </a:r>
          </a:p>
          <a:p>
            <a:pPr algn="r"/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4845552">
            <a:off x="1709617" y="986581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4845552">
            <a:off x="3030240" y="3249481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4845552">
            <a:off x="6594121" y="986582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4845552">
            <a:off x="7914744" y="3249482"/>
            <a:ext cx="434039" cy="416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2465" y="2900463"/>
            <a:ext cx="11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Downwind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3853" y="1411123"/>
            <a:ext cx="92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Extreme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3065" y="2964291"/>
            <a:ext cx="112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Downwind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80179" y="1474951"/>
            <a:ext cx="92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Extreme Station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6" y="1371599"/>
            <a:ext cx="7332434" cy="53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, 1200 UTC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4845552">
            <a:off x="5695128" y="3687778"/>
            <a:ext cx="2819216" cy="24982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53200" y="4572000"/>
            <a:ext cx="914400" cy="76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62675" y="5029200"/>
            <a:ext cx="942061" cy="304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2832613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Primary Station NE WY, Recent Smoke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295400"/>
            <a:ext cx="3505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12Z, the 700 </a:t>
            </a:r>
            <a:r>
              <a:rPr lang="en-US" sz="2000" dirty="0" err="1" smtClean="0"/>
              <a:t>hPa</a:t>
            </a:r>
            <a:r>
              <a:rPr lang="en-US" sz="2000" dirty="0" smtClean="0"/>
              <a:t> winds were westerly in NE Wyoming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3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, 1800 UTC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17" y="1371600"/>
            <a:ext cx="7313383" cy="53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 rot="14845552">
            <a:off x="5695128" y="3687778"/>
            <a:ext cx="2819216" cy="24982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53200" y="4343400"/>
            <a:ext cx="76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62675" y="5165498"/>
            <a:ext cx="94206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2832613"/>
            <a:ext cx="2133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Primary Station NE WY, Recent Smoke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1295400"/>
            <a:ext cx="3124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18Z, the 700 </a:t>
            </a:r>
            <a:r>
              <a:rPr lang="en-US" sz="2000" dirty="0" err="1" smtClean="0"/>
              <a:t>hPa</a:t>
            </a:r>
            <a:r>
              <a:rPr lang="en-US" sz="2000" dirty="0" smtClean="0"/>
              <a:t> winds shifted to the SW in NE Wyoming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The smoke plume moved farther north!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AOD, 1800 UTC</a:t>
            </a:r>
            <a:endParaRPr lang="en-US" dirty="0"/>
          </a:p>
        </p:txBody>
      </p:sp>
      <p:pic>
        <p:nvPicPr>
          <p:cNvPr id="7170" name="Picture 2" descr="http://www.ssd.noaa.gov/PS/FIRE/GASP/AOD/AOD_1815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80962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14845552">
            <a:off x="2836943" y="2687501"/>
            <a:ext cx="915585" cy="9790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699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Downwind Station, KS/OK, Aged Smoke</a:t>
            </a:r>
            <a:endParaRPr lang="en-US" dirty="0"/>
          </a:p>
        </p:txBody>
      </p:sp>
      <p:sp>
        <p:nvSpPr>
          <p:cNvPr id="5" name="AutoShape 2" descr="Satellite"/>
          <p:cNvSpPr>
            <a:spLocks noChangeAspect="1" noChangeArrowheads="1"/>
          </p:cNvSpPr>
          <p:nvPr/>
        </p:nvSpPr>
        <p:spPr bwMode="auto">
          <a:xfrm>
            <a:off x="63500" y="-31242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atellite"/>
          <p:cNvSpPr>
            <a:spLocks noChangeAspect="1" noChangeArrowheads="1"/>
          </p:cNvSpPr>
          <p:nvPr/>
        </p:nvSpPr>
        <p:spPr bwMode="auto">
          <a:xfrm>
            <a:off x="215900" y="-2971800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825"/>
            <a:ext cx="4448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409825"/>
            <a:ext cx="4448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069068"/>
            <a:ext cx="4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8/19, 19:42 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05350" y="2069068"/>
            <a:ext cx="4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8/19, 20:28 Z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14647136">
            <a:off x="6880130" y="1629144"/>
            <a:ext cx="747026" cy="37354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4647136">
            <a:off x="2003329" y="1569593"/>
            <a:ext cx="747026" cy="37354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4845552">
            <a:off x="1008143" y="3395670"/>
            <a:ext cx="915585" cy="9790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4845552">
            <a:off x="5732543" y="3405196"/>
            <a:ext cx="915585" cy="97900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075" y="262821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Smoke axis on boundary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842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Smoke axis on boundary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Downwind Station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32503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Downwind Station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900" y="1219200"/>
            <a:ext cx="892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flight reached the downwind station, a large axis of smoke was located along a weak  boundary extending from the TX Panhandle to western MO.  The site was located at the intersection of the smoke axis and a general region of aged smoke.  It was also cloud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Upper-Air, 2000 UTC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4648200" y="2324101"/>
            <a:ext cx="437443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 bwMode="auto">
          <a:xfrm>
            <a:off x="0" y="2324102"/>
            <a:ext cx="4297856" cy="412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1916668"/>
            <a:ext cx="429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, 8/19, 20Z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5351" y="1916668"/>
            <a:ext cx="429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700 </a:t>
            </a:r>
            <a:r>
              <a:rPr lang="en-US" dirty="0" err="1" smtClean="0"/>
              <a:t>hPa</a:t>
            </a:r>
            <a:r>
              <a:rPr lang="en-US" dirty="0" smtClean="0"/>
              <a:t>, 8/19, 20Z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10400" y="3090863"/>
            <a:ext cx="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3577704"/>
            <a:ext cx="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54418" y="5181600"/>
            <a:ext cx="7620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43800" y="5105400"/>
            <a:ext cx="381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368902" y="4282875"/>
            <a:ext cx="2330361" cy="714427"/>
          </a:xfrm>
          <a:custGeom>
            <a:avLst/>
            <a:gdLst>
              <a:gd name="connsiteX0" fmla="*/ 0 w 2330361"/>
              <a:gd name="connsiteY0" fmla="*/ 714427 h 714427"/>
              <a:gd name="connsiteX1" fmla="*/ 499731 w 2330361"/>
              <a:gd name="connsiteY1" fmla="*/ 629367 h 714427"/>
              <a:gd name="connsiteX2" fmla="*/ 1201479 w 2330361"/>
              <a:gd name="connsiteY2" fmla="*/ 491144 h 714427"/>
              <a:gd name="connsiteX3" fmla="*/ 2030819 w 2330361"/>
              <a:gd name="connsiteY3" fmla="*/ 235962 h 714427"/>
              <a:gd name="connsiteX4" fmla="*/ 2286000 w 2330361"/>
              <a:gd name="connsiteY4" fmla="*/ 33944 h 714427"/>
              <a:gd name="connsiteX5" fmla="*/ 2328531 w 2330361"/>
              <a:gd name="connsiteY5" fmla="*/ 2046 h 7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0361" h="714427">
                <a:moveTo>
                  <a:pt x="0" y="714427"/>
                </a:moveTo>
                <a:cubicBezTo>
                  <a:pt x="149742" y="690504"/>
                  <a:pt x="299485" y="666581"/>
                  <a:pt x="499731" y="629367"/>
                </a:cubicBezTo>
                <a:cubicBezTo>
                  <a:pt x="699977" y="592153"/>
                  <a:pt x="946298" y="556711"/>
                  <a:pt x="1201479" y="491144"/>
                </a:cubicBezTo>
                <a:cubicBezTo>
                  <a:pt x="1456660" y="425577"/>
                  <a:pt x="1850066" y="312162"/>
                  <a:pt x="2030819" y="235962"/>
                </a:cubicBezTo>
                <a:cubicBezTo>
                  <a:pt x="2211573" y="159762"/>
                  <a:pt x="2236381" y="72930"/>
                  <a:pt x="2286000" y="33944"/>
                </a:cubicBezTo>
                <a:cubicBezTo>
                  <a:pt x="2335619" y="-5042"/>
                  <a:pt x="2332075" y="-1498"/>
                  <a:pt x="2328531" y="2046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48000" y="3581400"/>
            <a:ext cx="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8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AOD, 2000 UTC</a:t>
            </a:r>
            <a:endParaRPr lang="en-US" dirty="0"/>
          </a:p>
        </p:txBody>
      </p:sp>
      <p:pic>
        <p:nvPicPr>
          <p:cNvPr id="15362" name="Picture 2" descr="http://www.ssd.noaa.gov/PS/FIRE/GASP/AOD/latest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2" y="1279667"/>
            <a:ext cx="8091438" cy="55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14845552">
            <a:off x="3816536" y="3713448"/>
            <a:ext cx="534365" cy="619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166432" y="3743403"/>
            <a:ext cx="949298" cy="346835"/>
          </a:xfrm>
          <a:custGeom>
            <a:avLst/>
            <a:gdLst>
              <a:gd name="connsiteX0" fmla="*/ 0 w 903768"/>
              <a:gd name="connsiteY0" fmla="*/ 329609 h 329609"/>
              <a:gd name="connsiteX1" fmla="*/ 393405 w 903768"/>
              <a:gd name="connsiteY1" fmla="*/ 202018 h 329609"/>
              <a:gd name="connsiteX2" fmla="*/ 754912 w 903768"/>
              <a:gd name="connsiteY2" fmla="*/ 42530 h 329609"/>
              <a:gd name="connsiteX3" fmla="*/ 903768 w 903768"/>
              <a:gd name="connsiteY3" fmla="*/ 0 h 329609"/>
              <a:gd name="connsiteX4" fmla="*/ 903768 w 903768"/>
              <a:gd name="connsiteY4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68" h="329609">
                <a:moveTo>
                  <a:pt x="0" y="329609"/>
                </a:moveTo>
                <a:cubicBezTo>
                  <a:pt x="133793" y="289736"/>
                  <a:pt x="267586" y="249864"/>
                  <a:pt x="393405" y="202018"/>
                </a:cubicBezTo>
                <a:cubicBezTo>
                  <a:pt x="519224" y="154172"/>
                  <a:pt x="669851" y="76200"/>
                  <a:pt x="754912" y="42530"/>
                </a:cubicBezTo>
                <a:cubicBezTo>
                  <a:pt x="839973" y="8860"/>
                  <a:pt x="903768" y="0"/>
                  <a:pt x="903768" y="0"/>
                </a:cubicBezTo>
                <a:lnTo>
                  <a:pt x="903768" y="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12237</TotalTime>
  <Words>421</Words>
  <Application>Microsoft Office PowerPoint</Application>
  <PresentationFormat>On-screen Show (4:3)</PresentationFormat>
  <Paragraphs>71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Flight Planning Smoke/Aerosol Outlook SEAC4RS 2013</vt:lpstr>
      <vt:lpstr>Bottom Line Upfront</vt:lpstr>
      <vt:lpstr>PowerPoint Presentation</vt:lpstr>
      <vt:lpstr>700 hPa, 1200 UTC</vt:lpstr>
      <vt:lpstr>700 hPa, 1800 UTC</vt:lpstr>
      <vt:lpstr>AOD, 1800 UTC</vt:lpstr>
      <vt:lpstr>Downwind Station, KS/OK, Aged Smoke</vt:lpstr>
      <vt:lpstr>Upper-Air, 2000 UTC</vt:lpstr>
      <vt:lpstr>AOD, 2000 UTC</vt:lpstr>
      <vt:lpstr>Current Fire Activity</vt:lpstr>
      <vt:lpstr>Satellite Fire Timeline</vt:lpstr>
      <vt:lpstr>Upper-Air Forecast</vt:lpstr>
      <vt:lpstr>Smoke/Aerosol Forecast 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430</cp:revision>
  <dcterms:created xsi:type="dcterms:W3CDTF">2013-07-30T22:29:54Z</dcterms:created>
  <dcterms:modified xsi:type="dcterms:W3CDTF">2013-08-20T13:35:14Z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1421380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