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7" r:id="rId4"/>
    <p:sldId id="294" r:id="rId5"/>
    <p:sldId id="295" r:id="rId6"/>
    <p:sldId id="266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BB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8" autoAdjust="0"/>
  </p:normalViewPr>
  <p:slideViewPr>
    <p:cSldViewPr>
      <p:cViewPr>
        <p:scale>
          <a:sx n="100" d="100"/>
          <a:sy n="100" d="100"/>
        </p:scale>
        <p:origin x="-1266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ance-modis.eosdis.nasa.gov/imagery/subsets/?subset=USA2.2013230.aqua.1km.jpg&amp;vectors=fires%2Bcoast%2Bborder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lance-modis.eosdis.nasa.gov/imagery/subsets/?subset=USA1.2013230.aqua.1km.jpg&amp;vectors=fires%2Bcoast%2Bborde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avu.nrlmry.navy.mil/COAMPSOS/littlemac.nrlmry.navy.mil/coamps-os/dhtml/tmp/grace/Seac4rsT2b/2013081900/chart.COAMPS.def-ccld0.2.20130819000000.20130820180000.0.pn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Planning Smoke/Aerosol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Prepared: 08/19/2013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0800 hours CDT (13:00Z) 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Monday (8/19)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Large fires continue to burn in ID, WY, UT, NV, and MT</a:t>
            </a:r>
          </a:p>
          <a:p>
            <a:pPr lvl="1"/>
            <a:r>
              <a:rPr lang="en-US" altLang="en-US" sz="3200" dirty="0" smtClean="0"/>
              <a:t>The primary focus is still Idaho!</a:t>
            </a:r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(Monday 8/19)</a:t>
            </a:r>
            <a:endParaRPr lang="en-US" altLang="en-US" sz="3800" b="1" dirty="0"/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Smoke is likely to be present in the flight plan region!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High </a:t>
            </a:r>
            <a:r>
              <a:rPr lang="en-US" altLang="en-US" sz="3200" dirty="0" smtClean="0">
                <a:solidFill>
                  <a:srgbClr val="C00000"/>
                </a:solidFill>
              </a:rPr>
              <a:t>clouds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smtClean="0">
                <a:solidFill>
                  <a:srgbClr val="C00000"/>
                </a:solidFill>
              </a:rPr>
              <a:t>east of the flight path this morning, but keeping an eye on WY this afternoon.</a:t>
            </a:r>
            <a:endParaRPr lang="en-US" altLang="en-US" sz="32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altLang="en-US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(Monday 8/19 and beyond):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/>
              <a:t>H</a:t>
            </a:r>
            <a:r>
              <a:rPr lang="en-US" altLang="en-US" sz="3300" dirty="0" smtClean="0"/>
              <a:t>igh smoke concentrations, higher altitude injections, and large-scale transport </a:t>
            </a:r>
            <a:r>
              <a:rPr lang="en-US" altLang="en-US" sz="3300" dirty="0" smtClean="0">
                <a:solidFill>
                  <a:srgbClr val="C00000"/>
                </a:solidFill>
              </a:rPr>
              <a:t>will continue through Monday!</a:t>
            </a:r>
          </a:p>
          <a:p>
            <a:pPr lvl="1"/>
            <a:r>
              <a:rPr lang="en-US" altLang="en-US" sz="3300" dirty="0" smtClean="0"/>
              <a:t>A pattern change may alter the smoke transport direction later in the week!</a:t>
            </a:r>
          </a:p>
        </p:txBody>
      </p:sp>
    </p:spTree>
    <p:extLst>
      <p:ext uri="{BB962C8B-B14F-4D97-AF65-F5344CB8AC3E}">
        <p14:creationId xmlns:p14="http://schemas.microsoft.com/office/powerpoint/2010/main" val="2904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tivefiremaps.fs.fed.us/data/lg_fire/lg_fire_nifc_2013-08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74432"/>
            <a:ext cx="5715000" cy="59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4845552">
            <a:off x="2110643" y="1953113"/>
            <a:ext cx="1417513" cy="1226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743200"/>
            <a:ext cx="533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1600200"/>
            <a:ext cx="312420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Several ongoing large fires and recent </a:t>
            </a:r>
            <a:r>
              <a:rPr lang="en-US" sz="1600" b="1" dirty="0" err="1" smtClean="0">
                <a:solidFill>
                  <a:srgbClr val="C00000"/>
                </a:solidFill>
              </a:rPr>
              <a:t>pyroconvection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Many new fires!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Large-scale smoke transport is still occurring…</a:t>
            </a:r>
          </a:p>
        </p:txBody>
      </p:sp>
    </p:spTree>
    <p:extLst>
      <p:ext uri="{BB962C8B-B14F-4D97-AF65-F5344CB8AC3E}">
        <p14:creationId xmlns:p14="http://schemas.microsoft.com/office/powerpoint/2010/main" val="808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 MODIS Sunday (8/18)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28600" y="1600200"/>
            <a:ext cx="8717280" cy="5029200"/>
            <a:chOff x="685800" y="1905000"/>
            <a:chExt cx="7924800" cy="4572000"/>
          </a:xfrm>
        </p:grpSpPr>
        <p:pic>
          <p:nvPicPr>
            <p:cNvPr id="9218" name="Picture 2" descr="USA2.2013230.aqua.1km.fires+coast+borders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905000"/>
              <a:ext cx="39624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USA1.2013230.aqua.1km.fires+coast+borders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05000"/>
              <a:ext cx="39624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 rot="16200000">
              <a:off x="3644940" y="2509872"/>
              <a:ext cx="1417513" cy="240381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rgbClr val="FFC0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934200" y="4495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Smoke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1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Cloud </a:t>
            </a:r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3" name="AutoShape 2" descr="Satellite"/>
          <p:cNvSpPr>
            <a:spLocks noChangeAspect="1" noChangeArrowheads="1"/>
          </p:cNvSpPr>
          <p:nvPr/>
        </p:nvSpPr>
        <p:spPr bwMode="auto">
          <a:xfrm>
            <a:off x="63500" y="-3086100"/>
            <a:ext cx="762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67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a/nam/06/nam_namer_000_500_vort_h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 t="21364" r="22949" b="3384"/>
          <a:stretch/>
        </p:blipFill>
        <p:spPr bwMode="auto">
          <a:xfrm>
            <a:off x="3696637" y="1695531"/>
            <a:ext cx="5452124" cy="51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Current Synoptic Pattern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695530"/>
            <a:ext cx="3694561" cy="3105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900" b="1" dirty="0" smtClean="0"/>
              <a:t>Primary forecast issues</a:t>
            </a:r>
            <a:r>
              <a:rPr lang="en-US" altLang="en-US" sz="2900" dirty="0" smtClean="0"/>
              <a:t>:</a:t>
            </a:r>
            <a:endParaRPr lang="en-US" altLang="en-US" sz="2900" dirty="0" smtClean="0">
              <a:solidFill>
                <a:srgbClr val="C00000"/>
              </a:solidFill>
            </a:endParaRPr>
          </a:p>
          <a:p>
            <a:pPr marL="569913" lvl="1" indent="-225425"/>
            <a:r>
              <a:rPr lang="en-US" altLang="en-US" sz="2900" dirty="0" smtClean="0"/>
              <a:t>Zonal flow sends thick smoke into WY, NE, and SD</a:t>
            </a:r>
          </a:p>
          <a:p>
            <a:pPr marL="569913" lvl="1" indent="-225425"/>
            <a:endParaRPr lang="en-US" altLang="en-US" sz="2900" dirty="0" smtClean="0"/>
          </a:p>
          <a:p>
            <a:pPr marL="569913" lvl="1" indent="-225425"/>
            <a:r>
              <a:rPr lang="en-US" altLang="en-US" sz="2900" dirty="0" smtClean="0"/>
              <a:t>Some smoke may still be transported down the Front Range</a:t>
            </a:r>
            <a:endParaRPr lang="en-US" altLang="en-US" sz="2900" dirty="0"/>
          </a:p>
          <a:p>
            <a:pPr marL="344488" lvl="1" indent="0">
              <a:buNone/>
            </a:pPr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High </a:t>
            </a:r>
            <a:r>
              <a:rPr lang="en-US" altLang="en-US" sz="2900" dirty="0" smtClean="0"/>
              <a:t>clouds east of flight path this morning</a:t>
            </a:r>
            <a:endParaRPr lang="en-US" altLang="en-US" sz="2900" dirty="0" smtClean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3400" y="1295400"/>
            <a:ext cx="461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500 </a:t>
            </a:r>
            <a:r>
              <a:rPr lang="en-US" altLang="en-US" dirty="0" err="1" smtClean="0"/>
              <a:t>hPa</a:t>
            </a:r>
            <a:r>
              <a:rPr lang="en-US" altLang="en-US" dirty="0" smtClean="0"/>
              <a:t>, 8/19/13, </a:t>
            </a:r>
            <a:r>
              <a:rPr lang="en-US" altLang="en-US" dirty="0" smtClean="0"/>
              <a:t>0600Z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92232" y="595005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Tropical Wave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>
            <a:stCxn id="15" idx="0"/>
          </p:cNvCxnSpPr>
          <p:nvPr/>
        </p:nvCxnSpPr>
        <p:spPr>
          <a:xfrm>
            <a:off x="5974084" y="4063425"/>
            <a:ext cx="563884" cy="1282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18768" y="4063425"/>
            <a:ext cx="131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Smoke transport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76800" y="4038600"/>
            <a:ext cx="7620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24551" y="3810000"/>
            <a:ext cx="762000" cy="1955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85262">
            <a:off x="5423089" y="3363327"/>
            <a:ext cx="2209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Shortwave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24551" y="4137905"/>
            <a:ext cx="381000" cy="4334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Smoke/Aerosol </a:t>
            </a:r>
            <a:r>
              <a:rPr lang="en-US" altLang="en-US" dirty="0"/>
              <a:t>Forecast </a:t>
            </a:r>
            <a:endParaRPr lang="en-US" dirty="0"/>
          </a:p>
        </p:txBody>
      </p:sp>
      <p:pic>
        <p:nvPicPr>
          <p:cNvPr id="1026" name="Picture 2" descr="../../coamps-os/dhtml/tmp/grace/Seac4rsT2b/2013081900/chart.COAMPS.def-ccld0.2.20130819000000.20130820180000.0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8"/>
          <a:stretch/>
        </p:blipFill>
        <p:spPr bwMode="auto">
          <a:xfrm>
            <a:off x="914400" y="1447800"/>
            <a:ext cx="73342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13914</TotalTime>
  <Words>223</Words>
  <Application>Microsoft Office PowerPoint</Application>
  <PresentationFormat>On-screen Show (4:3)</PresentationFormat>
  <Paragraphs>46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Flight Planning Smoke/Aerosol Outlook SEAC4RS 2013</vt:lpstr>
      <vt:lpstr>Bottom Line Upfront</vt:lpstr>
      <vt:lpstr>Current Fire Activity</vt:lpstr>
      <vt:lpstr>Aqua MODIS Sunday (8/18)</vt:lpstr>
      <vt:lpstr>Current Cloud Cover</vt:lpstr>
      <vt:lpstr>Current Synoptic Pattern</vt:lpstr>
      <vt:lpstr>Smoke/Aerosol Forecast 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Petersen, Dr. David, Contractor, Code 7544</cp:lastModifiedBy>
  <cp:revision>466</cp:revision>
  <dcterms:created xsi:type="dcterms:W3CDTF">2013-07-30T22:29:54Z</dcterms:created>
  <dcterms:modified xsi:type="dcterms:W3CDTF">2013-08-19T13:33:56Z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1935069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