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93" r:id="rId5"/>
    <p:sldId id="291" r:id="rId6"/>
    <p:sldId id="260" r:id="rId7"/>
    <p:sldId id="289" r:id="rId8"/>
    <p:sldId id="284" r:id="rId9"/>
    <p:sldId id="266" r:id="rId10"/>
    <p:sldId id="272" r:id="rId11"/>
    <p:sldId id="262" r:id="rId12"/>
    <p:sldId id="287" r:id="rId13"/>
    <p:sldId id="286" r:id="rId14"/>
    <p:sldId id="29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B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84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AF03-848B-48EE-BB1D-DC8E26C42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uelberg.met.fsu.edu/research/seac4rs/ecmwf/wrfruns/wrf2013_08_16_12_1/27_500_gph.pn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hyperlink" Target="http://fuelberg.met.fsu.edu/research/seac4rs/ecmwf/wrfruns/wrf2013_08_15_00_1/39_500_gph.png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avu.nrlmry.navy.mil/COAMPSOS/littlemac.nrlmry.navy.mil/coamps-os/dhtml/tmp/AEROSOL/Seac4rsT2c/2013081800/chart.COAMPS.def-ccld0.2.20130818000000.20130819180000.0.pn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uelberg.met.fsu.edu/research/seac4rs/ecmwf/wrfruns/wrf2013_08_17_12_1/33_500_gph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08/18/2013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0800 hours CDT (13:00Z)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Monday (8/19)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26114" r="19865" b="10654"/>
          <a:stretch/>
        </p:blipFill>
        <p:spPr bwMode="auto">
          <a:xfrm>
            <a:off x="0" y="4331731"/>
            <a:ext cx="3276600" cy="24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/>
        </p:blipFill>
        <p:spPr bwMode="auto">
          <a:xfrm>
            <a:off x="-28575" y="1396258"/>
            <a:ext cx="3305296" cy="25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3504492" y="4350881"/>
            <a:ext cx="3277308" cy="220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Upper-Air Forecast (500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altLang="en-US" dirty="0"/>
          </a:p>
        </p:txBody>
      </p:sp>
      <p:sp>
        <p:nvSpPr>
          <p:cNvPr id="2" name="AutoShape 3" descr="http://fuelberg.met.fsu.edu/research/seac4rs/ecmwf/wrfruns/wrf2013_08_15_00_1/39_500_gph.pn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99" y="1026925"/>
            <a:ext cx="32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8360" y="3962400"/>
            <a:ext cx="32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026925"/>
            <a:ext cx="345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8576" y="3962400"/>
            <a:ext cx="320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pic>
        <p:nvPicPr>
          <p:cNvPr id="10244" name="Picture 4" descr="IMAGE NOT F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35328" r="31092" b="8261"/>
          <a:stretch/>
        </p:blipFill>
        <p:spPr bwMode="auto">
          <a:xfrm>
            <a:off x="3515285" y="1396256"/>
            <a:ext cx="3216431" cy="25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9335" y="6677025"/>
            <a:ext cx="278106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fuelberg.met.fsu.edu/research/seac4rs/ecmwf/wrfruns/wrf2013_08_16_12_1/27_500_gph.pn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29000" y="6595641"/>
            <a:ext cx="3352800" cy="2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0375" y="1026925"/>
            <a:ext cx="2362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4 models now show general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Zonal flow develops along the Canadian border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</a:rPr>
              <a:t>S</a:t>
            </a:r>
            <a:r>
              <a:rPr lang="en-US" sz="1700" b="1" dirty="0" smtClean="0">
                <a:solidFill>
                  <a:srgbClr val="C00000"/>
                </a:solidFill>
              </a:rPr>
              <a:t>hortwave moves into MN.  Leftover debris clouds?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Smaller ridge remains in the western CONUS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Smoke will take two paths (see next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Similar at 700 </a:t>
            </a:r>
            <a:r>
              <a:rPr lang="en-US" sz="1700" dirty="0" err="1" smtClean="0">
                <a:solidFill>
                  <a:srgbClr val="C00000"/>
                </a:solidFill>
              </a:rPr>
              <a:t>hPa</a:t>
            </a:r>
            <a:r>
              <a:rPr lang="en-US" sz="1700" dirty="0" smtClean="0">
                <a:solidFill>
                  <a:srgbClr val="C00000"/>
                </a:solidFill>
              </a:rPr>
              <a:t>!</a:t>
            </a:r>
          </a:p>
          <a:p>
            <a:endParaRPr lang="en-US" sz="1700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/>
              <a:t>S</a:t>
            </a:r>
            <a:r>
              <a:rPr lang="en-US" sz="1700" dirty="0" smtClean="0"/>
              <a:t>ome sort of tropical disturbance near the TX Gulf Coast?</a:t>
            </a:r>
          </a:p>
        </p:txBody>
      </p:sp>
      <p:sp>
        <p:nvSpPr>
          <p:cNvPr id="18" name="Oval 17"/>
          <p:cNvSpPr/>
          <p:nvPr/>
        </p:nvSpPr>
        <p:spPr>
          <a:xfrm rot="18024681">
            <a:off x="5268931" y="4771736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8024681">
            <a:off x="1586377" y="4914611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8024681">
            <a:off x="1651270" y="2101493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04493" y="1396256"/>
            <a:ext cx="3249204" cy="25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 rot="18024681">
            <a:off x="5115001" y="2253894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8" t="47167" r="382" b="4438"/>
          <a:stretch/>
        </p:blipFill>
        <p:spPr bwMode="auto">
          <a:xfrm>
            <a:off x="3936873" y="4326034"/>
            <a:ext cx="2527368" cy="24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50000" b="50123"/>
          <a:stretch/>
        </p:blipFill>
        <p:spPr bwMode="auto">
          <a:xfrm>
            <a:off x="3965449" y="1914524"/>
            <a:ext cx="2491483" cy="24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3" t="47404" r="567" b="4325"/>
          <a:stretch/>
        </p:blipFill>
        <p:spPr bwMode="auto">
          <a:xfrm>
            <a:off x="6529198" y="4337191"/>
            <a:ext cx="2520058" cy="24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50000" b="50247"/>
          <a:stretch/>
        </p:blipFill>
        <p:spPr bwMode="auto">
          <a:xfrm>
            <a:off x="6557774" y="1914525"/>
            <a:ext cx="2520058" cy="24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828800"/>
            <a:ext cx="3969106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By Monday, a large quantity of smoke will be </a:t>
            </a:r>
            <a:r>
              <a:rPr lang="en-US" altLang="en-US" sz="2600" dirty="0" err="1" smtClean="0"/>
              <a:t>advected</a:t>
            </a:r>
            <a:r>
              <a:rPr lang="en-US" altLang="en-US" sz="2600" dirty="0" smtClean="0"/>
              <a:t> to the ESE by increasingly zonal flow, </a:t>
            </a:r>
            <a:r>
              <a:rPr lang="en-US" altLang="en-US" sz="2600" dirty="0" smtClean="0">
                <a:solidFill>
                  <a:srgbClr val="C00000"/>
                </a:solidFill>
              </a:rPr>
              <a:t>reaching into the upper Midwest/Plains.</a:t>
            </a:r>
          </a:p>
          <a:p>
            <a:endParaRPr lang="en-US" altLang="en-US" sz="2600" dirty="0">
              <a:solidFill>
                <a:srgbClr val="C00000"/>
              </a:solidFill>
            </a:endParaRPr>
          </a:p>
          <a:p>
            <a:r>
              <a:rPr lang="en-US" altLang="en-US" sz="2600" dirty="0" smtClean="0"/>
              <a:t>While reduced in size, the synoptic ridge will still occupy the SW CONUS.</a:t>
            </a:r>
          </a:p>
          <a:p>
            <a:endParaRPr lang="en-US" altLang="en-US" sz="2600" dirty="0" smtClean="0">
              <a:solidFill>
                <a:srgbClr val="C00000"/>
              </a:solidFill>
            </a:endParaRPr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Therefore, some smoke will still be pulled to the south over the High Plains, around the ridge.</a:t>
            </a:r>
          </a:p>
          <a:p>
            <a:endParaRPr lang="en-US" altLang="en-US" sz="2600" dirty="0">
              <a:solidFill>
                <a:srgbClr val="C00000"/>
              </a:solidFill>
            </a:endParaRPr>
          </a:p>
          <a:p>
            <a:r>
              <a:rPr lang="en-US" altLang="en-US" sz="2600" dirty="0" smtClean="0"/>
              <a:t>It is expected that a mix if new and older smoke will be present at several layers, primarily between 700 and 500 </a:t>
            </a:r>
            <a:r>
              <a:rPr lang="en-US" altLang="en-US" sz="2600" dirty="0" err="1" smtClean="0"/>
              <a:t>hPa</a:t>
            </a:r>
            <a:r>
              <a:rPr lang="en-US" altLang="en-US" sz="2600" dirty="0" smtClean="0"/>
              <a:t>.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4800" y="14478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8/19, 12Z		             8/19, 18Z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3074" name="Picture 2" descr="../../coamps-os/dhtml/tmp/AEROSOL/Seac4rsT2c/2013081800/chart.COAMPS.def-ccld0.2.20130818000000.20130819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4"/>
          <a:stretch/>
        </p:blipFill>
        <p:spPr bwMode="auto">
          <a:xfrm>
            <a:off x="914400" y="1447800"/>
            <a:ext cx="73342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cavu.nrlmry.navy.mil/COAMPSOS/littlemac.nrlmry.navy.mil/coamps-os/dhtml/tmp/AEROSOL/Seac4rsT2c/2013081712/chart.COAMPS.def-rdar0.2.20130817120000.20130819090000.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7" t="25053" r="4675" b="23361"/>
          <a:stretch/>
        </p:blipFill>
        <p:spPr bwMode="auto">
          <a:xfrm>
            <a:off x="4234004" y="3350568"/>
            <a:ext cx="4816236" cy="35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9" t="24210" r="3247" b="23354"/>
          <a:stretch/>
        </p:blipFill>
        <p:spPr bwMode="auto">
          <a:xfrm>
            <a:off x="4234004" y="3344425"/>
            <a:ext cx="4909996" cy="35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20168" r="13236" b="20113"/>
          <a:stretch/>
        </p:blipFill>
        <p:spPr bwMode="auto">
          <a:xfrm>
            <a:off x="0" y="971550"/>
            <a:ext cx="407951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Convection and High Clouds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84068" y="971550"/>
            <a:ext cx="16954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NAM 250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 RH, 12Z, 8/19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4004" y="980688"/>
            <a:ext cx="48162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models suggest that scattered convection or even an MCS will develop near the Canadian Border overnight.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Monday morning, convection weakens over the Upper MS Valley. 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Leftover high clouds affect portions of IA, MO and possibly even KS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32" name="Picture 8" descr="4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20258" r="12000" b="19334"/>
          <a:stretch/>
        </p:blipFill>
        <p:spPr bwMode="auto">
          <a:xfrm>
            <a:off x="0" y="3973914"/>
            <a:ext cx="4079518" cy="28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84068" y="3973914"/>
            <a:ext cx="16954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NAM 250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 RH, 18Z, 8/19</a:t>
            </a:r>
            <a:endParaRPr lang="en-US" sz="1600" b="1" dirty="0"/>
          </a:p>
        </p:txBody>
      </p:sp>
      <p:sp>
        <p:nvSpPr>
          <p:cNvPr id="16" name="Oval 15"/>
          <p:cNvSpPr/>
          <p:nvPr/>
        </p:nvSpPr>
        <p:spPr>
          <a:xfrm rot="18547741">
            <a:off x="5118368" y="3990647"/>
            <a:ext cx="1370218" cy="6217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618" y="3319046"/>
            <a:ext cx="426438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COAMPS Simulated Reflectivity, 09Z, 8/19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38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fuelberg.met.fsu.edu/research/seac4rs/ecmwf/wrfruns/wrf2013_08_17_12_1/33_500_gph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5355284" y="3004583"/>
            <a:ext cx="3788714" cy="38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ata/nam/00/nam_namer_084_500_vort_h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33749" r="24687" b="6043"/>
          <a:stretch/>
        </p:blipFill>
        <p:spPr bwMode="auto">
          <a:xfrm>
            <a:off x="28574" y="3072207"/>
            <a:ext cx="4876907" cy="37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Wednesday (8/21)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9986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hPa</a:t>
            </a:r>
            <a:r>
              <a:rPr lang="en-US" dirty="0" smtClean="0"/>
              <a:t>, 12Z, 8/21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4501" y="2678668"/>
            <a:ext cx="345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 500 </a:t>
            </a:r>
            <a:r>
              <a:rPr lang="en-US" dirty="0" err="1" smtClean="0"/>
              <a:t>hPa</a:t>
            </a:r>
            <a:r>
              <a:rPr lang="en-US" dirty="0" smtClean="0"/>
              <a:t>, 12Z, 8/21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30497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The long-range forecast suggests that favorable smoke transport will be gone by Wednesday (8/21)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The ridge may finally move/build eastward, allowing warmer conditions to return to the SEUS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85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Large fires will still be burning in the western CONUS, especially in Idaho</a:t>
            </a:r>
          </a:p>
          <a:p>
            <a:pPr lvl="2"/>
            <a:endParaRPr lang="en-US" sz="1600" dirty="0"/>
          </a:p>
          <a:p>
            <a:r>
              <a:rPr lang="en-US" sz="2400" dirty="0" smtClean="0"/>
              <a:t>Fire weather conditions will remain favorable for growth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Large-scale smoke transport will likely continue, but may take two paths: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Into the upper Midwest due to zonal flow near the Canadian border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Into the Plains due to the persistent (but smaller) ridge in the SW CONUS</a:t>
            </a:r>
          </a:p>
          <a:p>
            <a:pPr marL="1314450" lvl="2" indent="-457200">
              <a:buFont typeface="+mj-lt"/>
              <a:buAutoNum type="arabicPeriod"/>
            </a:pP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Nocturnal convection in the Upper Midwest may produce high clouds in IA, MO, and possibly eastern KS.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What impact (if any) will come from the tropics?</a:t>
            </a:r>
          </a:p>
          <a:p>
            <a:endParaRPr lang="en-US" sz="2400" dirty="0" smtClean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ID, WY, UT and MT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 primary focus is still Idaho!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(Monday 8/19)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Fire weather conditions remain favorable for fire growth</a:t>
            </a:r>
            <a:endParaRPr lang="en-US" altLang="en-US" dirty="0" smtClean="0"/>
          </a:p>
          <a:p>
            <a:pPr lvl="1"/>
            <a:r>
              <a:rPr lang="en-US" altLang="en-US" sz="3200" dirty="0" smtClean="0"/>
              <a:t>Synoptic flow </a:t>
            </a:r>
            <a:r>
              <a:rPr lang="en-US" altLang="en-US" sz="3200" dirty="0"/>
              <a:t>(e.g. at 500 </a:t>
            </a:r>
            <a:r>
              <a:rPr lang="en-US" altLang="en-US" sz="3200" dirty="0" err="1"/>
              <a:t>hPa</a:t>
            </a:r>
            <a:r>
              <a:rPr lang="en-US" altLang="en-US" sz="3200" dirty="0" smtClean="0"/>
              <a:t>) becomes zonal along the Canadian border, but smaller ridge remains in SW CONUS.  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Smoke may take two paths, affecting both the Upper Midwest and the High Plains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Nocturnal convection in the upper Midwest produces high clouds over portions of IA, MO, and possibly KS</a:t>
            </a:r>
          </a:p>
          <a:p>
            <a:pPr lvl="1"/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8/19 and beyond):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/>
              <a:t>H</a:t>
            </a:r>
            <a:r>
              <a:rPr lang="en-US" altLang="en-US" sz="3300" dirty="0" smtClean="0"/>
              <a:t>igh smoke concentrations, higher altitude injections, and large-scale transport </a:t>
            </a:r>
            <a:r>
              <a:rPr lang="en-US" altLang="en-US" sz="3300" dirty="0" smtClean="0">
                <a:solidFill>
                  <a:srgbClr val="C00000"/>
                </a:solidFill>
              </a:rPr>
              <a:t>will continue through Monday!</a:t>
            </a:r>
          </a:p>
          <a:p>
            <a:pPr lvl="1"/>
            <a:r>
              <a:rPr lang="en-US" altLang="en-US" sz="3300" dirty="0" smtClean="0"/>
              <a:t>A pattern change may alter the smoke transport direction later in the week!</a:t>
            </a: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ctivefiremaps.fs.fed.us/data/lg_fire/lg_fire_nifc_2013-08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1" y="878516"/>
            <a:ext cx="5920279" cy="59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10643" y="195311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7432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Satellite Fire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1430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Backdrop is Saturday’s MODIS-Aqua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Idaho complexes are still going </a:t>
            </a:r>
            <a:r>
              <a:rPr lang="en-US" sz="2000" dirty="0" smtClean="0"/>
              <a:t>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UT fires not detected for nearly 24-hrs, but ground reports indicate they are still burning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Northern fires picking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Saturday had slightly less fire detections than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 were also more clouds in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Still lots of smoke being released!</a:t>
            </a:r>
            <a:endParaRPr lang="en-US" sz="2000" dirty="0"/>
          </a:p>
        </p:txBody>
      </p:sp>
      <p:pic>
        <p:nvPicPr>
          <p:cNvPr id="10242" name="Picture 2" descr="C:\Users\petersen\AppData\Local\Microsoft\Windows\Temporary Internet Files\Content.Outlook\2MHTF124\hs_anim_imw_2013081512_2013081801_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359"/>
            <a:ext cx="4343400" cy="58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 bwMode="auto">
          <a:xfrm>
            <a:off x="3886199" y="0"/>
            <a:ext cx="5257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Fires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" y="1066800"/>
            <a:ext cx="388620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Past 24 </a:t>
            </a:r>
            <a:r>
              <a:rPr lang="en-US" altLang="en-US" sz="2000" b="1" dirty="0" err="1" smtClean="0"/>
              <a:t>hrs</a:t>
            </a:r>
            <a:r>
              <a:rPr lang="en-US" altLang="en-US" sz="2000" dirty="0" smtClean="0"/>
              <a:t>:</a:t>
            </a:r>
            <a:endParaRPr lang="en-US" altLang="en-US" sz="2000" dirty="0" smtClean="0"/>
          </a:p>
        </p:txBody>
      </p:sp>
      <p:sp>
        <p:nvSpPr>
          <p:cNvPr id="8" name="Oval 7"/>
          <p:cNvSpPr/>
          <p:nvPr/>
        </p:nvSpPr>
        <p:spPr>
          <a:xfrm rot="15936926">
            <a:off x="4031899" y="1893437"/>
            <a:ext cx="1417513" cy="1540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246492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Primary smoke producers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34000" y="2788086"/>
            <a:ext cx="914400" cy="31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http://activefiremaps.fs.fed.us/data/activefiremaps/gbe2013229_1900.jpg"/>
          <p:cNvSpPr>
            <a:spLocks noChangeAspect="1" noChangeArrowheads="1"/>
          </p:cNvSpPr>
          <p:nvPr/>
        </p:nvSpPr>
        <p:spPr bwMode="auto">
          <a:xfrm>
            <a:off x="63500" y="-136525"/>
            <a:ext cx="24003000" cy="294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22"/>
          <a:stretch/>
        </p:blipFill>
        <p:spPr bwMode="auto">
          <a:xfrm>
            <a:off x="3886199" y="5301411"/>
            <a:ext cx="2209801" cy="15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47799"/>
            <a:ext cx="3798460" cy="40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2"/>
          <a:stretch/>
        </p:blipFill>
        <p:spPr bwMode="auto">
          <a:xfrm>
            <a:off x="11542" y="5410200"/>
            <a:ext cx="3798458" cy="1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500" y="2057400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2286000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042" y="3419475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992" y="5638800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042" y="5848349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6000" y="4876800"/>
            <a:ext cx="533400" cy="8606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9674" y="45469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Still burning?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46326" r="27154" b="17220"/>
          <a:stretch/>
        </p:blipFill>
        <p:spPr bwMode="auto">
          <a:xfrm>
            <a:off x="366710" y="1011366"/>
            <a:ext cx="8396290" cy="58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3188"/>
            <a:ext cx="3581400" cy="264481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1800" b="1" dirty="0" smtClean="0"/>
              <a:t>Key Points</a:t>
            </a:r>
          </a:p>
          <a:p>
            <a:r>
              <a:rPr lang="en-US" altLang="en-US" sz="1800" dirty="0" smtClean="0"/>
              <a:t>Developing wave in the Dakotas</a:t>
            </a:r>
          </a:p>
          <a:p>
            <a:endParaRPr lang="en-US" altLang="en-US" sz="1400" dirty="0" smtClean="0"/>
          </a:p>
          <a:p>
            <a:r>
              <a:rPr lang="en-US" altLang="en-US" sz="1800" dirty="0" smtClean="0"/>
              <a:t>Surface wind shift in ID</a:t>
            </a:r>
          </a:p>
          <a:p>
            <a:endParaRPr lang="en-US" altLang="en-US" sz="1000" dirty="0"/>
          </a:p>
          <a:p>
            <a:r>
              <a:rPr lang="en-US" altLang="en-US" sz="1800" dirty="0" smtClean="0"/>
              <a:t>Region with fires is still hot and dry, despite a West Coast trough</a:t>
            </a:r>
          </a:p>
          <a:p>
            <a:pPr lvl="1"/>
            <a:endParaRPr lang="en-US" altLang="en-US" sz="1300" dirty="0" smtClean="0"/>
          </a:p>
          <a:p>
            <a:r>
              <a:rPr lang="en-US" altLang="en-US" sz="1800" dirty="0" smtClean="0"/>
              <a:t>Heavy rain in AL, GA, SC and north FL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19800" y="1011366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8/18/13</a:t>
            </a:r>
            <a:r>
              <a:rPr lang="en-US" altLang="en-US" dirty="0" smtClean="0"/>
              <a:t>, </a:t>
            </a:r>
            <a:r>
              <a:rPr lang="en-US" altLang="en-US" dirty="0" smtClean="0"/>
              <a:t>1025Z</a:t>
            </a:r>
            <a:endParaRPr lang="en-US" altLang="en-US" dirty="0"/>
          </a:p>
        </p:txBody>
      </p:sp>
      <p:sp>
        <p:nvSpPr>
          <p:cNvPr id="2" name="AutoShape 2" descr="Radar Map"/>
          <p:cNvSpPr>
            <a:spLocks noChangeAspect="1" noChangeArrowheads="1"/>
          </p:cNvSpPr>
          <p:nvPr/>
        </p:nvSpPr>
        <p:spPr bwMode="auto">
          <a:xfrm>
            <a:off x="63500" y="-2286000"/>
            <a:ext cx="619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65016" y="1197181"/>
            <a:ext cx="206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Developing Wave</a:t>
            </a:r>
          </a:p>
          <a:p>
            <a:r>
              <a:rPr lang="en-US" b="1" dirty="0" smtClean="0">
                <a:solidFill>
                  <a:srgbClr val="007635"/>
                </a:solidFill>
              </a:rPr>
              <a:t>Isolated Convection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8118" y="2476500"/>
            <a:ext cx="15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Hot and Dry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4874" y="2398469"/>
            <a:ext cx="15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Unseasonably Cool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504599">
            <a:off x="6908171" y="436379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Heavy Rain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743" y="1474180"/>
            <a:ext cx="210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Wind shift…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" b="1"/>
          <a:stretch/>
        </p:blipFill>
        <p:spPr bwMode="auto">
          <a:xfrm>
            <a:off x="4343400" y="3171828"/>
            <a:ext cx="2429338" cy="368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39413" y="3162303"/>
            <a:ext cx="2304587" cy="36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524000"/>
            <a:ext cx="3962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b="1" dirty="0" smtClean="0"/>
              <a:t>Currently</a:t>
            </a:r>
            <a:r>
              <a:rPr lang="en-US" altLang="en-US" sz="2600" dirty="0"/>
              <a:t>: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rgbClr val="C00000"/>
                </a:solidFill>
              </a:rPr>
              <a:t>high fire danger </a:t>
            </a:r>
            <a:r>
              <a:rPr lang="en-US" altLang="en-US" sz="2600" dirty="0" smtClean="0"/>
              <a:t>in ID, UT, WY, and MT.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Fire weather conditions reached their peak on Friday (8/16), but danger is still high.  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A great deal of smoke is still being released!</a:t>
            </a:r>
            <a:endParaRPr lang="en-US" altLang="en-US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 smtClean="0"/>
              <a:t>Sunday – Monday (8/18 - 8/19):</a:t>
            </a:r>
            <a:endParaRPr lang="en-US" altLang="en-US" sz="2600" b="1" dirty="0"/>
          </a:p>
          <a:p>
            <a:r>
              <a:rPr lang="en-US" altLang="en-US" sz="2600" dirty="0" smtClean="0"/>
              <a:t>Expect fire danger to decrease slightly, but still remain favorable for growth.</a:t>
            </a:r>
          </a:p>
          <a:p>
            <a:endParaRPr lang="en-US" altLang="en-US" sz="2600" dirty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The Pacific trough may increase cloud cover/convection potential over the next few days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800" dirty="0" smtClean="0"/>
          </a:p>
          <a:p>
            <a:pPr marL="457200" lvl="1" indent="0">
              <a:buNone/>
            </a:pPr>
            <a:endParaRPr lang="en-US" altLang="en-US" sz="2400" dirty="0" smtClean="0">
              <a:solidFill>
                <a:srgbClr val="C00000"/>
              </a:solidFill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05324" y="2780970"/>
            <a:ext cx="2238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Mid-Elevation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981825" y="2780970"/>
            <a:ext cx="216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High-Elevation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96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882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Forecast: Near the Idaho Fires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Sunday 0000 – Monday 2300 </a:t>
            </a:r>
            <a:r>
              <a:rPr lang="en-US" altLang="en-US" b="1" dirty="0"/>
              <a:t>M</a:t>
            </a:r>
            <a:r>
              <a:rPr lang="en-US" altLang="en-US" b="1" dirty="0" smtClean="0"/>
              <a:t>DT, near the Beaver Creek Fire, east of Boise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5379527"/>
            <a:ext cx="80771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Fire weather conditions will be favorable for fire growth in the afternoon hours each day.  Inland highs decrease slightly, but RH values are still &lt; 20%.</a:t>
            </a:r>
          </a:p>
          <a:p>
            <a:pPr lvl="1"/>
            <a:r>
              <a:rPr lang="en-US" altLang="en-US" sz="1800" dirty="0"/>
              <a:t>W</a:t>
            </a:r>
            <a:r>
              <a:rPr lang="en-US" altLang="en-US" sz="1800" dirty="0" smtClean="0"/>
              <a:t>ind direction will shift to the W, then the NW by Monday</a:t>
            </a:r>
          </a:p>
          <a:p>
            <a:pPr lvl="1"/>
            <a:r>
              <a:rPr lang="en-US" altLang="en-US" sz="1800" dirty="0" smtClean="0"/>
              <a:t>Wind speed will vary with terrain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2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/>
          <a:stretch/>
        </p:blipFill>
        <p:spPr bwMode="auto">
          <a:xfrm>
            <a:off x="3694561" y="1650772"/>
            <a:ext cx="5449439" cy="523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Current 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695530"/>
            <a:ext cx="3694561" cy="501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Highly amplified pattern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is starting to break down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What happens to the smoke?</a:t>
            </a:r>
          </a:p>
          <a:p>
            <a:pPr marL="344488" lvl="1" indent="0">
              <a:buNone/>
            </a:pPr>
            <a:endParaRPr lang="en-US" altLang="en-US" sz="2900" dirty="0" smtClean="0">
              <a:solidFill>
                <a:srgbClr val="C00000"/>
              </a:solidFill>
            </a:endParaRPr>
          </a:p>
          <a:p>
            <a:pPr marL="569913" lvl="1" indent="-225425"/>
            <a:r>
              <a:rPr lang="en-US" altLang="en-US" sz="2900" dirty="0" smtClean="0">
                <a:solidFill>
                  <a:srgbClr val="C00000"/>
                </a:solidFill>
              </a:rPr>
              <a:t>Zonal flow along the Canadian border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b="1" dirty="0" smtClean="0">
                <a:solidFill>
                  <a:srgbClr val="C00000"/>
                </a:solidFill>
              </a:rPr>
              <a:t>Imbedded shortwaves and convection potential</a:t>
            </a:r>
          </a:p>
          <a:p>
            <a:pPr marL="344488" lvl="1" indent="0">
              <a:buNone/>
            </a:pPr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Easterly tropical wave near the Yucatan, moving WNW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/>
              <a:t>P</a:t>
            </a:r>
            <a:r>
              <a:rPr lang="en-US" altLang="en-US" sz="2900" dirty="0" smtClean="0"/>
              <a:t>otential for tropical development</a:t>
            </a:r>
            <a:r>
              <a:rPr lang="en-US" altLang="en-US" sz="2900" dirty="0"/>
              <a:t>?</a:t>
            </a:r>
            <a:endParaRPr lang="en-US" altLang="en-US" sz="2900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2954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8/18/13, </a:t>
            </a:r>
            <a:r>
              <a:rPr lang="en-US" altLang="en-US" dirty="0" smtClean="0"/>
              <a:t>0600Z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2732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Tropical Wave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739825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Potential tropical cyclone development?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38825" y="3853190"/>
            <a:ext cx="333375" cy="2428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3986540"/>
            <a:ext cx="131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Smoke transport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29225" y="3810000"/>
            <a:ext cx="409575" cy="195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8857" y="4250010"/>
            <a:ext cx="166687" cy="6426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85262">
            <a:off x="4533899" y="3079919"/>
            <a:ext cx="220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Shortwaves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12977</TotalTime>
  <Words>951</Words>
  <Application>Microsoft Office PowerPoint</Application>
  <PresentationFormat>On-screen Show (4:3)</PresentationFormat>
  <Paragraphs>171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Flight Planning Smoke/Aerosol Outlook SEAC4RS 2013</vt:lpstr>
      <vt:lpstr>Bottom Line Upfront</vt:lpstr>
      <vt:lpstr>Current Fire Activity</vt:lpstr>
      <vt:lpstr>Satellite Fire Timeline</vt:lpstr>
      <vt:lpstr>Current Fires</vt:lpstr>
      <vt:lpstr>Current Surface Conditions</vt:lpstr>
      <vt:lpstr>Fire Weather Conditions</vt:lpstr>
      <vt:lpstr>Forecast: Near the Idaho Fires</vt:lpstr>
      <vt:lpstr>Current Synoptic Pattern</vt:lpstr>
      <vt:lpstr>Upper-Air Forecast (500 hPa)</vt:lpstr>
      <vt:lpstr>NAAPS Smoke/Aerosol Forecast </vt:lpstr>
      <vt:lpstr>Smoke/Aerosol Forecast </vt:lpstr>
      <vt:lpstr>Convection and High Clouds</vt:lpstr>
      <vt:lpstr>Wednesday (8/21)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446</cp:revision>
  <dcterms:created xsi:type="dcterms:W3CDTF">2013-07-30T22:29:54Z</dcterms:created>
  <dcterms:modified xsi:type="dcterms:W3CDTF">2013-08-18T13:38:17Z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1935069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