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93" r:id="rId5"/>
    <p:sldId id="291" r:id="rId6"/>
    <p:sldId id="260" r:id="rId7"/>
    <p:sldId id="289" r:id="rId8"/>
    <p:sldId id="284" r:id="rId9"/>
    <p:sldId id="266" r:id="rId10"/>
    <p:sldId id="272" r:id="rId11"/>
    <p:sldId id="262" r:id="rId12"/>
    <p:sldId id="287" r:id="rId13"/>
    <p:sldId id="286" r:id="rId14"/>
    <p:sldId id="29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BB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8" autoAdjust="0"/>
  </p:normalViewPr>
  <p:slideViewPr>
    <p:cSldViewPr>
      <p:cViewPr>
        <p:scale>
          <a:sx n="100" d="100"/>
          <a:sy n="100" d="100"/>
        </p:scale>
        <p:origin x="-1848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7AF03-848B-48EE-BB1D-DC8E26C42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png"/><Relationship Id="rId2" Type="http://schemas.openxmlformats.org/officeDocument/2006/relationships/hyperlink" Target="http://fuelberg.met.fsu.edu/research/seac4rs/ecmwf/wrfruns/wrf2013_08_15_00_1/39_500_gph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hyperlink" Target="http://fuelberg.met.fsu.edu/research/seac4rs/ecmwf/wrfruns/wrf2013_08_16_12_1/27_500_gph.png" TargetMode="Externa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uelberg.met.fsu.edu/research/seac4rs/ecmwf/wrfruns/wrf2013_08_16_12_1/41_500_gph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08/17/2013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0800 hours CDT (13:00Z)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Monday (8/19)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Upper-Air Forecast (500 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altLang="en-US" dirty="0"/>
          </a:p>
        </p:txBody>
      </p:sp>
      <p:sp>
        <p:nvSpPr>
          <p:cNvPr id="2" name="AutoShape 3" descr="http://fuelberg.met.fsu.edu/research/seac4rs/ecmwf/wrfruns/wrf2013_08_15_00_1/39_500_gph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99" y="1026925"/>
            <a:ext cx="325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NAM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8360" y="3962400"/>
            <a:ext cx="329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1026925"/>
            <a:ext cx="345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28576" y="3962400"/>
            <a:ext cx="320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500 </a:t>
            </a:r>
            <a:r>
              <a:rPr lang="en-US" dirty="0" err="1" smtClean="0"/>
              <a:t>hPa</a:t>
            </a:r>
            <a:r>
              <a:rPr lang="en-US" dirty="0" smtClean="0"/>
              <a:t>, 18Z, 8/19</a:t>
            </a:r>
            <a:endParaRPr lang="en-US" dirty="0"/>
          </a:p>
        </p:txBody>
      </p:sp>
      <p:pic>
        <p:nvPicPr>
          <p:cNvPr id="10242" name="Picture 2" descr="data/nam/00/nam_namer_066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35056" r="29359" b="7913"/>
          <a:stretch/>
        </p:blipFill>
        <p:spPr bwMode="auto">
          <a:xfrm>
            <a:off x="0" y="1396257"/>
            <a:ext cx="3292631" cy="256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NOT F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35328" r="31092" b="8261"/>
          <a:stretch/>
        </p:blipFill>
        <p:spPr bwMode="auto">
          <a:xfrm>
            <a:off x="3515285" y="1396256"/>
            <a:ext cx="3216431" cy="25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fuelberg.met.fsu.edu/research/seac4rs/ecmwf/wrfruns/wrf2013_08_16_12_1/27_500_gph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r="10942" b="41029"/>
          <a:stretch/>
        </p:blipFill>
        <p:spPr bwMode="auto">
          <a:xfrm>
            <a:off x="3488444" y="4331732"/>
            <a:ext cx="3293356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20299" r="19130" b="9816"/>
          <a:stretch/>
        </p:blipFill>
        <p:spPr bwMode="auto">
          <a:xfrm>
            <a:off x="-3254" y="4341355"/>
            <a:ext cx="3174844" cy="251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94945" r="21696" b="-764"/>
          <a:stretch/>
        </p:blipFill>
        <p:spPr bwMode="auto">
          <a:xfrm>
            <a:off x="419335" y="6677025"/>
            <a:ext cx="278106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fuelberg.met.fsu.edu/research/seac4rs/ecmwf/wrfruns/wrf2013_08_16_12_1/27_500_gph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7" b="40"/>
          <a:stretch/>
        </p:blipFill>
        <p:spPr bwMode="auto">
          <a:xfrm>
            <a:off x="3429000" y="6595641"/>
            <a:ext cx="3352800" cy="2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0375" y="1026925"/>
            <a:ext cx="2362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4 models now show general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Zonal flow develops along the Canadian border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0000"/>
                </a:solidFill>
              </a:rPr>
              <a:t>MCS potential shifts into the Upper Midwest/OH Valley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/>
              <a:t>Smaller ridge remains in the western CONUS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0000"/>
                </a:solidFill>
              </a:rPr>
              <a:t>Smoke will take two paths (see next slide)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C00000"/>
                </a:solidFill>
              </a:rPr>
              <a:t>Similar at 700 </a:t>
            </a:r>
            <a:r>
              <a:rPr lang="en-US" sz="1700" dirty="0" err="1" smtClean="0">
                <a:solidFill>
                  <a:srgbClr val="C00000"/>
                </a:solidFill>
              </a:rPr>
              <a:t>hPa</a:t>
            </a:r>
            <a:r>
              <a:rPr lang="en-US" sz="1700" dirty="0" smtClean="0">
                <a:solidFill>
                  <a:srgbClr val="C00000"/>
                </a:solidFill>
              </a:rPr>
              <a:t>!</a:t>
            </a:r>
          </a:p>
          <a:p>
            <a:endParaRPr lang="en-US" sz="1700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dirty="0"/>
              <a:t>S</a:t>
            </a:r>
            <a:r>
              <a:rPr lang="en-US" sz="1700" dirty="0" smtClean="0"/>
              <a:t>ome sort of tropical disturbance near the TX Gulf Coast?</a:t>
            </a:r>
          </a:p>
        </p:txBody>
      </p:sp>
    </p:spTree>
    <p:extLst>
      <p:ext uri="{BB962C8B-B14F-4D97-AF65-F5344CB8AC3E}">
        <p14:creationId xmlns:p14="http://schemas.microsoft.com/office/powerpoint/2010/main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3965449" y="1798082"/>
            <a:ext cx="2520059" cy="25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828800"/>
            <a:ext cx="3969106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By Monday, a large quantity of smoke will be </a:t>
            </a:r>
            <a:r>
              <a:rPr lang="en-US" altLang="en-US" sz="2600" dirty="0" err="1" smtClean="0"/>
              <a:t>advected</a:t>
            </a:r>
            <a:r>
              <a:rPr lang="en-US" altLang="en-US" sz="2600" dirty="0" smtClean="0"/>
              <a:t> to the ESE by increasingly zonal flow, </a:t>
            </a:r>
            <a:r>
              <a:rPr lang="en-US" altLang="en-US" sz="2600" dirty="0" smtClean="0">
                <a:solidFill>
                  <a:srgbClr val="C00000"/>
                </a:solidFill>
              </a:rPr>
              <a:t>reaching into the upper Midwest/Plains.</a:t>
            </a:r>
          </a:p>
          <a:p>
            <a:endParaRPr lang="en-US" altLang="en-US" sz="2600" dirty="0">
              <a:solidFill>
                <a:srgbClr val="C00000"/>
              </a:solidFill>
            </a:endParaRPr>
          </a:p>
          <a:p>
            <a:r>
              <a:rPr lang="en-US" altLang="en-US" sz="2600" dirty="0" smtClean="0"/>
              <a:t>While reduced in size, the synoptic ridge will still occupy the SW CONUS.</a:t>
            </a:r>
          </a:p>
          <a:p>
            <a:endParaRPr lang="en-US" altLang="en-US" sz="2600" dirty="0" smtClean="0">
              <a:solidFill>
                <a:srgbClr val="C00000"/>
              </a:solidFill>
            </a:endParaRPr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Therefore, some smoke will still be pulled to the south over the High Plains, around the ridge.</a:t>
            </a:r>
          </a:p>
          <a:p>
            <a:endParaRPr lang="en-US" altLang="en-US" sz="2600" dirty="0">
              <a:solidFill>
                <a:srgbClr val="C00000"/>
              </a:solidFill>
            </a:endParaRPr>
          </a:p>
          <a:p>
            <a:r>
              <a:rPr lang="en-US" altLang="en-US" sz="2600" dirty="0" smtClean="0"/>
              <a:t>It is expected that a mix if new and older smoke will be present at several layers, primarily between 700 and 500 </a:t>
            </a:r>
            <a:r>
              <a:rPr lang="en-US" altLang="en-US" sz="2600" dirty="0" err="1" smtClean="0"/>
              <a:t>hPa</a:t>
            </a:r>
            <a:r>
              <a:rPr lang="en-US" altLang="en-US" sz="2600" dirty="0" smtClean="0"/>
              <a:t>.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14800" y="144780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8/19, 12Z		             8/19, 18Z</a:t>
            </a:r>
            <a:endParaRPr lang="en-US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245" b="4564"/>
          <a:stretch/>
        </p:blipFill>
        <p:spPr bwMode="auto">
          <a:xfrm>
            <a:off x="3936873" y="4343400"/>
            <a:ext cx="2520059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557774" y="1807607"/>
            <a:ext cx="2520059" cy="25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435" b="4899"/>
          <a:stretch/>
        </p:blipFill>
        <p:spPr bwMode="auto">
          <a:xfrm>
            <a:off x="6557773" y="4369832"/>
            <a:ext cx="2520059" cy="24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Smoke/Aerosol </a:t>
            </a:r>
            <a:r>
              <a:rPr lang="en-US" altLang="en-US" dirty="0"/>
              <a:t>Forecast </a:t>
            </a:r>
            <a:endParaRPr lang="en-US" dirty="0"/>
          </a:p>
        </p:txBody>
      </p:sp>
      <p:pic>
        <p:nvPicPr>
          <p:cNvPr id="2052" name="Picture 4" descr="C:\Users\petersen\AppData\Local\Microsoft\Windows\Temporary Internet Files\Content.Outlook\2MHTF124\chart COAMPS def-ccld0 2 20130817000000_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0625"/>
            <a:ext cx="73342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721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View slide for animation!!!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2" b="13602"/>
          <a:stretch/>
        </p:blipFill>
        <p:spPr bwMode="auto">
          <a:xfrm>
            <a:off x="228599" y="914400"/>
            <a:ext cx="4114801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ral.ucar.edu/hurricanes/realtime/plots/northatlantic/2013/al922013/track_early/aal92_2013081706_track_ear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59723"/>
            <a:ext cx="4114800" cy="37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Convection, Clouds, and Tropic Trouble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914400"/>
            <a:ext cx="3733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NAM 250 </a:t>
            </a:r>
            <a:r>
              <a:rPr lang="en-US" sz="1600" b="1" dirty="0" err="1" smtClean="0"/>
              <a:t>hPa</a:t>
            </a:r>
            <a:r>
              <a:rPr lang="en-US" sz="1600" b="1" dirty="0" smtClean="0"/>
              <a:t> RH, 18Z, 8/19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38862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pic>
        <p:nvPicPr>
          <p:cNvPr id="3082" name="Picture 10" descr="http://www.hpc.ncep.noaa.gov/qpf/d13_fill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r="11200" b="3502"/>
          <a:stretch/>
        </p:blipFill>
        <p:spPr bwMode="auto">
          <a:xfrm>
            <a:off x="381000" y="4169597"/>
            <a:ext cx="3962400" cy="26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4076700"/>
            <a:ext cx="2209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Precip</a:t>
            </a:r>
            <a:r>
              <a:rPr lang="en-US" sz="1400" b="1" dirty="0" smtClean="0"/>
              <a:t>. 00Z 8/17 – 00Z 8/20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7061" y="1252954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Convection shifts to the Eastern CONUS, Gulf Coast, and the Upper Midwest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happens with the tropical wave?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Wednesday (8/21)</a:t>
            </a:r>
            <a:endParaRPr lang="en-US" dirty="0"/>
          </a:p>
        </p:txBody>
      </p:sp>
      <p:pic>
        <p:nvPicPr>
          <p:cNvPr id="11268" name="Picture 4" descr="http://fuelberg.met.fsu.edu/research/seac4rs/ecmwf/wrfruns/wrf2013_08_16_12_1/41_500_gph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55284" y="3048000"/>
            <a:ext cx="378871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ata/gfs/00/gfs_namer_108_500_vort_h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37240" r="29413" b="5208"/>
          <a:stretch/>
        </p:blipFill>
        <p:spPr bwMode="auto">
          <a:xfrm>
            <a:off x="19050" y="3072207"/>
            <a:ext cx="4781550" cy="37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69986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GFS 500 </a:t>
            </a:r>
            <a:r>
              <a:rPr lang="en-US" dirty="0" err="1" smtClean="0"/>
              <a:t>hPa</a:t>
            </a:r>
            <a:r>
              <a:rPr lang="en-US" dirty="0" smtClean="0"/>
              <a:t>, 12Z, 8/21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4501" y="2678668"/>
            <a:ext cx="345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 500 </a:t>
            </a:r>
            <a:r>
              <a:rPr lang="en-US" dirty="0" err="1" smtClean="0"/>
              <a:t>hPa</a:t>
            </a:r>
            <a:r>
              <a:rPr lang="en-US" dirty="0" smtClean="0"/>
              <a:t>, 12Z, 8/21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130497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The long-range forecast suggests that favorable smoke transport will be gone by Wednesday (8/21)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The ridge may finally move/build eastward, allowing warmer conditions to return to the SEUS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85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Large fires will still be burning in the western CONUS, especially in Idaho</a:t>
            </a:r>
          </a:p>
          <a:p>
            <a:pPr lvl="2"/>
            <a:endParaRPr lang="en-US" sz="1600" dirty="0"/>
          </a:p>
          <a:p>
            <a:r>
              <a:rPr lang="en-US" sz="2400" dirty="0" smtClean="0"/>
              <a:t>Fire weather conditions will remain favorable for growth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Convection potential will decrease the central CONUS</a:t>
            </a:r>
          </a:p>
          <a:p>
            <a:pPr lvl="2"/>
            <a:endParaRPr lang="en-US" sz="16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Large-scale smoke transport will likely continue, but may take two paths: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Into the upper Midwest due to zonal flow near the Canadian border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Into the Plains due to the persistent (but smaller) ridge in the SW CONUS</a:t>
            </a:r>
          </a:p>
          <a:p>
            <a:pPr marL="1314450" lvl="2" indent="-457200">
              <a:buFont typeface="+mj-lt"/>
              <a:buAutoNum type="arabicPeriod"/>
            </a:pPr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What impact (if any) will come from the tropics?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Large fires continue to burn in ID, WY, UT and MT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The primary focus is still Idaho!</a:t>
            </a:r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(Monday 8/19)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Fire weather conditions remain favorable for fire growth</a:t>
            </a:r>
            <a:endParaRPr lang="en-US" altLang="en-US" dirty="0" smtClean="0"/>
          </a:p>
          <a:p>
            <a:pPr lvl="1"/>
            <a:r>
              <a:rPr lang="en-US" altLang="en-US" sz="3200" dirty="0" smtClean="0"/>
              <a:t>Synoptic flow </a:t>
            </a:r>
            <a:r>
              <a:rPr lang="en-US" altLang="en-US" sz="3200" dirty="0"/>
              <a:t>(e.g. at 500 </a:t>
            </a:r>
            <a:r>
              <a:rPr lang="en-US" altLang="en-US" sz="3200" dirty="0" err="1"/>
              <a:t>hPa</a:t>
            </a:r>
            <a:r>
              <a:rPr lang="en-US" altLang="en-US" sz="3200" dirty="0" smtClean="0"/>
              <a:t>) becomes zonal along the Canadian border, but smaller ridge remains in SW CONUS.  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Smoke may take two paths, affecting both the Upper Midwest and the High Plains</a:t>
            </a:r>
          </a:p>
          <a:p>
            <a:pPr lvl="1"/>
            <a:endParaRPr lang="en-US" altLang="en-US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(Monday 8/19 and beyond):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/>
              <a:t>H</a:t>
            </a:r>
            <a:r>
              <a:rPr lang="en-US" altLang="en-US" sz="3300" dirty="0" smtClean="0"/>
              <a:t>igh smoke concentrations, higher altitude injections, and large-scale transport </a:t>
            </a:r>
            <a:r>
              <a:rPr lang="en-US" altLang="en-US" sz="3300" dirty="0" smtClean="0">
                <a:solidFill>
                  <a:srgbClr val="C00000"/>
                </a:solidFill>
              </a:rPr>
              <a:t>will continue through Monday!</a:t>
            </a:r>
          </a:p>
          <a:p>
            <a:pPr lvl="1"/>
            <a:r>
              <a:rPr lang="en-US" altLang="en-US" sz="3300" dirty="0" smtClean="0"/>
              <a:t>A pattern change may alter the smoke transport direction later in the week!</a:t>
            </a:r>
          </a:p>
        </p:txBody>
      </p:sp>
    </p:spTree>
    <p:extLst>
      <p:ext uri="{BB962C8B-B14F-4D97-AF65-F5344CB8AC3E}">
        <p14:creationId xmlns:p14="http://schemas.microsoft.com/office/powerpoint/2010/main" val="2904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ctivefiremaps.fs.fed.us/data/lg_fire/lg_fire_nifc_2013-0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21" y="977502"/>
            <a:ext cx="5920279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4845552">
            <a:off x="2110643" y="2029313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7432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1600200"/>
            <a:ext cx="31242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Several ongoing large fires and recent </a:t>
            </a:r>
            <a:r>
              <a:rPr lang="en-US" sz="1600" b="1" dirty="0" err="1" smtClean="0">
                <a:solidFill>
                  <a:srgbClr val="C00000"/>
                </a:solidFill>
              </a:rPr>
              <a:t>pyroconvection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Many new fires!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Large-scale smoke transport is still occurring…</a:t>
            </a:r>
          </a:p>
        </p:txBody>
      </p:sp>
    </p:spTree>
    <p:extLst>
      <p:ext uri="{BB962C8B-B14F-4D97-AF65-F5344CB8AC3E}">
        <p14:creationId xmlns:p14="http://schemas.microsoft.com/office/powerpoint/2010/main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tersen\AppData\Local\Microsoft\Windows\Temporary Internet Files\Content.Outlook\2MHTF124\hs_anim_idaho_2013081412_2013081712_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Satellite Fire Timeline- Idaho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371600"/>
            <a:ext cx="335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Backdrop is Friday’s MODIS-Terra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Southern complexes still going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Northern fires picking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Friday was biggest day yet in satellite fires (GOES slightly higher than Thursday, MODIS significantly higher)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Did the fires burn overnight Friday?</a:t>
            </a:r>
            <a:endParaRPr lang="en-US" sz="2000" dirty="0"/>
          </a:p>
        </p:txBody>
      </p:sp>
      <p:pic>
        <p:nvPicPr>
          <p:cNvPr id="7" name="Picture 2" descr="P:\hyer\seac4rs\hs_anim_idaho_2013081412_2013081704_las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6" r="93465" b="66390"/>
          <a:stretch/>
        </p:blipFill>
        <p:spPr bwMode="auto">
          <a:xfrm>
            <a:off x="0" y="2645196"/>
            <a:ext cx="733425" cy="11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tivefiremaps.fs.fed.us/data/activefiremaps/gbe2013228_1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 bwMode="auto">
          <a:xfrm>
            <a:off x="3886199" y="0"/>
            <a:ext cx="5257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Fires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2" y="1447800"/>
            <a:ext cx="3886201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Past 24 </a:t>
            </a:r>
            <a:r>
              <a:rPr lang="en-US" altLang="en-US" sz="2000" b="1" dirty="0" err="1" smtClean="0"/>
              <a:t>hrs</a:t>
            </a:r>
            <a:r>
              <a:rPr lang="en-US" altLang="en-US" sz="2000" b="1" dirty="0" smtClean="0"/>
              <a:t> (Some of the Largest)</a:t>
            </a:r>
            <a:r>
              <a:rPr lang="en-US" altLang="en-US" sz="2000" dirty="0" smtClean="0"/>
              <a:t>:</a:t>
            </a:r>
          </a:p>
        </p:txBody>
      </p:sp>
      <p:sp>
        <p:nvSpPr>
          <p:cNvPr id="8" name="Oval 7"/>
          <p:cNvSpPr/>
          <p:nvPr/>
        </p:nvSpPr>
        <p:spPr>
          <a:xfrm rot="15936926">
            <a:off x="4082764" y="1893437"/>
            <a:ext cx="1417513" cy="1540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36128"/>
              </p:ext>
            </p:extLst>
          </p:nvPr>
        </p:nvGraphicFramePr>
        <p:xfrm>
          <a:off x="0" y="1894840"/>
          <a:ext cx="3886200" cy="496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457200"/>
                <a:gridCol w="762000"/>
                <a:gridCol w="6096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Size (Acres)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24-</a:t>
                      </a:r>
                      <a:r>
                        <a:rPr lang="en-US" sz="1400" baseline="0" dirty="0" smtClean="0"/>
                        <a:t>hr Incr.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Contained?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Pony Complex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149384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90%,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Expd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8/24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Elk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ID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125033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7%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50%, </a:t>
                      </a:r>
                      <a:r>
                        <a:rPr lang="en-US" sz="1400" b="0" dirty="0" err="1" smtClean="0">
                          <a:solidFill>
                            <a:srgbClr val="C00000"/>
                          </a:solidFill>
                        </a:rPr>
                        <a:t>Expd</a:t>
                      </a:r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 8/31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Beaver Creek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ID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64236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43%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6%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Lodgepole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22753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Expd</a:t>
                      </a:r>
                      <a:r>
                        <a:rPr lang="en-US" sz="1400" dirty="0" smtClean="0"/>
                        <a:t> 9/30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Gold Pan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21315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unkown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Mccan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23389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70%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Patch Springs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UT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24656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76%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20%, </a:t>
                      </a:r>
                      <a:r>
                        <a:rPr lang="en-US" sz="1400" dirty="0" err="1" smtClean="0">
                          <a:solidFill>
                            <a:srgbClr val="C00000"/>
                          </a:solidFill>
                        </a:rPr>
                        <a:t>Expd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8/25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29335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70%. </a:t>
                      </a:r>
                      <a:r>
                        <a:rPr lang="en-US" sz="1400" dirty="0" err="1" smtClean="0"/>
                        <a:t>Expd</a:t>
                      </a:r>
                      <a:r>
                        <a:rPr lang="en-US" sz="1400" dirty="0" smtClean="0"/>
                        <a:t> 8/19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Eureka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MT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2400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140%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9800" y="246492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Primary smoke producers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334000" y="2788086"/>
            <a:ext cx="914400" cy="3131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activefiremaps.fs.fed.us/data/activefiremaps/gbe2013228_17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/>
          <a:stretch/>
        </p:blipFill>
        <p:spPr bwMode="auto">
          <a:xfrm>
            <a:off x="3886198" y="5311977"/>
            <a:ext cx="2286001" cy="15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hpc.ncep.noaa.gov/sfc/lrgnamsfcwb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46122" r="28125" b="18947"/>
          <a:stretch/>
        </p:blipFill>
        <p:spPr bwMode="auto">
          <a:xfrm>
            <a:off x="304800" y="1169366"/>
            <a:ext cx="8520779" cy="56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Surface Conditions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13188"/>
            <a:ext cx="3581400" cy="264481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1800" b="1" dirty="0" smtClean="0"/>
              <a:t>Key Points</a:t>
            </a:r>
          </a:p>
          <a:p>
            <a:r>
              <a:rPr lang="en-US" altLang="en-US" sz="1800" dirty="0" smtClean="0"/>
              <a:t>Surface (largely stationary) frontal boundary still bisects the region, but the pattern is slowly changing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Surface wind shift in ID</a:t>
            </a:r>
          </a:p>
          <a:p>
            <a:endParaRPr lang="en-US" altLang="en-US" sz="1000" dirty="0"/>
          </a:p>
          <a:p>
            <a:r>
              <a:rPr lang="en-US" altLang="en-US" sz="1800" dirty="0" smtClean="0"/>
              <a:t>Region with fires is still hot and dry, despite a West Coast trough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0" y="1170502"/>
            <a:ext cx="2743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8/17/13, 1027Z</a:t>
            </a:r>
            <a:endParaRPr lang="en-US" altLang="en-US" dirty="0"/>
          </a:p>
        </p:txBody>
      </p:sp>
      <p:sp>
        <p:nvSpPr>
          <p:cNvPr id="2" name="AutoShape 2" descr="Radar Map"/>
          <p:cNvSpPr>
            <a:spLocks noChangeAspect="1" noChangeArrowheads="1"/>
          </p:cNvSpPr>
          <p:nvPr/>
        </p:nvSpPr>
        <p:spPr bwMode="auto">
          <a:xfrm>
            <a:off x="63500" y="-2286000"/>
            <a:ext cx="6191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088718">
            <a:off x="3034018" y="4028522"/>
            <a:ext cx="206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635"/>
                </a:solidFill>
              </a:rPr>
              <a:t>Isolated Convection</a:t>
            </a:r>
            <a:endParaRPr lang="en-US" b="1" dirty="0">
              <a:solidFill>
                <a:srgbClr val="00763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1106" y="3044800"/>
            <a:ext cx="158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Hot and Dry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4874" y="2398469"/>
            <a:ext cx="15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Unseasonably Cool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963323">
            <a:off x="3946992" y="35759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Upslope Flow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267200" y="4024328"/>
            <a:ext cx="914400" cy="3142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267200" y="4517389"/>
            <a:ext cx="914400" cy="3142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187002">
            <a:off x="5885619" y="5073134"/>
            <a:ext cx="220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635"/>
                </a:solidFill>
              </a:rPr>
              <a:t>Scattered Convection</a:t>
            </a:r>
            <a:endParaRPr lang="en-US" b="1" dirty="0">
              <a:solidFill>
                <a:srgbClr val="00763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6693" y="1549359"/>
            <a:ext cx="210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Wind shift…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"/>
          <a:stretch/>
        </p:blipFill>
        <p:spPr bwMode="auto">
          <a:xfrm>
            <a:off x="4322727" y="3162302"/>
            <a:ext cx="2420971" cy="37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Fire Weather Conditions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8700" y="1466671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Haines Index</a:t>
            </a:r>
          </a:p>
          <a:p>
            <a:pPr algn="ctr"/>
            <a:r>
              <a:rPr lang="en-US" altLang="en-US" dirty="0" smtClean="0"/>
              <a:t>1-2: low fire danger</a:t>
            </a:r>
          </a:p>
          <a:p>
            <a:pPr algn="ctr"/>
            <a:r>
              <a:rPr lang="en-US" altLang="en-US" dirty="0" smtClean="0"/>
              <a:t>3-4: moderate fire danger</a:t>
            </a:r>
          </a:p>
          <a:p>
            <a:pPr algn="ctr"/>
            <a:r>
              <a:rPr lang="en-US" altLang="en-US" dirty="0" smtClean="0"/>
              <a:t>5-6: high fire danger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524000"/>
            <a:ext cx="3962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b="1" dirty="0" smtClean="0"/>
              <a:t>Currently</a:t>
            </a:r>
            <a:r>
              <a:rPr lang="en-US" altLang="en-US" sz="2600" dirty="0"/>
              <a:t>:</a:t>
            </a:r>
            <a:r>
              <a:rPr lang="en-US" altLang="en-US" sz="2600" dirty="0" smtClean="0"/>
              <a:t> </a:t>
            </a:r>
            <a:r>
              <a:rPr lang="en-US" altLang="en-US" sz="2600" dirty="0" smtClean="0">
                <a:solidFill>
                  <a:srgbClr val="C00000"/>
                </a:solidFill>
              </a:rPr>
              <a:t>very high fire danger </a:t>
            </a:r>
            <a:r>
              <a:rPr lang="en-US" altLang="en-US" sz="2600" dirty="0" smtClean="0"/>
              <a:t>in ID, UT, and MT.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Fire weather conditions have reached their peak on Friday (8/16).  </a:t>
            </a:r>
          </a:p>
          <a:p>
            <a:endParaRPr lang="en-US" altLang="en-US" sz="2600" dirty="0"/>
          </a:p>
          <a:p>
            <a:r>
              <a:rPr lang="en-US" altLang="en-US" sz="2600" dirty="0" smtClean="0"/>
              <a:t>A great deal of smoke was likely released!</a:t>
            </a:r>
            <a:endParaRPr lang="en-US" altLang="en-US" sz="2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600" b="1" dirty="0" smtClean="0"/>
              <a:t>Saturday – Monday (8/17 - 8/19):</a:t>
            </a:r>
            <a:endParaRPr lang="en-US" altLang="en-US" sz="2600" b="1" dirty="0"/>
          </a:p>
          <a:p>
            <a:r>
              <a:rPr lang="en-US" altLang="en-US" sz="2600" dirty="0" smtClean="0"/>
              <a:t>Expect fire danger to decrease slightly, but still remain favorable for growth.</a:t>
            </a:r>
          </a:p>
          <a:p>
            <a:endParaRPr lang="en-US" altLang="en-US" sz="2600" dirty="0"/>
          </a:p>
          <a:p>
            <a:r>
              <a:rPr lang="en-US" altLang="en-US" sz="2600" dirty="0" smtClean="0">
                <a:solidFill>
                  <a:srgbClr val="C00000"/>
                </a:solidFill>
              </a:rPr>
              <a:t>The developing Pacific trough will not suppress fires as much as originally expected!</a:t>
            </a:r>
            <a:endParaRPr lang="en-US" alt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2800" dirty="0" smtClean="0"/>
          </a:p>
          <a:p>
            <a:pPr marL="457200" lvl="1" indent="0">
              <a:buNone/>
            </a:pPr>
            <a:endParaRPr lang="en-US" altLang="en-US" sz="2400" dirty="0" smtClean="0">
              <a:solidFill>
                <a:srgbClr val="C00000"/>
              </a:solidFill>
            </a:endParaRP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05324" y="2780970"/>
            <a:ext cx="2238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Mid-Elevation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981825" y="2780970"/>
            <a:ext cx="2162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High-Elevation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/>
          <a:stretch/>
        </p:blipFill>
        <p:spPr bwMode="auto">
          <a:xfrm>
            <a:off x="6858000" y="3162301"/>
            <a:ext cx="2286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882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Forecast: Near the Idaho Fires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Sunday 0000 – Monday 2300 </a:t>
            </a:r>
            <a:r>
              <a:rPr lang="en-US" altLang="en-US" b="1" dirty="0"/>
              <a:t>M</a:t>
            </a:r>
            <a:r>
              <a:rPr lang="en-US" altLang="en-US" b="1" dirty="0" smtClean="0"/>
              <a:t>DT, near the Beaver Creek Fire, east of Boise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5379527"/>
            <a:ext cx="80771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Fire weather conditions will be favorable for fire growth in the afternoon hours each day.  Inland highs decrease slightly, but RH values are still &lt; 20%.</a:t>
            </a:r>
          </a:p>
          <a:p>
            <a:pPr lvl="1"/>
            <a:r>
              <a:rPr lang="en-US" altLang="en-US" sz="1800" dirty="0"/>
              <a:t>W</a:t>
            </a:r>
            <a:r>
              <a:rPr lang="en-US" altLang="en-US" sz="1800" dirty="0" smtClean="0"/>
              <a:t>ind direction will shift to the W, then the NW by Monday</a:t>
            </a:r>
          </a:p>
          <a:p>
            <a:pPr lvl="1"/>
            <a:r>
              <a:rPr lang="en-US" altLang="en-US" sz="1800" dirty="0" smtClean="0"/>
              <a:t>Wind speed will vary with terrain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020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ta/nam/06/nam_namer_000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t="21745" r="26862" b="2995"/>
          <a:stretch/>
        </p:blipFill>
        <p:spPr bwMode="auto">
          <a:xfrm>
            <a:off x="3694561" y="1650772"/>
            <a:ext cx="5449439" cy="52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Current 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695530"/>
            <a:ext cx="3838575" cy="5162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Highly amplified pattern, unusual for August</a:t>
            </a:r>
          </a:p>
          <a:p>
            <a:pPr marL="344488" lvl="1" indent="0">
              <a:buNone/>
            </a:pPr>
            <a:endParaRPr lang="en-US" altLang="en-US" sz="2900" dirty="0" smtClean="0"/>
          </a:p>
          <a:p>
            <a:pPr marL="569913" lvl="1" indent="-225425"/>
            <a:r>
              <a:rPr lang="en-US" altLang="en-US" sz="2900" dirty="0">
                <a:solidFill>
                  <a:srgbClr val="C00000"/>
                </a:solidFill>
              </a:rPr>
              <a:t>W</a:t>
            </a:r>
            <a:r>
              <a:rPr lang="en-US" altLang="en-US" sz="2900" dirty="0" smtClean="0">
                <a:solidFill>
                  <a:srgbClr val="C00000"/>
                </a:solidFill>
              </a:rPr>
              <a:t>estern smoke transported to the NE, then sharply SSE between ridge and trough</a:t>
            </a:r>
          </a:p>
          <a:p>
            <a:pPr marL="569913" lvl="1" indent="-225425"/>
            <a:endParaRPr lang="en-US" altLang="en-US" sz="2900" dirty="0" smtClean="0">
              <a:solidFill>
                <a:srgbClr val="C00000"/>
              </a:solidFill>
            </a:endParaRPr>
          </a:p>
          <a:p>
            <a:pPr marL="569913" lvl="1" indent="-225425"/>
            <a:r>
              <a:rPr lang="en-US" altLang="en-US" sz="2900" dirty="0" smtClean="0"/>
              <a:t>When will the western ridge begin to flatten?</a:t>
            </a:r>
          </a:p>
          <a:p>
            <a:pPr marL="344488" lvl="1" indent="0">
              <a:buNone/>
            </a:pPr>
            <a:endParaRPr lang="en-US" altLang="en-US" sz="2900" dirty="0" smtClean="0"/>
          </a:p>
          <a:p>
            <a:pPr marL="569913" lvl="1" indent="-225425"/>
            <a:r>
              <a:rPr lang="en-US" altLang="en-US" sz="2900" dirty="0" smtClean="0"/>
              <a:t>Easterly tropical wave near the Yucatan, moving WNW</a:t>
            </a:r>
          </a:p>
          <a:p>
            <a:pPr marL="569913" lvl="1" indent="-225425"/>
            <a:endParaRPr lang="en-US" altLang="en-US" sz="2900" dirty="0"/>
          </a:p>
          <a:p>
            <a:pPr marL="569913" lvl="1" indent="-225425"/>
            <a:r>
              <a:rPr lang="en-US" altLang="en-US" sz="2900" dirty="0">
                <a:solidFill>
                  <a:srgbClr val="C00000"/>
                </a:solidFill>
              </a:rPr>
              <a:t>P</a:t>
            </a:r>
            <a:r>
              <a:rPr lang="en-US" altLang="en-US" sz="2900" dirty="0" smtClean="0">
                <a:solidFill>
                  <a:srgbClr val="C00000"/>
                </a:solidFill>
              </a:rPr>
              <a:t>otential for tropical development!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2954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500 </a:t>
            </a:r>
            <a:r>
              <a:rPr lang="en-US" altLang="en-US" dirty="0" err="1" smtClean="0"/>
              <a:t>hPa</a:t>
            </a:r>
            <a:r>
              <a:rPr lang="en-US" altLang="en-US" dirty="0" smtClean="0"/>
              <a:t>, 8/17/13, 0600Z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627322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Tropical Wave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739825"/>
            <a:ext cx="220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Potential tropical cyclone development?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28393" y="3929390"/>
            <a:ext cx="333375" cy="2428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71168" y="4062740"/>
            <a:ext cx="131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Smoke transport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518793" y="3886200"/>
            <a:ext cx="409575" cy="1955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48425" y="4326210"/>
            <a:ext cx="166687" cy="6426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976</Words>
  <Application>Microsoft Office PowerPoint</Application>
  <PresentationFormat>On-screen Show (4:3)</PresentationFormat>
  <Paragraphs>214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Flight Planning Smoke/Aerosol Outlook SEAC4RS 2013</vt:lpstr>
      <vt:lpstr>Bottom Line Upfront</vt:lpstr>
      <vt:lpstr>Current Fire Activity</vt:lpstr>
      <vt:lpstr>Satellite Fire Timeline- Idaho</vt:lpstr>
      <vt:lpstr>Current Fires</vt:lpstr>
      <vt:lpstr>Current Surface Conditions</vt:lpstr>
      <vt:lpstr>Fire Weather Conditions</vt:lpstr>
      <vt:lpstr>Forecast: Near the Idaho Fires</vt:lpstr>
      <vt:lpstr>Current Synoptic Pattern</vt:lpstr>
      <vt:lpstr>Upper-Air Forecast (500 hPa)</vt:lpstr>
      <vt:lpstr>NAAPS Smoke/Aerosol Forecast </vt:lpstr>
      <vt:lpstr>Smoke/Aerosol Forecast </vt:lpstr>
      <vt:lpstr>Convection, Clouds, and Tropic Trouble</vt:lpstr>
      <vt:lpstr>Wednesday (8/21)</vt:lpstr>
      <vt:lpstr>Summary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410</cp:revision>
  <dcterms:created xsi:type="dcterms:W3CDTF">2013-07-30T22:29:54Z</dcterms:created>
  <dcterms:modified xsi:type="dcterms:W3CDTF">2013-08-17T13:49:26Z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1853350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