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7" r:id="rId4"/>
    <p:sldId id="278" r:id="rId5"/>
    <p:sldId id="282" r:id="rId6"/>
    <p:sldId id="284" r:id="rId7"/>
    <p:sldId id="266" r:id="rId8"/>
    <p:sldId id="260" r:id="rId9"/>
    <p:sldId id="272" r:id="rId10"/>
    <p:sldId id="286" r:id="rId11"/>
    <p:sldId id="262" r:id="rId12"/>
    <p:sldId id="28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0BB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68" autoAdjust="0"/>
  </p:normalViewPr>
  <p:slideViewPr>
    <p:cSldViewPr>
      <p:cViewPr>
        <p:scale>
          <a:sx n="100" d="100"/>
          <a:sy n="100" d="100"/>
        </p:scale>
        <p:origin x="-1020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4128-29A7-4CCB-8CA0-893A0B213403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7AF03-848B-48EE-BB1D-DC8E26C4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0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1EA62-ED22-41AA-999B-96CE03BE725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7AF03-848B-48EE-BB1D-DC8E26C42E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0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7AF03-848B-48EE-BB1D-DC8E26C42E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E9624-D950-4F36-9BA8-85FBFA388A3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E9624-D950-4F36-9BA8-85FBFA388A3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9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343C58-145F-45D0-8CE2-4CE5B4F0B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294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A5C24A-3076-4331-87FD-41045D52D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97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8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2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8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4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7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4CB99-1C81-47EF-A5AE-A49709BFC0EA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2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avu.nrlmry.navy.mil/COAMPSOS/littlemac.nrlmry.navy.mil/coamps-os/dhtml/tmp/AEROSOL/Seac4rsT2c/2013081500/chart.COAMPS.def-ccld0.2.20130815000000.20130816180000.0.png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forecast.weather.gov/MapClick.php?w0=t&amp;w1=td&amp;w3=sfcwind&amp;w3u=&amp;w4=sky&amp;w5=pop&amp;w6=rh&amp;AheadHour=4&amp;Submit=Submit&amp;&amp;FcstType=digital&amp;textField1=43.46687&amp;textField2=-115.96481&amp;site=all&amp;dd=0&amp;bw=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avu.nrlmry.navy.mil/COAMPSOS/littlemac.nrlmry.navy.mil/coamps-os/dhtml/tmp/AEROSOL/Seac4rsT2c/2013081500/chart.COAMPS.def-rdar0.2.20130815000000.20130816150000.0.pn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Flight Planning Smoke/Aerosol Outlook</a:t>
            </a:r>
            <a:br>
              <a:rPr lang="en-US" dirty="0" smtClean="0"/>
            </a:br>
            <a:r>
              <a:rPr lang="en-US" dirty="0" smtClean="0"/>
              <a:t>SEAC4RS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9144000" cy="2057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Prepared: 08/15/2013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0800 hours CDT (13:00Z) </a:t>
            </a:r>
          </a:p>
          <a:p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Forecast period: Friday (8/16)</a:t>
            </a:r>
          </a:p>
          <a:p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David Peterson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Marine Meteorology Division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Naval Research Lab - Monterey, CA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5029200"/>
            <a:ext cx="11049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1105384" cy="10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5255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High Cloud Forecast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1352550"/>
            <a:ext cx="37338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NAM 250 </a:t>
            </a:r>
            <a:r>
              <a:rPr lang="en-US" sz="1600" b="1" dirty="0" err="1" smtClean="0"/>
              <a:t>hPa</a:t>
            </a:r>
            <a:r>
              <a:rPr lang="en-US" sz="1600" b="1" dirty="0" smtClean="0"/>
              <a:t> RH, 15Z, 8/16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838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No d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318" b="4238"/>
          <a:stretch/>
        </p:blipFill>
        <p:spPr bwMode="auto">
          <a:xfrm>
            <a:off x="6557774" y="4495801"/>
            <a:ext cx="248945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o d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6557774" y="1808227"/>
            <a:ext cx="2489452" cy="24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o da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3" t="48992" r="997" b="4959"/>
          <a:stretch/>
        </p:blipFill>
        <p:spPr bwMode="auto">
          <a:xfrm>
            <a:off x="4045305" y="4527521"/>
            <a:ext cx="2355495" cy="22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o da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64" r="49683" b="49872"/>
          <a:stretch/>
        </p:blipFill>
        <p:spPr bwMode="auto">
          <a:xfrm>
            <a:off x="4008121" y="1817132"/>
            <a:ext cx="2477387" cy="24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NAAPS Smoke/Aerosol Forecast </a:t>
            </a:r>
            <a:endParaRPr lang="en-US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6200" y="1828800"/>
            <a:ext cx="3969106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 smtClean="0"/>
              <a:t>Large smoke concentrations are forecast from the Idaho source region, arcing to the ENE through MT, then to the SSE across the High Plains/Front Range</a:t>
            </a:r>
          </a:p>
          <a:p>
            <a:endParaRPr lang="en-US" altLang="en-US" sz="2600" dirty="0">
              <a:solidFill>
                <a:srgbClr val="C00000"/>
              </a:solidFill>
            </a:endParaRPr>
          </a:p>
          <a:p>
            <a:r>
              <a:rPr lang="en-US" altLang="en-US" sz="2600" dirty="0" smtClean="0">
                <a:solidFill>
                  <a:srgbClr val="C00000"/>
                </a:solidFill>
              </a:rPr>
              <a:t>Primary smoke transport region has shifted west!</a:t>
            </a:r>
          </a:p>
          <a:p>
            <a:endParaRPr lang="en-US" altLang="en-US" sz="26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114800" y="1447800"/>
            <a:ext cx="480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8/16, 12Z		             8/16, 18Z</a:t>
            </a:r>
            <a:endParaRPr lang="en-US" altLang="en-US" dirty="0"/>
          </a:p>
        </p:txBody>
      </p:sp>
      <p:pic>
        <p:nvPicPr>
          <p:cNvPr id="14" name="Picture 6" descr="No d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6578348" y="1798082"/>
            <a:ext cx="2489452" cy="24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7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Smoke/Aerosol </a:t>
            </a:r>
            <a:r>
              <a:rPr lang="en-US" altLang="en-US" dirty="0"/>
              <a:t>Forecast </a:t>
            </a:r>
            <a:endParaRPr lang="en-US" dirty="0"/>
          </a:p>
        </p:txBody>
      </p:sp>
      <p:pic>
        <p:nvPicPr>
          <p:cNvPr id="1026" name="Picture 2" descr="../../coamps-os/dhtml/tmp/AEROSOL/Seac4rsT2c/2013081500/chart.COAMPS.def-ccld0.2.20130815000000.20130816180000.0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4"/>
          <a:stretch/>
        </p:blipFill>
        <p:spPr bwMode="auto">
          <a:xfrm>
            <a:off x="697778" y="1447800"/>
            <a:ext cx="760802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18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5410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Large fires will still be burning in Idaho</a:t>
            </a:r>
          </a:p>
          <a:p>
            <a:endParaRPr lang="en-US" sz="2400" dirty="0"/>
          </a:p>
          <a:p>
            <a:r>
              <a:rPr lang="en-US" sz="2400" dirty="0" smtClean="0"/>
              <a:t>Fire weather conditions will be favorable for growth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Morning MCS will spread cloud cover over eastern OK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Large-scale smoke transport will likely continue, arching to the ENE over the synoptic ridge and then to the SSE into the southern High Plains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Smoke may be observed in western OK, northern TX and portions of CO, west of the primary OK target!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Bottom Line Upfront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410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sz="3800" b="1" dirty="0" smtClean="0"/>
              <a:t>Fire Observations:</a:t>
            </a:r>
            <a:endParaRPr lang="en-US" altLang="en-US" sz="3800" dirty="0"/>
          </a:p>
          <a:p>
            <a:pPr lvl="1"/>
            <a:r>
              <a:rPr lang="en-US" altLang="en-US" sz="3200" dirty="0" smtClean="0"/>
              <a:t>Large fires continue to burn in ID, WY, UT and MT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The primary focus is Idaho!</a:t>
            </a:r>
          </a:p>
          <a:p>
            <a:pPr lvl="3"/>
            <a:endParaRPr lang="en-US" altLang="en-US" b="1" dirty="0" smtClean="0"/>
          </a:p>
          <a:p>
            <a:pPr lvl="3"/>
            <a:endParaRPr lang="en-US" altLang="en-US" b="1" dirty="0" smtClean="0"/>
          </a:p>
          <a:p>
            <a:pPr marL="0" indent="0">
              <a:buNone/>
            </a:pPr>
            <a:r>
              <a:rPr lang="en-US" altLang="en-US" sz="3800" b="1" dirty="0" smtClean="0"/>
              <a:t>Key </a:t>
            </a:r>
            <a:r>
              <a:rPr lang="en-US" altLang="en-US" sz="3800" b="1" dirty="0"/>
              <a:t>Forecasting </a:t>
            </a:r>
            <a:r>
              <a:rPr lang="en-US" altLang="en-US" sz="3800" b="1" dirty="0" smtClean="0"/>
              <a:t>Points (Friday 8/16): </a:t>
            </a:r>
            <a:endParaRPr lang="en-US" altLang="en-US" sz="3800" b="1" dirty="0"/>
          </a:p>
          <a:p>
            <a:pPr lvl="1"/>
            <a:r>
              <a:rPr lang="en-US" altLang="en-US" sz="3200" dirty="0" smtClean="0"/>
              <a:t>Fire weather conditions remain favorable for fire growth</a:t>
            </a:r>
            <a:endParaRPr lang="en-US" altLang="en-US" dirty="0" smtClean="0"/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Synoptic flow </a:t>
            </a:r>
            <a:r>
              <a:rPr lang="en-US" altLang="en-US" sz="3200" dirty="0">
                <a:solidFill>
                  <a:srgbClr val="C00000"/>
                </a:solidFill>
              </a:rPr>
              <a:t>(e.g. at 500 </a:t>
            </a:r>
            <a:r>
              <a:rPr lang="en-US" altLang="en-US" sz="3200" dirty="0" err="1">
                <a:solidFill>
                  <a:srgbClr val="C00000"/>
                </a:solidFill>
              </a:rPr>
              <a:t>hPa</a:t>
            </a:r>
            <a:r>
              <a:rPr lang="en-US" altLang="en-US" sz="3200" dirty="0" smtClean="0">
                <a:solidFill>
                  <a:srgbClr val="C00000"/>
                </a:solidFill>
              </a:rPr>
              <a:t>) becomes more northerly, funneling smoke farther west through the High Plains/Front Range 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There may be less smoke near </a:t>
            </a:r>
            <a:r>
              <a:rPr lang="en-US" altLang="en-US" sz="3200" dirty="0" smtClean="0">
                <a:solidFill>
                  <a:srgbClr val="C00000"/>
                </a:solidFill>
              </a:rPr>
              <a:t>the primary </a:t>
            </a:r>
            <a:r>
              <a:rPr lang="en-US" altLang="en-US" sz="3200" dirty="0" smtClean="0">
                <a:solidFill>
                  <a:srgbClr val="C00000"/>
                </a:solidFill>
              </a:rPr>
              <a:t>Oklahoma target region!</a:t>
            </a:r>
          </a:p>
          <a:p>
            <a:pPr lvl="1"/>
            <a:r>
              <a:rPr lang="en-US" altLang="en-US" sz="3200" dirty="0" smtClean="0"/>
              <a:t>Morning MCS will impact Oklahoma, producing widespread cloud cover before 18Z </a:t>
            </a:r>
          </a:p>
          <a:p>
            <a:pPr lvl="1"/>
            <a:endParaRPr lang="en-US" altLang="en-US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3800" b="1" dirty="0" smtClean="0"/>
              <a:t>Smoke Predictions (Friday 8/16):</a:t>
            </a:r>
            <a:endParaRPr lang="en-US" altLang="en-US" sz="3800" dirty="0" smtClean="0"/>
          </a:p>
          <a:p>
            <a:pPr lvl="1"/>
            <a:r>
              <a:rPr lang="en-US" altLang="en-US" sz="3300" b="1" dirty="0" smtClean="0"/>
              <a:t>Western fires: </a:t>
            </a:r>
            <a:r>
              <a:rPr lang="en-US" altLang="en-US" sz="3300" dirty="0"/>
              <a:t>H</a:t>
            </a:r>
            <a:r>
              <a:rPr lang="en-US" altLang="en-US" sz="3300" dirty="0" smtClean="0"/>
              <a:t>igh smoke concentrations, higher altitude injections, and large-scale transport </a:t>
            </a:r>
            <a:r>
              <a:rPr lang="en-US" altLang="en-US" sz="3300" dirty="0" smtClean="0">
                <a:solidFill>
                  <a:srgbClr val="C00000"/>
                </a:solidFill>
              </a:rPr>
              <a:t>will continue through Friday!</a:t>
            </a:r>
          </a:p>
          <a:p>
            <a:pPr lvl="1"/>
            <a:r>
              <a:rPr lang="en-US" altLang="en-US" sz="3300" dirty="0" smtClean="0"/>
              <a:t>Smoke output will begin to decrease over the weekend!</a:t>
            </a:r>
          </a:p>
        </p:txBody>
      </p:sp>
    </p:spTree>
    <p:extLst>
      <p:ext uri="{BB962C8B-B14F-4D97-AF65-F5344CB8AC3E}">
        <p14:creationId xmlns:p14="http://schemas.microsoft.com/office/powerpoint/2010/main" val="29049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ctivefiremaps.fs.fed.us/data/lg_fire/lg_fire_nifc_2013-08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81" y="1101563"/>
            <a:ext cx="5789519" cy="575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Current Fire Activity</a:t>
            </a:r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 rot="14845552">
            <a:off x="2110643" y="2029313"/>
            <a:ext cx="1417513" cy="12261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05200" y="2743200"/>
            <a:ext cx="533400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86200" y="1905000"/>
            <a:ext cx="330087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Several large fires and recent </a:t>
            </a:r>
            <a:r>
              <a:rPr lang="en-US" sz="1600" b="1" dirty="0" err="1" smtClean="0">
                <a:solidFill>
                  <a:srgbClr val="C00000"/>
                </a:solidFill>
              </a:rPr>
              <a:t>pyroconvection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endParaRPr lang="en-US" sz="700" b="1" dirty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Large-scale smoke transport is occurring…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505202" y="3429000"/>
            <a:ext cx="380997" cy="3810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86199" y="3429000"/>
            <a:ext cx="3505201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763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New fire in Colorado, “Red Canyon”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390 acres, smoke was observed!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Detected by GOES, not MODIS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39N, 107W</a:t>
            </a:r>
            <a:endParaRPr lang="en-US" sz="1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lance-modis.eosdis.nasa.gov/imagery/subsets/?subset=USA1.2013226.aqua.1km.jpg&amp;vectors=fires%2Bcoast%2Bbord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/>
          <a:stretch/>
        </p:blipFill>
        <p:spPr bwMode="auto">
          <a:xfrm>
            <a:off x="6617092" y="2177404"/>
            <a:ext cx="2524283" cy="468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Idaho Fire Observations (Past 48 </a:t>
            </a:r>
            <a:r>
              <a:rPr lang="en-US" altLang="en-US" dirty="0" err="1" smtClean="0"/>
              <a:t>Hrs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1219201"/>
            <a:ext cx="2568909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 smtClean="0"/>
              <a:t>Aqua</a:t>
            </a:r>
            <a:r>
              <a:rPr lang="en-US" altLang="en-US" sz="1600" dirty="0" smtClean="0"/>
              <a:t> MODIS: ~1430 </a:t>
            </a:r>
            <a:r>
              <a:rPr lang="en-US" altLang="en-US" sz="1600" dirty="0"/>
              <a:t>M</a:t>
            </a:r>
            <a:r>
              <a:rPr lang="en-US" altLang="en-US" sz="1600" dirty="0" smtClean="0"/>
              <a:t>DT    Monday (8/12)</a:t>
            </a:r>
          </a:p>
          <a:p>
            <a:pPr algn="ctr">
              <a:spcBef>
                <a:spcPct val="50000"/>
              </a:spcBef>
            </a:pPr>
            <a:r>
              <a:rPr lang="en-US" altLang="en-US" sz="1400" dirty="0"/>
              <a:t>Large fires </a:t>
            </a:r>
            <a:r>
              <a:rPr lang="en-US" altLang="en-US" sz="1400" dirty="0" smtClean="0"/>
              <a:t>present</a:t>
            </a:r>
            <a:endParaRPr lang="en-US" altLang="en-US" sz="1400" dirty="0"/>
          </a:p>
          <a:p>
            <a:pPr algn="ctr">
              <a:spcBef>
                <a:spcPct val="50000"/>
              </a:spcBef>
            </a:pPr>
            <a:endParaRPr lang="en-US" altLang="en-US" sz="1600" dirty="0" smtClean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00400" y="1219201"/>
            <a:ext cx="2895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 smtClean="0"/>
              <a:t>Aqua</a:t>
            </a:r>
            <a:r>
              <a:rPr lang="en-US" altLang="en-US" sz="1600" dirty="0" smtClean="0"/>
              <a:t> MODIS: ~1430 </a:t>
            </a:r>
            <a:r>
              <a:rPr lang="en-US" altLang="en-US" sz="1600" dirty="0"/>
              <a:t>M</a:t>
            </a:r>
            <a:r>
              <a:rPr lang="en-US" altLang="en-US" sz="1600" dirty="0" smtClean="0"/>
              <a:t>DT Tuesday (8/13) </a:t>
            </a:r>
          </a:p>
          <a:p>
            <a:pPr algn="ctr">
              <a:spcBef>
                <a:spcPct val="50000"/>
              </a:spcBef>
            </a:pPr>
            <a:r>
              <a:rPr lang="en-US" altLang="en-US" sz="1400" dirty="0"/>
              <a:t>Large fires present, less smoke</a:t>
            </a:r>
          </a:p>
          <a:p>
            <a:pPr algn="ctr">
              <a:spcBef>
                <a:spcPct val="50000"/>
              </a:spcBef>
            </a:pPr>
            <a:endParaRPr lang="en-US" alt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"/>
          <a:stretch/>
        </p:blipFill>
        <p:spPr bwMode="auto">
          <a:xfrm>
            <a:off x="0" y="2177404"/>
            <a:ext cx="2552700" cy="468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 rot="14845552">
            <a:off x="481063" y="5519470"/>
            <a:ext cx="1117775" cy="96255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"/>
          <a:stretch/>
        </p:blipFill>
        <p:spPr bwMode="auto">
          <a:xfrm>
            <a:off x="3351846" y="2177404"/>
            <a:ext cx="2453634" cy="468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6629400" y="1223297"/>
            <a:ext cx="2511975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 smtClean="0"/>
              <a:t>Aqua</a:t>
            </a:r>
            <a:r>
              <a:rPr lang="en-US" altLang="en-US" sz="1600" dirty="0" smtClean="0"/>
              <a:t> MODIS: ~1430 </a:t>
            </a:r>
            <a:r>
              <a:rPr lang="en-US" altLang="en-US" sz="1600" dirty="0"/>
              <a:t>M</a:t>
            </a:r>
            <a:r>
              <a:rPr lang="en-US" altLang="en-US" sz="1600" dirty="0" smtClean="0"/>
              <a:t>DT Wednesday (8/14) </a:t>
            </a:r>
            <a:endParaRPr lang="en-US" altLang="en-US" sz="1400" dirty="0" smtClean="0"/>
          </a:p>
          <a:p>
            <a:pPr algn="ctr">
              <a:spcBef>
                <a:spcPct val="50000"/>
              </a:spcBef>
            </a:pPr>
            <a:r>
              <a:rPr lang="en-US" altLang="en-US" sz="1400" dirty="0" smtClean="0"/>
              <a:t>Large fires present, more smoke</a:t>
            </a:r>
            <a:endParaRPr lang="en-US" altLang="en-US" sz="1400" dirty="0"/>
          </a:p>
        </p:txBody>
      </p:sp>
      <p:sp>
        <p:nvSpPr>
          <p:cNvPr id="30" name="Oval 29"/>
          <p:cNvSpPr/>
          <p:nvPr/>
        </p:nvSpPr>
        <p:spPr>
          <a:xfrm rot="14845552">
            <a:off x="3833863" y="5500419"/>
            <a:ext cx="1117775" cy="96255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4845552">
            <a:off x="7262862" y="5401141"/>
            <a:ext cx="1117775" cy="96255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879233" y="5181600"/>
            <a:ext cx="959967" cy="4022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The Idaho Fires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367485"/>
              </p:ext>
            </p:extLst>
          </p:nvPr>
        </p:nvGraphicFramePr>
        <p:xfrm>
          <a:off x="-1" y="3962400"/>
          <a:ext cx="4114801" cy="28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838200"/>
                <a:gridCol w="914400"/>
                <a:gridCol w="1295401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Size (Acres)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24-</a:t>
                      </a:r>
                      <a:r>
                        <a:rPr lang="en-US" sz="1600" baseline="0" dirty="0" smtClean="0"/>
                        <a:t>hr Increase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Contained?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Pony Complex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147806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3%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50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%, Expected 8/18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Elk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111977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14%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25%, 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Expected 10/1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Beaver Creek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38789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20%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11%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Mccan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23389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" y="1600200"/>
            <a:ext cx="3886201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900" b="1" dirty="0" smtClean="0"/>
              <a:t>Past 24 </a:t>
            </a:r>
            <a:r>
              <a:rPr lang="en-US" altLang="en-US" sz="2900" b="1" dirty="0" err="1" smtClean="0"/>
              <a:t>hrs</a:t>
            </a:r>
            <a:r>
              <a:rPr lang="en-US" altLang="en-US" sz="2900" dirty="0" smtClean="0"/>
              <a:t>:</a:t>
            </a:r>
          </a:p>
          <a:p>
            <a:pPr marL="569913" lvl="1" indent="-225425"/>
            <a:r>
              <a:rPr lang="en-US" altLang="en-US" sz="2900" dirty="0" smtClean="0"/>
              <a:t>Several ongoing large fires, a few new ignitions may have occurred</a:t>
            </a:r>
          </a:p>
          <a:p>
            <a:pPr marL="344488" lvl="1" indent="0">
              <a:buNone/>
            </a:pPr>
            <a:endParaRPr lang="en-US" altLang="en-US" sz="2900" dirty="0" smtClean="0"/>
          </a:p>
          <a:p>
            <a:pPr marL="569913" lvl="1" indent="-225425"/>
            <a:r>
              <a:rPr lang="en-US" altLang="en-US" sz="2900" dirty="0" smtClean="0"/>
              <a:t>While there has been some containment, fires are still growing!</a:t>
            </a:r>
          </a:p>
          <a:p>
            <a:pPr marL="569913" lvl="1" indent="-225425"/>
            <a:endParaRPr lang="en-US" altLang="en-US" sz="2900" dirty="0">
              <a:solidFill>
                <a:srgbClr val="C00000"/>
              </a:solidFill>
            </a:endParaRPr>
          </a:p>
          <a:p>
            <a:pPr marL="569913" lvl="1" indent="-225425"/>
            <a:endParaRPr lang="en-US" altLang="en-US" sz="2900" dirty="0" smtClean="0">
              <a:solidFill>
                <a:srgbClr val="C00000"/>
              </a:solidFill>
            </a:endParaRPr>
          </a:p>
          <a:p>
            <a:pPr marL="344488" lvl="1" indent="0">
              <a:buNone/>
            </a:pPr>
            <a:endParaRPr lang="en-US" altLang="en-US" sz="2900" dirty="0" smtClean="0"/>
          </a:p>
        </p:txBody>
      </p:sp>
      <p:pic>
        <p:nvPicPr>
          <p:cNvPr id="7172" name="Picture 4" descr="http://activefiremaps.fs.fed.us/data/activefiremaps/gbe2013226_19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8" r="31" b="64035"/>
          <a:stretch/>
        </p:blipFill>
        <p:spPr bwMode="auto">
          <a:xfrm>
            <a:off x="4267200" y="1524000"/>
            <a:ext cx="476562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activefiremaps.fs.fed.us/data/activefiremaps/gbe2013226_19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46" r="47660" b="18"/>
          <a:stretch/>
        </p:blipFill>
        <p:spPr bwMode="auto">
          <a:xfrm>
            <a:off x="4267200" y="1524000"/>
            <a:ext cx="2326821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orecast.weather.gov/meteograms/Plotter.php?lat=43.46687&amp;lon=-115.96481&amp;wfo=BOI&amp;zcode=IDZ014&amp;gset=20&amp;gdiff=9&amp;unit=0&amp;tinfo=MY7&amp;ahour=4&amp;pcmd=1100111100000000000000000000000000000000000000000000000000&amp;lg=en&amp;indu=1!1!1&amp;dd=0&amp;bw=0&amp;hrspan=48&amp;pqpfhr=6&amp;psnwhr=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40881"/>
            <a:ext cx="7620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Forecast: Near the Idaho Fires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990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smtClean="0"/>
              <a:t>Thursday 0000 – Friday 2300 </a:t>
            </a:r>
            <a:r>
              <a:rPr lang="en-US" altLang="en-US" b="1" dirty="0"/>
              <a:t>M</a:t>
            </a:r>
            <a:r>
              <a:rPr lang="en-US" altLang="en-US" b="1" dirty="0" smtClean="0"/>
              <a:t>DT, near the Elk Fire, NE of Boise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62000" y="5379527"/>
            <a:ext cx="7772399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 smtClean="0"/>
              <a:t>Fire weather conditions will be favorable for fire growth (</a:t>
            </a:r>
            <a:r>
              <a:rPr lang="en-US" altLang="en-US" sz="2000" dirty="0" smtClean="0">
                <a:solidFill>
                  <a:srgbClr val="C00000"/>
                </a:solidFill>
              </a:rPr>
              <a:t>possibly explosive</a:t>
            </a:r>
            <a:r>
              <a:rPr lang="en-US" altLang="en-US" sz="2000" dirty="0" smtClean="0"/>
              <a:t>) in the afternoon hours each day.  Inland highs persist in the 80s and 90s, with RH values &lt; 20%.</a:t>
            </a:r>
          </a:p>
          <a:p>
            <a:pPr lvl="1"/>
            <a:r>
              <a:rPr lang="en-US" altLang="en-US" sz="1800" dirty="0"/>
              <a:t>W</a:t>
            </a:r>
            <a:r>
              <a:rPr lang="en-US" altLang="en-US" sz="1800" dirty="0" smtClean="0"/>
              <a:t>ind speed and direction will vary with terrain</a:t>
            </a:r>
            <a:r>
              <a:rPr lang="en-US" altLang="en-US" sz="1800" dirty="0"/>
              <a:t>!</a:t>
            </a:r>
            <a:endParaRPr lang="en-US" alt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ata/nam/06/nam_namer_000_500_vort_h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t="8460" r="18105" b="4518"/>
          <a:stretch/>
        </p:blipFill>
        <p:spPr bwMode="auto">
          <a:xfrm>
            <a:off x="3787225" y="1658709"/>
            <a:ext cx="5349159" cy="519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Synoptic Pattern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695530"/>
            <a:ext cx="3838575" cy="51624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900" b="1" dirty="0" smtClean="0"/>
              <a:t>Primary forecast issues</a:t>
            </a:r>
            <a:r>
              <a:rPr lang="en-US" altLang="en-US" sz="2900" dirty="0" smtClean="0"/>
              <a:t>:</a:t>
            </a:r>
            <a:endParaRPr lang="en-US" altLang="en-US" sz="2900" dirty="0"/>
          </a:p>
          <a:p>
            <a:pPr marL="569913" lvl="1" indent="-225425"/>
            <a:r>
              <a:rPr lang="en-US" altLang="en-US" sz="2900" dirty="0" smtClean="0"/>
              <a:t>Highly amplified pattern, unusual for August</a:t>
            </a:r>
          </a:p>
          <a:p>
            <a:pPr marL="344488" lvl="1" indent="0">
              <a:buNone/>
            </a:pPr>
            <a:endParaRPr lang="en-US" altLang="en-US" sz="2900" dirty="0" smtClean="0"/>
          </a:p>
          <a:p>
            <a:pPr marL="569913" lvl="1" indent="-225425"/>
            <a:r>
              <a:rPr lang="en-US" altLang="en-US" sz="2900" dirty="0">
                <a:solidFill>
                  <a:srgbClr val="C00000"/>
                </a:solidFill>
              </a:rPr>
              <a:t>W</a:t>
            </a:r>
            <a:r>
              <a:rPr lang="en-US" altLang="en-US" sz="2900" dirty="0" smtClean="0">
                <a:solidFill>
                  <a:srgbClr val="C00000"/>
                </a:solidFill>
              </a:rPr>
              <a:t>estern smoke will be transported to the NE, then SSE between ridge and trough</a:t>
            </a:r>
          </a:p>
          <a:p>
            <a:pPr marL="569913" lvl="1" indent="-225425"/>
            <a:endParaRPr lang="en-US" altLang="en-US" sz="2900" dirty="0" smtClean="0">
              <a:solidFill>
                <a:srgbClr val="C00000"/>
              </a:solidFill>
            </a:endParaRPr>
          </a:p>
          <a:p>
            <a:pPr marL="569913" lvl="1" indent="-225425"/>
            <a:r>
              <a:rPr lang="en-US" altLang="en-US" sz="2900" dirty="0" smtClean="0"/>
              <a:t>Potential for convection in the </a:t>
            </a:r>
            <a:r>
              <a:rPr lang="en-US" altLang="en-US" sz="2900" dirty="0" smtClean="0"/>
              <a:t>Plains </a:t>
            </a:r>
            <a:endParaRPr lang="en-US" altLang="en-US" sz="2900" dirty="0" smtClean="0"/>
          </a:p>
          <a:p>
            <a:pPr marL="344488" lvl="1" indent="0">
              <a:buNone/>
            </a:pPr>
            <a:endParaRPr lang="en-US" altLang="en-US" sz="2900" dirty="0" smtClean="0"/>
          </a:p>
          <a:p>
            <a:pPr marL="569913" lvl="1" indent="-225425"/>
            <a:r>
              <a:rPr lang="en-US" altLang="en-US" sz="2900" dirty="0" smtClean="0"/>
              <a:t>Easterly tropical wave near the Yucatan, moving WNW</a:t>
            </a:r>
          </a:p>
          <a:p>
            <a:pPr marL="569913" lvl="1" indent="-225425"/>
            <a:endParaRPr lang="en-US" altLang="en-US" sz="2900" dirty="0"/>
          </a:p>
          <a:p>
            <a:pPr marL="569913" lvl="1" indent="-225425"/>
            <a:r>
              <a:rPr lang="en-US" altLang="en-US" sz="2900" dirty="0">
                <a:solidFill>
                  <a:srgbClr val="C00000"/>
                </a:solidFill>
              </a:rPr>
              <a:t>P</a:t>
            </a:r>
            <a:r>
              <a:rPr lang="en-US" altLang="en-US" sz="2900" dirty="0" smtClean="0">
                <a:solidFill>
                  <a:srgbClr val="C00000"/>
                </a:solidFill>
              </a:rPr>
              <a:t>otential for tropical development!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343400" y="1295400"/>
            <a:ext cx="4610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500 </a:t>
            </a:r>
            <a:r>
              <a:rPr lang="en-US" altLang="en-US" dirty="0" err="1" smtClean="0"/>
              <a:t>hPa</a:t>
            </a:r>
            <a:r>
              <a:rPr lang="en-US" altLang="en-US" dirty="0" smtClean="0"/>
              <a:t>, </a:t>
            </a:r>
            <a:r>
              <a:rPr lang="en-US" altLang="en-US" dirty="0" smtClean="0"/>
              <a:t>8/15/13</a:t>
            </a:r>
            <a:r>
              <a:rPr lang="en-US" altLang="en-US" dirty="0" smtClean="0"/>
              <a:t>, </a:t>
            </a:r>
            <a:r>
              <a:rPr lang="en-US" altLang="en-US" dirty="0" smtClean="0"/>
              <a:t>06</a:t>
            </a:r>
            <a:r>
              <a:rPr lang="en-US" altLang="en-US" dirty="0" smtClean="0"/>
              <a:t>00Z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627322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Tropical Wave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5816325"/>
            <a:ext cx="220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Potential tropical cyclone development?</a:t>
            </a:r>
            <a:endParaRPr lang="en-US" sz="1600" b="1" dirty="0">
              <a:solidFill>
                <a:srgbClr val="00206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638800" y="4419600"/>
            <a:ext cx="400050" cy="4857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81575" y="4552950"/>
            <a:ext cx="1310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Smoke transport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029200" y="4376410"/>
            <a:ext cx="409575" cy="1955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1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hpc.ncep.noaa.gov/sfc/lrgnamsfcwbg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46288" r="36250" b="22048"/>
          <a:stretch/>
        </p:blipFill>
        <p:spPr bwMode="auto">
          <a:xfrm>
            <a:off x="176526" y="1170502"/>
            <a:ext cx="8662675" cy="569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Surface Conditions</a:t>
            </a:r>
            <a:endParaRPr lang="en-U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657600"/>
            <a:ext cx="3581400" cy="320040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1800" b="1" dirty="0" smtClean="0"/>
              <a:t>Key Points</a:t>
            </a:r>
          </a:p>
          <a:p>
            <a:r>
              <a:rPr lang="en-US" altLang="en-US" sz="1800" dirty="0" smtClean="0"/>
              <a:t>Surface (largely stationary) frontal boundary currently bisects the region and serves as a focal point for convection</a:t>
            </a:r>
          </a:p>
          <a:p>
            <a:endParaRPr lang="en-US" altLang="en-US" sz="1000" dirty="0"/>
          </a:p>
          <a:p>
            <a:r>
              <a:rPr lang="en-US" altLang="en-US" sz="1800" dirty="0" smtClean="0"/>
              <a:t>Region with fires is hot and dry</a:t>
            </a:r>
          </a:p>
          <a:p>
            <a:endParaRPr lang="en-US" altLang="en-US" sz="1050" b="1" dirty="0"/>
          </a:p>
          <a:p>
            <a:endParaRPr lang="en-US" altLang="en-US" sz="1050" b="1" dirty="0">
              <a:solidFill>
                <a:srgbClr val="C00000"/>
              </a:solidFill>
            </a:endParaRPr>
          </a:p>
          <a:p>
            <a:r>
              <a:rPr lang="en-US" altLang="en-US" sz="1800" b="1" dirty="0" smtClean="0">
                <a:solidFill>
                  <a:srgbClr val="C00000"/>
                </a:solidFill>
              </a:rPr>
              <a:t>Upper-level shortwave will drive an MCS along  the boundary!</a:t>
            </a:r>
            <a:endParaRPr lang="en-US" altLang="en-US" sz="1800" dirty="0" smtClean="0"/>
          </a:p>
          <a:p>
            <a:pPr marL="0" indent="0">
              <a:buNone/>
            </a:pPr>
            <a:endParaRPr lang="en-US" altLang="en-US" sz="3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096000" y="1170502"/>
            <a:ext cx="2743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8/15/13</a:t>
            </a:r>
            <a:r>
              <a:rPr lang="en-US" altLang="en-US" dirty="0" smtClean="0"/>
              <a:t>, </a:t>
            </a:r>
            <a:r>
              <a:rPr lang="en-US" altLang="en-US" dirty="0" smtClean="0"/>
              <a:t>1022</a:t>
            </a:r>
            <a:r>
              <a:rPr lang="en-US" altLang="en-US" dirty="0" smtClean="0"/>
              <a:t>Z</a:t>
            </a:r>
            <a:endParaRPr lang="en-US" altLang="en-US" dirty="0"/>
          </a:p>
        </p:txBody>
      </p:sp>
      <p:sp>
        <p:nvSpPr>
          <p:cNvPr id="2" name="AutoShape 2" descr="Radar Map"/>
          <p:cNvSpPr>
            <a:spLocks noChangeAspect="1" noChangeArrowheads="1"/>
          </p:cNvSpPr>
          <p:nvPr/>
        </p:nvSpPr>
        <p:spPr bwMode="auto">
          <a:xfrm>
            <a:off x="63500" y="-2286000"/>
            <a:ext cx="6191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4780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20690019">
            <a:off x="5300617" y="2748420"/>
            <a:ext cx="184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635"/>
                </a:solidFill>
              </a:rPr>
              <a:t>Developing Wave</a:t>
            </a:r>
            <a:endParaRPr lang="en-US" b="1" dirty="0">
              <a:solidFill>
                <a:srgbClr val="00763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611357">
            <a:off x="6852407" y="6249203"/>
            <a:ext cx="220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635"/>
                </a:solidFill>
              </a:rPr>
              <a:t>Scattered Convection</a:t>
            </a:r>
            <a:endParaRPr lang="en-US" b="1" dirty="0">
              <a:solidFill>
                <a:srgbClr val="00763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800" y="2895600"/>
            <a:ext cx="158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Hot and Dry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33772" y="2680900"/>
            <a:ext cx="158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Unseasonably Cool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223626" y="3429000"/>
            <a:ext cx="253374" cy="457200"/>
          </a:xfrm>
          <a:prstGeom prst="straightConnector1">
            <a:avLst/>
          </a:prstGeom>
          <a:ln w="28575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../../coamps-os/dhtml/tmp/AEROSOL/Seac4rsT2c/2013081500/chart.COAMPS.def-rdar0.2.20130815000000.20130816150000.0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0" t="26034" r="12292" b="23210"/>
          <a:stretch/>
        </p:blipFill>
        <p:spPr bwMode="auto">
          <a:xfrm>
            <a:off x="-9525" y="3983308"/>
            <a:ext cx="52959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ata/gfs/06/gfs_namer_030_500_vort_ht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33639" r="41212" b="4276"/>
          <a:stretch/>
        </p:blipFill>
        <p:spPr bwMode="auto">
          <a:xfrm>
            <a:off x="4311804" y="1710154"/>
            <a:ext cx="4832196" cy="51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76200"/>
            <a:ext cx="826210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General Forecast</a:t>
            </a:r>
            <a:endParaRPr lang="en-US" alt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0" y="1299746"/>
            <a:ext cx="4114800" cy="23390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 smtClean="0"/>
              <a:t>Friday (8/16):</a:t>
            </a:r>
            <a:endParaRPr lang="en-US" altLang="en-US" sz="2000" dirty="0" smtClean="0"/>
          </a:p>
          <a:p>
            <a:r>
              <a:rPr lang="en-US" altLang="en-US" sz="1800" dirty="0" smtClean="0"/>
              <a:t>Morning MCS somewhere in Oklahoma</a:t>
            </a:r>
          </a:p>
          <a:p>
            <a:endParaRPr lang="en-US" altLang="en-US" sz="1800" dirty="0" smtClean="0"/>
          </a:p>
          <a:p>
            <a:r>
              <a:rPr lang="en-US" altLang="en-US" sz="1800" dirty="0" smtClean="0"/>
              <a:t>Synoptic ridge becomes pinched, resulting in almost northerly flow at 500 </a:t>
            </a:r>
            <a:r>
              <a:rPr lang="en-US" altLang="en-US" sz="1800" dirty="0" err="1" smtClean="0"/>
              <a:t>hPa</a:t>
            </a:r>
            <a:endParaRPr lang="en-US" altLang="en-US" sz="1800" dirty="0" smtClean="0"/>
          </a:p>
          <a:p>
            <a:endParaRPr lang="en-US" altLang="en-US" sz="1800" dirty="0"/>
          </a:p>
          <a:p>
            <a:r>
              <a:rPr lang="en-US" altLang="en-US" sz="1800" dirty="0" smtClean="0">
                <a:solidFill>
                  <a:srgbClr val="C00000"/>
                </a:solidFill>
              </a:rPr>
              <a:t>Smoke may be pushed into west-central TX!</a:t>
            </a:r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400" dirty="0" smtClean="0"/>
          </a:p>
          <a:p>
            <a:endParaRPr lang="en-US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638831"/>
            <a:ext cx="4114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COAMPS Simulated Reflectivity, 15Z, 8/16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47670" y="1371600"/>
            <a:ext cx="48201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GFS 500 </a:t>
            </a:r>
            <a:r>
              <a:rPr lang="en-US" sz="1600" b="1" dirty="0" err="1" smtClean="0"/>
              <a:t>hPa</a:t>
            </a:r>
            <a:r>
              <a:rPr lang="en-US" sz="1600" b="1" dirty="0" smtClean="0"/>
              <a:t> Heights/</a:t>
            </a:r>
            <a:r>
              <a:rPr lang="en-US" sz="1600" b="1" dirty="0" err="1" smtClean="0"/>
              <a:t>Vorticity</a:t>
            </a:r>
            <a:r>
              <a:rPr lang="en-US" sz="1600" b="1" dirty="0" smtClean="0"/>
              <a:t>, 18Z, 8/16 </a:t>
            </a:r>
            <a:endParaRPr lang="en-US" sz="16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162800" y="3707083"/>
            <a:ext cx="223133" cy="3333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25424" y="4030933"/>
            <a:ext cx="10117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T</a:t>
            </a:r>
            <a:r>
              <a:rPr lang="en-US" sz="1600" b="1" dirty="0" smtClean="0">
                <a:solidFill>
                  <a:srgbClr val="FF0000"/>
                </a:solidFill>
              </a:rPr>
              <a:t>ransport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477000" y="3581400"/>
            <a:ext cx="409575" cy="1256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429740" y="4192858"/>
            <a:ext cx="139317" cy="7557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 rot="14845552">
            <a:off x="7797630" y="4275854"/>
            <a:ext cx="794000" cy="9145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4845552">
            <a:off x="2387430" y="5190254"/>
            <a:ext cx="794000" cy="9145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8986</TotalTime>
  <Words>675</Words>
  <Application>Microsoft Office PowerPoint</Application>
  <PresentationFormat>On-screen Show (4:3)</PresentationFormat>
  <Paragraphs>138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Flight Planning Smoke/Aerosol Outlook SEAC4RS 2013</vt:lpstr>
      <vt:lpstr>Bottom Line Upfront</vt:lpstr>
      <vt:lpstr>Current Fire Activity</vt:lpstr>
      <vt:lpstr>Idaho Fire Observations (Past 48 Hrs)</vt:lpstr>
      <vt:lpstr>The Idaho Fires</vt:lpstr>
      <vt:lpstr>Forecast: Near the Idaho Fires</vt:lpstr>
      <vt:lpstr>Synoptic Pattern</vt:lpstr>
      <vt:lpstr>Surface Conditions</vt:lpstr>
      <vt:lpstr>General Forecast</vt:lpstr>
      <vt:lpstr>High Cloud Forecast</vt:lpstr>
      <vt:lpstr>NAAPS Smoke/Aerosol Forecast </vt:lpstr>
      <vt:lpstr>Smoke/Aerosol Forecast </vt:lpstr>
      <vt:lpstr>Summary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Flight Planning Smoke Outlook SEAC4RS 2013</dc:title>
  <dc:creator>Petersen, Dr. David, Contractor, Code 7544</dc:creator>
  <cp:lastModifiedBy>Petersen, Dr. David, Contractor, Code 7544</cp:lastModifiedBy>
  <cp:revision>341</cp:revision>
  <dcterms:created xsi:type="dcterms:W3CDTF">2013-07-30T22:29:54Z</dcterms:created>
  <dcterms:modified xsi:type="dcterms:W3CDTF">2013-08-15T13:39:30Z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1298843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D5.0.6</vt:lpwstr>
  </property>
</Properties>
</file>