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78" r:id="rId5"/>
    <p:sldId id="282" r:id="rId6"/>
    <p:sldId id="279" r:id="rId7"/>
    <p:sldId id="266" r:id="rId8"/>
    <p:sldId id="275" r:id="rId9"/>
    <p:sldId id="260" r:id="rId10"/>
    <p:sldId id="272" r:id="rId11"/>
    <p:sldId id="262" r:id="rId12"/>
    <p:sldId id="28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020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AF03-848B-48EE-BB1D-DC8E26C42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avu.nrlmry.navy.mil/COAMPSOS/littlemac.nrlmry.navy.mil/coamps-os/dhtml/tmp/grace/Seac4rsT2b/2013081100/chart.COAMPS.def-rdar0.2.20130811000000.20130811210000.0.pn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vu.nrlmry.navy.mil/COAMPSOS/littlemac.nrlmry.navy.mil/coamps-os/dhtml/tmp/AEROSOL/Seac4rsT2c/2013081012/chart.COAMPS.def-ccld-plot0.2.20130810120000.20130812180000.0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nce-modis.eosdis.nasa.gov/imagery/subsets/?subset=USA7.2013223.aqua.1km.jpg&amp;vectors=fires%2Bcoast%2Bbord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://lance-modis.eosdis.nasa.gov/imagery/subsets/?subset=USA1.2013223.aqua.1km.jpg&amp;vectors=fires%2Bcoast%2Bborders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08/11/2013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1900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hours PDT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(02:00Z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Monday (8/12)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../../coamps-os/dhtml/tmp/grace/Seac4rsT2b/2013081100/chart.COAMPS.def-rdar0.2.20130811000000.2013081121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1344" r="3766" b="14287"/>
          <a:stretch/>
        </p:blipFill>
        <p:spPr bwMode="auto">
          <a:xfrm>
            <a:off x="1741062" y="2362200"/>
            <a:ext cx="7402938" cy="4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Convection/Rainfall Forecast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9050" y="1905000"/>
            <a:ext cx="2819400" cy="419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Monday (8/12):</a:t>
            </a:r>
            <a:endParaRPr lang="en-US" altLang="en-US" sz="2000" dirty="0" smtClean="0"/>
          </a:p>
          <a:p>
            <a:r>
              <a:rPr lang="en-US" altLang="en-US" sz="2000" dirty="0" smtClean="0"/>
              <a:t>Near-stationary frontal boundary will be the primary focus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Convection will develop along the front, mainly </a:t>
            </a:r>
            <a:r>
              <a:rPr lang="en-US" altLang="en-US" sz="2000" dirty="0" smtClean="0"/>
              <a:t>near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the southern TN border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Convection also likely along the TX/LA coast and offshore</a:t>
            </a:r>
            <a:endParaRPr lang="en-US" altLang="en-US" sz="16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24225" y="2324755"/>
            <a:ext cx="5672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COAMPS Simulated Reflectivity (21Z</a:t>
            </a:r>
            <a:r>
              <a:rPr lang="en-US" sz="1600" b="1" dirty="0" smtClean="0"/>
              <a:t>, 8/12)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 da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60" y="1847910"/>
            <a:ext cx="5105340" cy="51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828800"/>
            <a:ext cx="3969106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>
                <a:solidFill>
                  <a:srgbClr val="C00000"/>
                </a:solidFill>
              </a:rPr>
              <a:t>Some smoke may be present in the TX/LA/AR region!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Smoke concentrations are still high in the western </a:t>
            </a:r>
            <a:r>
              <a:rPr lang="en-US" altLang="en-US" sz="2600" dirty="0" smtClean="0"/>
              <a:t>CONUS and Canada</a:t>
            </a:r>
            <a:endParaRPr lang="en-US" altLang="en-US" sz="2600" dirty="0" smtClean="0"/>
          </a:p>
          <a:p>
            <a:pPr lvl="1"/>
            <a:r>
              <a:rPr lang="en-US" altLang="en-US" sz="2100" dirty="0" smtClean="0"/>
              <a:t>Potential for ESE transport must be monitored</a:t>
            </a:r>
            <a:r>
              <a:rPr lang="en-US" altLang="en-US" sz="2100" dirty="0" smtClean="0"/>
              <a:t>!</a:t>
            </a:r>
          </a:p>
          <a:p>
            <a:pPr lvl="1"/>
            <a:r>
              <a:rPr lang="en-US" altLang="en-US" sz="2100" dirty="0" smtClean="0">
                <a:solidFill>
                  <a:srgbClr val="C00000"/>
                </a:solidFill>
              </a:rPr>
              <a:t>Some smoke will likely reach the study region during the week!</a:t>
            </a:r>
            <a:endParaRPr lang="en-US" altLang="en-US" sz="21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600" dirty="0"/>
          </a:p>
          <a:p>
            <a:r>
              <a:rPr lang="en-US" altLang="en-US" sz="2600" dirty="0" smtClean="0"/>
              <a:t>Sulfates are generally high in the southern Midwest and Mid Atlantic</a:t>
            </a:r>
          </a:p>
          <a:p>
            <a:pPr lvl="1"/>
            <a:r>
              <a:rPr lang="en-US" altLang="en-US" sz="2100" dirty="0" smtClean="0"/>
              <a:t>High concentrations extend into the SE CONUS on Monday 8/12!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91000" y="1447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C00000"/>
                </a:solidFill>
              </a:rPr>
              <a:t>View slideshow for loop!!!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12290" name="Picture 2" descr="../../coamps-os/dhtml/tmp/AEROSOL/Seac4rsT2c/2013081012/chart.COAMPS.def-ccld-plot0.2.20130810120000.20130812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/>
        </p:blipFill>
        <p:spPr bwMode="auto">
          <a:xfrm>
            <a:off x="76199" y="1447800"/>
            <a:ext cx="3915423" cy="25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49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Smoke may already be reaching the Midwest!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295400"/>
            <a:ext cx="4362450" cy="53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 and smoke observations are possible in portions of TX, AR, and LA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Some fire growth/ignition is possible </a:t>
            </a:r>
            <a:r>
              <a:rPr lang="en-US" sz="2400" dirty="0" smtClean="0"/>
              <a:t>during the afternoon hours </a:t>
            </a:r>
            <a:r>
              <a:rPr lang="en-US" sz="2400" dirty="0" smtClean="0"/>
              <a:t>Monday, </a:t>
            </a:r>
            <a:r>
              <a:rPr lang="en-US" sz="2400" dirty="0" smtClean="0"/>
              <a:t>but explosive growth is not expected.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Convection is likely along a surface boundary,  extending across the southern border of </a:t>
            </a:r>
            <a:r>
              <a:rPr lang="en-US" sz="2400" dirty="0" smtClean="0">
                <a:solidFill>
                  <a:srgbClr val="C00000"/>
                </a:solidFill>
              </a:rPr>
              <a:t>TN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Transport of western US/Canadian smoke must be monitored in the coming days!  It all depends on the evolution of the synoptic trough!</a:t>
            </a:r>
            <a:endParaRPr lang="en-US" sz="1400" b="1" dirty="0" smtClean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A few small fires have been detected by MODIS in TX, AR, and LA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Large fires continue to burn in WY, ID, and MT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(Monday 8/12):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Near-stationary surface frontal boundary in SE CONUS, with plenty of instability/moisture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Convection is likely along a surface boundary, </a:t>
            </a:r>
            <a:r>
              <a:rPr lang="en-US" altLang="en-US" sz="3200" dirty="0" smtClean="0">
                <a:solidFill>
                  <a:srgbClr val="C00000"/>
                </a:solidFill>
              </a:rPr>
              <a:t>mainly in southern TN and northern AL, MS, and GA.</a:t>
            </a:r>
          </a:p>
          <a:p>
            <a:pPr lvl="1"/>
            <a:r>
              <a:rPr lang="en-US" altLang="en-US" sz="3200" dirty="0" smtClean="0"/>
              <a:t>Convection also possible near the coast of TX and LA</a:t>
            </a:r>
            <a:endParaRPr lang="en-US" altLang="en-US" sz="3200" dirty="0" smtClean="0"/>
          </a:p>
          <a:p>
            <a:pPr marL="1371600" lvl="3" indent="0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</a:p>
          <a:p>
            <a:pPr marL="1371600" lvl="3" indent="0"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8/12):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SE CONUS: </a:t>
            </a:r>
            <a:r>
              <a:rPr lang="en-US" altLang="en-US" sz="3300" dirty="0" smtClean="0"/>
              <a:t>minor smoke concentrations are possible in TX, AR, and LA, but numerous, large fire events are not likely</a:t>
            </a:r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 smtClean="0"/>
              <a:t>fire evolution/smoke transport potential will be </a:t>
            </a:r>
            <a:r>
              <a:rPr lang="en-US" altLang="en-US" sz="3300" dirty="0" smtClean="0"/>
              <a:t>monitored</a:t>
            </a:r>
            <a:r>
              <a:rPr lang="en-US" altLang="en-US" sz="3300" dirty="0" smtClean="0"/>
              <a:t>.  </a:t>
            </a:r>
            <a:r>
              <a:rPr lang="en-US" altLang="en-US" sz="3300" b="1" dirty="0" smtClean="0">
                <a:solidFill>
                  <a:srgbClr val="C00000"/>
                </a:solidFill>
              </a:rPr>
              <a:t>Smoke transport into portions of the Midwest/SE CONUS is becoming more likely!</a:t>
            </a:r>
            <a:endParaRPr lang="en-US" altLang="en-US" sz="33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7591"/>
            <a:ext cx="6083263" cy="57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067890" y="209200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62445" y="2895600"/>
            <a:ext cx="609602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4880" y="2667000"/>
            <a:ext cx="293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Recent </a:t>
            </a:r>
            <a:r>
              <a:rPr lang="en-US" b="1" dirty="0" err="1">
                <a:solidFill>
                  <a:srgbClr val="C00000"/>
                </a:solidFill>
              </a:rPr>
              <a:t>pyroconvection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Smoke Transport???</a:t>
            </a:r>
          </a:p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omething to watch!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4845552">
            <a:off x="4156600" y="3813545"/>
            <a:ext cx="1281347" cy="1038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6480" y="3694423"/>
            <a:ext cx="293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few fires have been detected, but no large incident reports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A7.2013223.aqua.1km.fires+coast+borders.jpg" id="6148" name="Picture 4">
            <a:hlinkClick r:id="rId3"/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2159780"/>
            <a:ext cx="3238500" cy="46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USA1.2013223.aqua.1km.fires+coast+borders.jpg" id="6146" name="Picture 2">
            <a:hlinkClick r:id="rId5"/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43650" y="1166415"/>
            <a:ext cx="2800350" cy="56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altLang="en-US" dirty="0" lang="en-US" smtClean="0"/>
              <a:t>Fire </a:t>
            </a:r>
            <a:r>
              <a:rPr altLang="en-US" dirty="0" lang="en-US" smtClean="0"/>
              <a:t>Observations</a:t>
            </a:r>
            <a:endParaRPr altLang="en-US" dirty="0"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1219201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dirty="0" lang="en-US" smtClean="0" sz="1600"/>
              <a:t>Aqua</a:t>
            </a:r>
            <a:r>
              <a:rPr altLang="en-US" dirty="0" lang="en-US" smtClean="0" sz="1600"/>
              <a:t> MODIS: ~1330 CDT </a:t>
            </a:r>
            <a:r>
              <a:rPr altLang="en-US" dirty="0" lang="en-US" smtClean="0" sz="1600"/>
              <a:t>   Sunday </a:t>
            </a:r>
            <a:r>
              <a:rPr altLang="en-US" dirty="0" lang="en-US" smtClean="0" sz="1600"/>
              <a:t>(</a:t>
            </a:r>
            <a:r>
              <a:rPr altLang="en-US" dirty="0" lang="en-US" smtClean="0" sz="1600"/>
              <a:t>8/11)</a:t>
            </a:r>
            <a:endParaRPr altLang="en-US" dirty="0" lang="en-US" smtClean="0" sz="1600"/>
          </a:p>
          <a:p>
            <a:pPr algn="ctr">
              <a:spcBef>
                <a:spcPct val="50000"/>
              </a:spcBef>
            </a:pPr>
            <a:r>
              <a:rPr altLang="en-US" dirty="0" lang="en-US" smtClean="0" sz="1600"/>
              <a:t>Few fires today</a:t>
            </a:r>
            <a:endParaRPr altLang="en-US" dirty="0" lang="en-US" smtClean="0" sz="1600"/>
          </a:p>
        </p:txBody>
      </p:sp>
      <p:sp>
        <p:nvSpPr>
          <p:cNvPr id="20" name="TextBox 19"/>
          <p:cNvSpPr txBox="1"/>
          <p:nvPr/>
        </p:nvSpPr>
        <p:spPr>
          <a:xfrm>
            <a:off x="7284003" y="1336447"/>
            <a:ext cx="178379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mtClean="0">
                <a:solidFill>
                  <a:srgbClr val="FFFF00"/>
                </a:solidFill>
              </a:rPr>
              <a:t>Smoke from Canada?</a:t>
            </a:r>
            <a:endParaRPr b="1" dirty="0" lang="en-US">
              <a:solidFill>
                <a:srgbClr val="FFFF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48050" y="1219201"/>
            <a:ext cx="2895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dirty="0" lang="en-US" smtClean="0" sz="1600"/>
              <a:t>Aqua</a:t>
            </a:r>
            <a:r>
              <a:rPr altLang="en-US" dirty="0" lang="en-US" smtClean="0" sz="1600"/>
              <a:t> MODIS: ~</a:t>
            </a:r>
            <a:r>
              <a:rPr altLang="en-US" dirty="0" lang="en-US" smtClean="0" sz="1600"/>
              <a:t>1430 </a:t>
            </a:r>
            <a:r>
              <a:rPr altLang="en-US" dirty="0" lang="en-US" sz="1600"/>
              <a:t>M</a:t>
            </a:r>
            <a:r>
              <a:rPr altLang="en-US" dirty="0" lang="en-US" smtClean="0" sz="1600"/>
              <a:t>DT Sunday </a:t>
            </a:r>
            <a:r>
              <a:rPr altLang="en-US" dirty="0" lang="en-US" smtClean="0" sz="1600"/>
              <a:t>(</a:t>
            </a:r>
            <a:r>
              <a:rPr altLang="en-US" dirty="0" lang="en-US" smtClean="0" sz="1600"/>
              <a:t>8/11)</a:t>
            </a:r>
          </a:p>
          <a:p>
            <a:pPr algn="ctr">
              <a:spcBef>
                <a:spcPct val="50000"/>
              </a:spcBef>
            </a:pPr>
            <a:endParaRPr altLang="en-US" dirty="0" lang="en-US" smtClean="0" sz="1600"/>
          </a:p>
          <a:p>
            <a:pPr indent="-285750" marL="285750">
              <a:spcBef>
                <a:spcPct val="50000"/>
              </a:spcBef>
              <a:buFont charset="0" panose="020B0604020202020204" pitchFamily="34" typeface="Arial"/>
              <a:buChar char="•"/>
            </a:pPr>
            <a:r>
              <a:rPr altLang="en-US" dirty="0" lang="en-US" smtClean="0" sz="1600"/>
              <a:t>Several large fire complexes in southern Idaho.</a:t>
            </a:r>
          </a:p>
          <a:p>
            <a:pPr indent="-285750" marL="285750">
              <a:spcBef>
                <a:spcPct val="50000"/>
              </a:spcBef>
              <a:buFont charset="0" panose="020B0604020202020204" pitchFamily="34" typeface="Arial"/>
              <a:buChar char="•"/>
            </a:pPr>
            <a:endParaRPr altLang="en-US" dirty="0" lang="en-US" smtClean="0" sz="1600"/>
          </a:p>
          <a:p>
            <a:pPr indent="-285750" marL="285750">
              <a:spcBef>
                <a:spcPct val="50000"/>
              </a:spcBef>
              <a:buFont charset="0" panose="020B0604020202020204" pitchFamily="34" typeface="Arial"/>
              <a:buChar char="•"/>
            </a:pPr>
            <a:r>
              <a:rPr altLang="en-US" dirty="0" lang="en-US" smtClean="0" sz="1600"/>
              <a:t>Lots of smoke, transported a great distance</a:t>
            </a:r>
          </a:p>
          <a:p>
            <a:pPr indent="-285750" marL="285750">
              <a:spcBef>
                <a:spcPct val="50000"/>
              </a:spcBef>
              <a:buFont charset="0" panose="020B0604020202020204" pitchFamily="34" typeface="Arial"/>
              <a:buChar char="•"/>
            </a:pPr>
            <a:endParaRPr altLang="en-US" dirty="0" lang="en-US" smtClean="0" sz="1600"/>
          </a:p>
          <a:p>
            <a:pPr indent="-285750" marL="285750">
              <a:spcBef>
                <a:spcPct val="50000"/>
              </a:spcBef>
              <a:buFont charset="0" panose="020B0604020202020204" pitchFamily="34" typeface="Arial"/>
              <a:buChar char="•"/>
            </a:pPr>
            <a:r>
              <a:rPr altLang="en-US" dirty="0" lang="en-US" smtClean="0" sz="1600"/>
              <a:t>Smoke from Canada coming into MT?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" y="6211669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dirty="0" lang="en-US">
                <a:solidFill>
                  <a:srgbClr val="FF0000"/>
                </a:solidFill>
              </a:rPr>
              <a:t>increased moisture </a:t>
            </a:r>
            <a:r>
              <a:rPr altLang="en-US" dirty="0" lang="en-US" smtClean="0">
                <a:solidFill>
                  <a:srgbClr val="FF0000"/>
                </a:solidFill>
              </a:rPr>
              <a:t>reduces </a:t>
            </a:r>
            <a:r>
              <a:rPr altLang="en-US" dirty="0" lang="en-US">
                <a:solidFill>
                  <a:srgbClr val="FF0000"/>
                </a:solidFill>
              </a:rPr>
              <a:t>fire danger</a:t>
            </a:r>
          </a:p>
        </p:txBody>
      </p:sp>
      <p:sp>
        <p:nvSpPr>
          <p:cNvPr id="14" name="Oval 13"/>
          <p:cNvSpPr/>
          <p:nvPr/>
        </p:nvSpPr>
        <p:spPr>
          <a:xfrm rot="14845552">
            <a:off x="6958063" y="4837700"/>
            <a:ext cx="1117775" cy="9625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91400" y="4012207"/>
            <a:ext cx="125550" cy="10169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42500" y="3048000"/>
            <a:ext cx="206100" cy="7180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077200" y="2577611"/>
            <a:ext cx="381000" cy="1809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86600" y="1696254"/>
            <a:ext cx="762000" cy="2865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77200" y="2103816"/>
            <a:ext cx="495300" cy="1119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572500" y="2426305"/>
            <a:ext cx="495300" cy="15130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75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ctivefiremaps.fs.fed.us/data/activefiremaps/gbe2013223_1900.jpg" id="3076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0" l="29580"/>
          <a:stretch/>
        </p:blipFill>
        <p:spPr bwMode="auto">
          <a:xfrm>
            <a:off x="3654739" y="1752600"/>
            <a:ext cx="5489261" cy="43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Idaho Fires are Impressive!</a:t>
            </a:r>
            <a:endParaRPr dirty="0"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" y="1752600"/>
            <a:ext cx="3654739" cy="4114800"/>
          </a:xfrm>
          <a:prstGeom prst="rect">
            <a:avLst/>
          </a:prstGeom>
        </p:spPr>
        <p:txBody>
          <a:bodyPr bIns="45720" lIns="91440" rIns="91440" rtlCol="0" tIns="45720" vert="horz">
            <a:normAutofit fontScale="70000" lnSpcReduction="20000"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dirty="0" lang="en-US" smtClean="0" sz="2900"/>
              <a:t>Past 24 </a:t>
            </a:r>
            <a:r>
              <a:rPr altLang="en-US" b="1" dirty="0" err="1" lang="en-US" smtClean="0" sz="2900"/>
              <a:t>hrs</a:t>
            </a:r>
            <a:r>
              <a:rPr altLang="en-US" dirty="0" lang="en-US" smtClean="0" sz="2900"/>
              <a:t>:</a:t>
            </a:r>
            <a:endParaRPr altLang="en-US" dirty="0" lang="en-US" smtClean="0" sz="2900"/>
          </a:p>
          <a:p>
            <a:pPr indent="-225425" lvl="1" marL="569913"/>
            <a:r>
              <a:rPr altLang="en-US" dirty="0" lang="en-US" smtClean="0" sz="2900"/>
              <a:t>Several large fires</a:t>
            </a:r>
          </a:p>
          <a:p>
            <a:pPr indent="-225425" lvl="1" marL="569913"/>
            <a:endParaRPr altLang="en-US" dirty="0" lang="en-US" sz="2900"/>
          </a:p>
          <a:p>
            <a:pPr indent="-225425" lvl="1" marL="569913"/>
            <a:r>
              <a:rPr altLang="en-US" dirty="0" lang="en-US" smtClean="0" sz="2900"/>
              <a:t>Sizes ranging from 15000 -50000 acres</a:t>
            </a:r>
            <a:endParaRPr altLang="en-US" dirty="0" lang="en-US" smtClean="0" sz="2900"/>
          </a:p>
          <a:p>
            <a:pPr indent="-225425" lvl="1" marL="569913"/>
            <a:endParaRPr altLang="en-US" dirty="0" lang="en-US" smtClean="0" sz="2900"/>
          </a:p>
          <a:p>
            <a:pPr indent="-225425" lvl="1" marL="569913"/>
            <a:r>
              <a:rPr altLang="en-US" dirty="0" lang="en-US" smtClean="0" sz="2900"/>
              <a:t>15-85% growth in the past day</a:t>
            </a:r>
            <a:endParaRPr altLang="en-US" dirty="0" lang="en-US" smtClean="0" sz="2900"/>
          </a:p>
          <a:p>
            <a:pPr indent="-225425" lvl="1" marL="569913"/>
            <a:endParaRPr altLang="en-US" dirty="0" lang="en-US" sz="2900">
              <a:solidFill>
                <a:srgbClr val="C00000"/>
              </a:solidFill>
            </a:endParaRPr>
          </a:p>
          <a:p>
            <a:pPr indent="-225425" lvl="1" marL="569913"/>
            <a:r>
              <a:rPr altLang="en-US" dirty="0" err="1" lang="en-US" smtClean="0" sz="2900">
                <a:solidFill>
                  <a:srgbClr val="C00000"/>
                </a:solidFill>
              </a:rPr>
              <a:t>Pyroconvection</a:t>
            </a:r>
            <a:r>
              <a:rPr altLang="en-US" dirty="0" lang="en-US" smtClean="0" sz="2900">
                <a:solidFill>
                  <a:srgbClr val="C00000"/>
                </a:solidFill>
              </a:rPr>
              <a:t> has been observed!</a:t>
            </a:r>
            <a:endParaRPr altLang="en-US" dirty="0" lang="en-US" smtClean="0" sz="2900">
              <a:solidFill>
                <a:srgbClr val="C00000"/>
              </a:solidFill>
            </a:endParaRPr>
          </a:p>
          <a:p>
            <a:pPr indent="0" lvl="1" marL="344488">
              <a:buNone/>
            </a:pPr>
            <a:r>
              <a:rPr altLang="en-US" dirty="0" lang="en-US" smtClean="0" sz="2900">
                <a:solidFill>
                  <a:srgbClr val="C00000"/>
                </a:solidFill>
              </a:rPr>
              <a:t> </a:t>
            </a:r>
          </a:p>
          <a:p>
            <a:pPr indent="-225425" lvl="1" marL="569913"/>
            <a:r>
              <a:rPr altLang="en-US" dirty="0" lang="en-US" smtClean="0" sz="2900">
                <a:solidFill>
                  <a:srgbClr val="C00000"/>
                </a:solidFill>
              </a:rPr>
              <a:t>High-altitude injections are occurring!</a:t>
            </a:r>
            <a:endParaRPr altLang="en-US" dirty="0" lang="en-US" smtClean="0" sz="2900">
              <a:solidFill>
                <a:srgbClr val="C00000"/>
              </a:solidFill>
            </a:endParaRPr>
          </a:p>
          <a:p>
            <a:pPr indent="-225425" lvl="1" marL="569913"/>
            <a:endParaRPr altLang="en-US" dirty="0" lang="en-US" smtClean="0" sz="2900"/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8637"/>
            <a:ext cx="3359151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8803" y="6477000"/>
            <a:ext cx="2856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1200"/>
              <a:t>Photo from I-84 taken Saturday afternoon</a:t>
            </a:r>
            <a:endParaRPr dirty="0" lang="en-US" sz="1200"/>
          </a:p>
        </p:txBody>
      </p:sp>
      <p:pic>
        <p:nvPicPr>
          <p:cNvPr descr="http://activefiremaps.fs.fed.us/data/activefiremaps/gbe2013223_1900.jpg" id="9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5" t="83299"/>
          <a:stretch/>
        </p:blipFill>
        <p:spPr bwMode="auto">
          <a:xfrm>
            <a:off x="6515100" y="1752600"/>
            <a:ext cx="2628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54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Drought Conditions</a:t>
            </a:r>
            <a:endParaRPr lang="en-US" dirty="0"/>
          </a:p>
        </p:txBody>
      </p:sp>
      <p:pic>
        <p:nvPicPr>
          <p:cNvPr id="2050" name="Picture 2" descr="US Drought Monitor, August 6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4293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14845552">
            <a:off x="4165187" y="3750547"/>
            <a:ext cx="1281347" cy="11291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496004"/>
            <a:ext cx="2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 recent weeks, drought conditions have developed in eastern TX, and portions of AR and LA…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410200" y="4096169"/>
            <a:ext cx="990600" cy="1384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4818" r="16992" b="2995"/>
          <a:stretch/>
        </p:blipFill>
        <p:spPr bwMode="auto">
          <a:xfrm>
            <a:off x="3837746" y="1730149"/>
            <a:ext cx="5306253" cy="51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752599"/>
            <a:ext cx="3561522" cy="5105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 smtClean="0"/>
              <a:t>Western blocking </a:t>
            </a:r>
            <a:r>
              <a:rPr lang="en-US" altLang="en-US" sz="2900" dirty="0" smtClean="0"/>
              <a:t>pattern is beginning to break down</a:t>
            </a:r>
            <a:endParaRPr lang="en-US" altLang="en-US" sz="2900" dirty="0" smtClean="0"/>
          </a:p>
          <a:p>
            <a:pPr marL="569913" lvl="1" indent="-225425"/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Easterly tropical wave </a:t>
            </a:r>
            <a:r>
              <a:rPr lang="en-US" altLang="en-US" sz="2900" dirty="0" smtClean="0"/>
              <a:t>now over Mexico</a:t>
            </a:r>
            <a:endParaRPr lang="en-US" altLang="en-US" sz="2900" dirty="0" smtClean="0"/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Little large-scale dynamical forcing in the SE CONUS.</a:t>
            </a:r>
          </a:p>
          <a:p>
            <a:pPr marL="344488" lvl="1" indent="0">
              <a:buNone/>
            </a:pPr>
            <a:r>
              <a:rPr lang="en-US" altLang="en-US" sz="2900" dirty="0" smtClean="0"/>
              <a:t> </a:t>
            </a:r>
          </a:p>
          <a:p>
            <a:pPr marL="569913" lvl="1" indent="-225425"/>
            <a:r>
              <a:rPr lang="en-US" altLang="en-US" sz="2900" dirty="0" smtClean="0"/>
              <a:t>Convection will be largely instability driven, which is typical for August.</a:t>
            </a:r>
          </a:p>
          <a:p>
            <a:pPr marL="569913" lvl="1" indent="-225425"/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Typical Bermuda High pattern is trying to reform, but still weak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Occasional shortwaves provide a lifting mechanism near the edge of the </a:t>
            </a:r>
            <a:r>
              <a:rPr lang="en-US" altLang="en-US" sz="2900" dirty="0" smtClean="0"/>
              <a:t>high, </a:t>
            </a:r>
            <a:r>
              <a:rPr lang="en-US" altLang="en-US" sz="2900" dirty="0" smtClean="0"/>
              <a:t>and above a surface frontal boundary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2463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962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3716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8/10/13, 1800Z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2836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Tropical Wave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5297269"/>
            <a:ext cx="28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Bermuda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High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95400"/>
            <a:ext cx="6229350" cy="52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5" name="AutoShape 5" descr="Satellite"/>
          <p:cNvSpPr>
            <a:spLocks noChangeAspect="1" noChangeArrowheads="1"/>
          </p:cNvSpPr>
          <p:nvPr/>
        </p:nvSpPr>
        <p:spPr bwMode="auto">
          <a:xfrm>
            <a:off x="609600" y="-762000"/>
            <a:ext cx="762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1676400" y="5021441"/>
            <a:ext cx="2513019" cy="14754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25" y="557445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Easterly tropical wave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5906369"/>
            <a:ext cx="404812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4" y="3933777"/>
            <a:ext cx="1343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Convection along </a:t>
            </a:r>
            <a:r>
              <a:rPr lang="en-US" dirty="0" smtClean="0">
                <a:solidFill>
                  <a:srgbClr val="C00000"/>
                </a:solidFill>
              </a:rPr>
              <a:t>southern surface </a:t>
            </a:r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323975" y="4349275"/>
            <a:ext cx="3171825" cy="461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71600" y="3931444"/>
            <a:ext cx="3733800" cy="4639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Satellite"/>
          <p:cNvSpPr>
            <a:spLocks noChangeAspect="1" noChangeArrowheads="1"/>
          </p:cNvSpPr>
          <p:nvPr/>
        </p:nvSpPr>
        <p:spPr bwMode="auto">
          <a:xfrm>
            <a:off x="63500" y="-3086100"/>
            <a:ext cx="762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74" y="1676400"/>
            <a:ext cx="1362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Midwestern convection associated with the digging large-scale trough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19200" y="2519066"/>
            <a:ext cx="2362200" cy="6051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6353" y="1219200"/>
            <a:ext cx="8127648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en-US" smtClean="0"/>
              <a:t>Surface Conditions</a:t>
            </a:r>
            <a:endParaRPr altLang="en-US" dirty="0" lang="en-US"/>
          </a:p>
        </p:txBody>
      </p:sp>
      <p:sp>
        <p:nvSpPr>
          <p:cNvPr id="21507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3500" y="1143000"/>
            <a:ext cx="3822700" cy="2047877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indent="0" marL="0">
              <a:buNone/>
            </a:pPr>
            <a:r>
              <a:rPr altLang="en-US" b="1" dirty="0" lang="en-US" smtClean="0" sz="2800"/>
              <a:t>Key Points</a:t>
            </a:r>
          </a:p>
          <a:p>
            <a:r>
              <a:rPr altLang="en-US" dirty="0" lang="en-US" smtClean="0" sz="2800"/>
              <a:t>Surface (largely stationary) frontal boundary will bisect the region and serve as a focal point for convection</a:t>
            </a:r>
          </a:p>
          <a:p>
            <a:endParaRPr altLang="en-US" dirty="0" lang="en-US" sz="2800"/>
          </a:p>
          <a:p>
            <a:r>
              <a:rPr altLang="en-US" dirty="0" lang="en-US" smtClean="0" sz="2800">
                <a:solidFill>
                  <a:srgbClr val="C00000"/>
                </a:solidFill>
              </a:rPr>
              <a:t>The front will slowly sag to the </a:t>
            </a:r>
            <a:r>
              <a:rPr altLang="en-US" dirty="0" lang="en-US" smtClean="0" sz="2800">
                <a:solidFill>
                  <a:srgbClr val="C00000"/>
                </a:solidFill>
              </a:rPr>
              <a:t>SSE</a:t>
            </a:r>
          </a:p>
          <a:p>
            <a:endParaRPr altLang="en-US" dirty="0" lang="en-US" sz="2800">
              <a:solidFill>
                <a:srgbClr val="C00000"/>
              </a:solidFill>
            </a:endParaRPr>
          </a:p>
          <a:p>
            <a:endParaRPr altLang="en-US" dirty="0" lang="en-US" smtClean="0" sz="2800"/>
          </a:p>
          <a:p>
            <a:endParaRPr altLang="en-US" dirty="0" lang="en-US" sz="2800"/>
          </a:p>
          <a:p>
            <a:endParaRPr altLang="en-US" dirty="0" lang="en-US" smtClean="0" sz="2800"/>
          </a:p>
          <a:p>
            <a:pPr indent="0" marL="0">
              <a:buNone/>
            </a:pPr>
            <a:endParaRPr altLang="en-US" dirty="0" lang="en-US" sz="280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43400" y="6465332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dirty="0" lang="en-US" smtClean="0"/>
              <a:t>8/11/13</a:t>
            </a:r>
            <a:r>
              <a:rPr altLang="en-US" dirty="0" lang="en-US" smtClean="0"/>
              <a:t>, </a:t>
            </a:r>
            <a:r>
              <a:rPr altLang="en-US" dirty="0" lang="en-US" smtClean="0"/>
              <a:t>0125</a:t>
            </a:r>
            <a:r>
              <a:rPr altLang="en-US" dirty="0" lang="en-US" smtClean="0"/>
              <a:t>Z</a:t>
            </a:r>
            <a:endParaRPr altLang="en-US" dirty="0" lang="en-US"/>
          </a:p>
        </p:txBody>
      </p:sp>
      <p:sp>
        <p:nvSpPr>
          <p:cNvPr descr="Radar Map" id="2" name="AutoShape 2"/>
          <p:cNvSpPr>
            <a:spLocks noChangeArrowheads="1" noChangeAspect="1"/>
          </p:cNvSpPr>
          <p:nvPr/>
        </p:nvSpPr>
        <p:spPr bwMode="auto">
          <a:xfrm>
            <a:off x="63500" y="-2286000"/>
            <a:ext cx="619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9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600</Words>
  <Application>Microsoft Office PowerPoint</Application>
  <PresentationFormat>On-screen Show (4:3)</PresentationFormat>
  <Paragraphs>124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Flight Planning Smoke/Aerosol Outlook SEAC4RS 2013</vt:lpstr>
      <vt:lpstr>Bottom Line Upfront</vt:lpstr>
      <vt:lpstr>Current Fire Activity</vt:lpstr>
      <vt:lpstr>Fire Observations</vt:lpstr>
      <vt:lpstr>Idaho Fires are Impressive!</vt:lpstr>
      <vt:lpstr>Current Drought Conditions</vt:lpstr>
      <vt:lpstr>Synoptic Pattern</vt:lpstr>
      <vt:lpstr>Synoptic Pattern</vt:lpstr>
      <vt:lpstr>Surface Conditions</vt:lpstr>
      <vt:lpstr>Convection/Rainfall Forecast</vt:lpstr>
      <vt:lpstr>NAAPS Smoke/Aerosol Forecast </vt:lpstr>
      <vt:lpstr>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248</cp:revision>
  <dcterms:created xsi:type="dcterms:W3CDTF">2013-07-30T22:29:54Z</dcterms:created>
  <dcterms:modified xsi:type="dcterms:W3CDTF">2013-08-12T03:21:57Z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2239227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