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8" r:id="rId4"/>
    <p:sldId id="277" r:id="rId5"/>
    <p:sldId id="279" r:id="rId6"/>
    <p:sldId id="266" r:id="rId7"/>
    <p:sldId id="275" r:id="rId8"/>
    <p:sldId id="260" r:id="rId9"/>
    <p:sldId id="276" r:id="rId10"/>
    <p:sldId id="267" r:id="rId11"/>
    <p:sldId id="273" r:id="rId12"/>
    <p:sldId id="281" r:id="rId13"/>
    <p:sldId id="272" r:id="rId14"/>
    <p:sldId id="264" r:id="rId15"/>
    <p:sldId id="262" r:id="rId16"/>
    <p:sldId id="280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73112" autoAdjust="0"/>
  </p:normalViewPr>
  <p:slideViewPr>
    <p:cSldViewPr>
      <p:cViewPr>
        <p:scale>
          <a:sx n="100" d="100"/>
          <a:sy n="100" d="100"/>
        </p:scale>
        <p:origin x="-1128" y="-7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4128-29A7-4CCB-8CA0-893A0B213403}" type="datetimeFigureOut">
              <a:rPr lang="en-US" smtClean="0"/>
              <a:pPr/>
              <a:t>8/11/13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AF03-848B-48EE-BB1D-DC8E26C42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450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1EA62-ED22-41AA-999B-96CE03BE725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97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00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799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343C58-145F-45D0-8CE2-4CE5B4F0B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629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A5C24A-3076-4331-87FD-41045D52D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597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718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062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48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408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634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797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72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67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CB99-1C81-47EF-A5AE-A49709BFC0EA}" type="datetimeFigureOut">
              <a:rPr lang="en-US" smtClean="0"/>
              <a:pPr/>
              <a:t>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552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gif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cavu.nrlmry.navy.mil/COAMPSOS/littlemac.nrlmry.navy.mil/coamps-os/dhtml/tmp/AEROSOL/Seac4rsT2c/2013081012/chart.COAMPS.def-ccld-plot0.2.20130810120000.20130812180000.0.png" TargetMode="Externa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nce-modis.eosdis.nasa.gov/imagery/subsets/?subset=USA7.2013220.aqua.1km.jpg&amp;vectors=fires+coast+borders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Flight Planning Smoke/Aerosol Outlook</a:t>
            </a:r>
            <a:br>
              <a:rPr lang="en-US" dirty="0" smtClean="0"/>
            </a:br>
            <a:r>
              <a:rPr lang="en-US" dirty="0" smtClean="0"/>
              <a:t>SEAC4RS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2057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Prepared: 08/10/2013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1500 hours PDT (22:00Z) 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Forecast period: Monday (8/12)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David Peterson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Marine Meteorology Division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Naval Research Lab - Monterey, CA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467600" y="5029200"/>
            <a:ext cx="11049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1105384" cy="10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99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352" t="1999" r="4414" b="15001"/>
          <a:stretch/>
        </p:blipFill>
        <p:spPr bwMode="auto">
          <a:xfrm>
            <a:off x="5334000" y="767055"/>
            <a:ext cx="3624265" cy="27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470" t="3623" r="3856" b="7306"/>
          <a:stretch/>
        </p:blipFill>
        <p:spPr bwMode="auto">
          <a:xfrm>
            <a:off x="5334000" y="4153487"/>
            <a:ext cx="3624265" cy="271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42672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Weather Forecast: Upper Air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20948" y="152400"/>
            <a:ext cx="382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NAVGEM 500 </a:t>
            </a:r>
            <a:r>
              <a:rPr lang="en-US" dirty="0" err="1" smtClean="0"/>
              <a:t>mb</a:t>
            </a:r>
            <a:r>
              <a:rPr lang="en-US" dirty="0" smtClean="0"/>
              <a:t> heights/</a:t>
            </a:r>
            <a:r>
              <a:rPr lang="en-US" dirty="0" err="1" smtClean="0"/>
              <a:t>vorticity</a:t>
            </a:r>
            <a:r>
              <a:rPr lang="en-US" dirty="0" smtClean="0"/>
              <a:t>, 8/12, 18Z</a:t>
            </a:r>
            <a:endParaRPr 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04799" y="1752600"/>
            <a:ext cx="4648201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smtClean="0"/>
              <a:t>Monday (8/12):</a:t>
            </a:r>
          </a:p>
          <a:p>
            <a:r>
              <a:rPr lang="en-US" altLang="en-US" sz="2900" dirty="0" smtClean="0"/>
              <a:t>Both NAVGEM and the GFS show the long-wave pattern becoming highly amplified</a:t>
            </a:r>
          </a:p>
          <a:p>
            <a:pPr lvl="1"/>
            <a:r>
              <a:rPr lang="en-US" altLang="en-US" sz="2300" dirty="0" smtClean="0"/>
              <a:t>Ridge in the west, trough in the east</a:t>
            </a:r>
          </a:p>
          <a:p>
            <a:endParaRPr lang="en-US" altLang="en-US" sz="2900" dirty="0" smtClean="0"/>
          </a:p>
          <a:p>
            <a:r>
              <a:rPr lang="en-US" altLang="en-US" sz="2900" dirty="0" smtClean="0"/>
              <a:t>Easterly tropical wave moves into northern Mexico and dissipates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900" dirty="0" smtClean="0"/>
          </a:p>
          <a:p>
            <a:r>
              <a:rPr lang="en-US" altLang="en-US" sz="2900" dirty="0" smtClean="0">
                <a:solidFill>
                  <a:srgbClr val="C00000"/>
                </a:solidFill>
              </a:rPr>
              <a:t>Potential shortwave activity must be monitored because it can enhance convection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14" b="444"/>
          <a:stretch/>
        </p:blipFill>
        <p:spPr bwMode="auto">
          <a:xfrm>
            <a:off x="5915035" y="3505200"/>
            <a:ext cx="2466965" cy="19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29200" y="37454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GFS 500 </a:t>
            </a:r>
            <a:r>
              <a:rPr lang="en-US" dirty="0" err="1" smtClean="0"/>
              <a:t>mb</a:t>
            </a:r>
            <a:r>
              <a:rPr lang="en-US" dirty="0" smtClean="0"/>
              <a:t> heights/</a:t>
            </a:r>
            <a:r>
              <a:rPr lang="en-US" dirty="0" err="1" smtClean="0"/>
              <a:t>vorticity</a:t>
            </a:r>
            <a:r>
              <a:rPr lang="en-US" dirty="0" smtClean="0"/>
              <a:t>, 8/12, 18Z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49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07720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Weather Forecast: Surface</a:t>
            </a:r>
            <a:endParaRPr lang="en-US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" y="1981200"/>
            <a:ext cx="2590799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600" b="1" dirty="0" smtClean="0"/>
              <a:t>Monday </a:t>
            </a:r>
            <a:r>
              <a:rPr lang="en-US" altLang="en-US" sz="2600" b="1" dirty="0"/>
              <a:t>(</a:t>
            </a:r>
            <a:r>
              <a:rPr lang="en-US" altLang="en-US" sz="2600" b="1" dirty="0" smtClean="0"/>
              <a:t>8/12):</a:t>
            </a:r>
            <a:endParaRPr lang="en-US" altLang="en-US" sz="2600" dirty="0" smtClean="0"/>
          </a:p>
          <a:p>
            <a:r>
              <a:rPr lang="en-US" altLang="en-US" sz="2600" dirty="0" smtClean="0"/>
              <a:t>NAM, GFS and NAVGEM show surface boundary from AR to southern TN</a:t>
            </a:r>
          </a:p>
          <a:p>
            <a:pPr lvl="1"/>
            <a:r>
              <a:rPr lang="en-US" altLang="en-US" sz="2300" dirty="0" smtClean="0">
                <a:solidFill>
                  <a:srgbClr val="C00000"/>
                </a:solidFill>
              </a:rPr>
              <a:t>Convection development likely in the afternoon!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High pressure over northern Gulf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600" dirty="0" smtClean="0"/>
          </a:p>
          <a:p>
            <a:r>
              <a:rPr lang="en-US" altLang="en-US" sz="2600" dirty="0" smtClean="0">
                <a:solidFill>
                  <a:srgbClr val="C00000"/>
                </a:solidFill>
              </a:rPr>
              <a:t>Plenty of low-level moisture and instability! </a:t>
            </a:r>
          </a:p>
          <a:p>
            <a:endParaRPr lang="en-US" altLang="en-US" sz="2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en-US" sz="2800" dirty="0" smtClean="0"/>
          </a:p>
          <a:p>
            <a:endParaRPr lang="en-US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1674227"/>
            <a:ext cx="6324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NAM </a:t>
            </a:r>
            <a:r>
              <a:rPr lang="en-US" sz="1600" dirty="0" err="1" smtClean="0"/>
              <a:t>sfc</a:t>
            </a:r>
            <a:r>
              <a:rPr lang="en-US" sz="1600" dirty="0" smtClean="0"/>
              <a:t> Temp, pressure, wind, 8/12, 18Z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4800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271" name="Picture 7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708" y="2012781"/>
            <a:ext cx="6460292" cy="48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581400" y="3200400"/>
            <a:ext cx="3276600" cy="19990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0" y="455289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42912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60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49" b="262"/>
          <a:stretch/>
        </p:blipFill>
        <p:spPr bwMode="auto">
          <a:xfrm>
            <a:off x="4667742" y="2026107"/>
            <a:ext cx="4494661" cy="299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/>
        </p:blipFill>
        <p:spPr bwMode="auto">
          <a:xfrm>
            <a:off x="53396" y="2066420"/>
            <a:ext cx="4472997" cy="296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26210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Convection/Rainfall Forecast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96318" y="1666370"/>
            <a:ext cx="44476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GFS 6-hr Precipitation, 00Z 8/13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666370"/>
            <a:ext cx="45263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NAVGEM 6-hr Precipitation, 00Z 8/13</a:t>
            </a:r>
            <a:endParaRPr lang="en-US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5562600"/>
            <a:ext cx="8686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 smtClean="0"/>
              <a:t>By 00Z (7 PM CDT) on Monday, NAVGEM and GFS have the </a:t>
            </a:r>
            <a:r>
              <a:rPr lang="en-US" altLang="en-US" sz="2000" dirty="0" err="1" smtClean="0"/>
              <a:t>precip</a:t>
            </a:r>
            <a:r>
              <a:rPr lang="en-US" altLang="en-US" sz="2000" dirty="0" smtClean="0"/>
              <a:t> axis from northern MS to GA.   This is different from the NAM, which has the </a:t>
            </a:r>
            <a:r>
              <a:rPr lang="en-US" altLang="en-US" sz="2000" dirty="0" err="1" smtClean="0"/>
              <a:t>precip</a:t>
            </a:r>
            <a:r>
              <a:rPr lang="en-US" altLang="en-US" sz="2000" dirty="0" smtClean="0"/>
              <a:t> axis from AR to TN.  The southern border of TN and northern MS/AL seem to have a high chance for convection.</a:t>
            </a:r>
            <a:endParaRPr lang="en-US" altLang="en-US" sz="1800" dirty="0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/>
        </p:blipFill>
        <p:spPr bwMode="auto">
          <a:xfrm>
            <a:off x="2086469" y="5029200"/>
            <a:ext cx="492393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33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26210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Convection/Rainfall Forecast</a:t>
            </a:r>
            <a:endParaRPr lang="en-US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1828800"/>
            <a:ext cx="347193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/>
              <a:t>Monday (8/12):</a:t>
            </a:r>
            <a:endParaRPr lang="en-US" altLang="en-US" sz="2000" dirty="0" smtClean="0"/>
          </a:p>
          <a:p>
            <a:r>
              <a:rPr lang="en-US" altLang="en-US" sz="2000" dirty="0" smtClean="0"/>
              <a:t>Near-stationary frontal boundary will be the primary focus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Convection will develop along the front, mainly along the southern TN border</a:t>
            </a:r>
          </a:p>
          <a:p>
            <a:endParaRPr lang="en-US" altLang="en-US" sz="2000" dirty="0"/>
          </a:p>
          <a:p>
            <a:r>
              <a:rPr lang="en-US" altLang="en-US" sz="2000" dirty="0" smtClean="0">
                <a:solidFill>
                  <a:srgbClr val="C00000"/>
                </a:solidFill>
              </a:rPr>
              <a:t>Very little rainfall forecast in the region of interest for fires!</a:t>
            </a:r>
            <a:endParaRPr lang="en-US" altLang="en-US" sz="1600" dirty="0" smtClean="0">
              <a:solidFill>
                <a:srgbClr val="C00000"/>
              </a:solidFill>
            </a:endParaRPr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400" dirty="0" smtClean="0"/>
          </a:p>
          <a:p>
            <a:endParaRPr lang="en-US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71930" y="1644134"/>
            <a:ext cx="56720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3</a:t>
            </a:r>
            <a:r>
              <a:rPr lang="en-US" sz="1600" b="1" dirty="0" smtClean="0"/>
              <a:t>-Day </a:t>
            </a:r>
            <a:r>
              <a:rPr lang="en-US" sz="1600" b="1" dirty="0" err="1" smtClean="0"/>
              <a:t>Precip</a:t>
            </a:r>
            <a:r>
              <a:rPr lang="en-US" sz="1600" b="1" dirty="0" smtClean="0"/>
              <a:t>. (8/11 – 8/14), NAM </a:t>
            </a:r>
            <a:r>
              <a:rPr lang="en-US" sz="1600" b="1" dirty="0" err="1" smtClean="0"/>
              <a:t>sim</a:t>
            </a:r>
            <a:r>
              <a:rPr lang="en-US" sz="1600" b="1" dirty="0" smtClean="0"/>
              <a:t>. reflectivity (18Z, 8/12)</a:t>
            </a:r>
            <a:endParaRPr lang="en-US" sz="1600" b="1" dirty="0"/>
          </a:p>
        </p:txBody>
      </p:sp>
      <p:pic>
        <p:nvPicPr>
          <p:cNvPr id="5122" name="Picture 2" descr="http://www.hpc.ncep.noaa.gov/qpf/d13_fi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8453" y="2543174"/>
            <a:ext cx="5554839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0"/>
          <a:stretch/>
        </p:blipFill>
        <p:spPr bwMode="auto">
          <a:xfrm>
            <a:off x="3582196" y="2127273"/>
            <a:ext cx="2733676" cy="205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24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88507"/>
            <a:ext cx="6934199" cy="442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Forecast: Region of Higher Fire Danger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5791200"/>
            <a:ext cx="7772399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 smtClean="0"/>
              <a:t>Frontal influences fail to reach northern LA.  Low rain chances and persistently hot weather will allow the fire danger to remain relatively high on Monday</a:t>
            </a:r>
          </a:p>
          <a:p>
            <a:pPr lvl="1"/>
            <a:r>
              <a:rPr lang="en-US" altLang="en-US" sz="1800" dirty="0" smtClean="0"/>
              <a:t>Relatively low RH in the afternoon, wind speed consistently southerly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/>
              <a:t>Sunday 0000 – Monday 2300 </a:t>
            </a:r>
            <a:r>
              <a:rPr lang="en-US" altLang="en-US" b="1" dirty="0"/>
              <a:t>C</a:t>
            </a:r>
            <a:r>
              <a:rPr lang="en-US" altLang="en-US" b="1" dirty="0" smtClean="0"/>
              <a:t>DT, near Shreveport, LA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06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NAAPS Smoke/Aerosol Forecast </a:t>
            </a:r>
            <a:endParaRPr lang="en-US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1894" y="1828800"/>
            <a:ext cx="3969106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>
                <a:solidFill>
                  <a:srgbClr val="C00000"/>
                </a:solidFill>
              </a:rPr>
              <a:t>Some smoke may be present in the TX/LA/AR region!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Smoke concentrations are still high in the western CONUS</a:t>
            </a:r>
          </a:p>
          <a:p>
            <a:pPr lvl="1"/>
            <a:r>
              <a:rPr lang="en-US" altLang="en-US" sz="2100" dirty="0" smtClean="0"/>
              <a:t>Potential for ESE transport must be monitored!</a:t>
            </a:r>
          </a:p>
          <a:p>
            <a:pPr marL="0" indent="0">
              <a:buNone/>
            </a:pPr>
            <a:endParaRPr lang="en-US" altLang="en-US" sz="2600" dirty="0"/>
          </a:p>
          <a:p>
            <a:r>
              <a:rPr lang="en-US" altLang="en-US" sz="2600" dirty="0" smtClean="0"/>
              <a:t>Dust concentrations decrease during the forecast period</a:t>
            </a:r>
          </a:p>
          <a:p>
            <a:endParaRPr lang="en-US" altLang="en-US" sz="2600" dirty="0"/>
          </a:p>
          <a:p>
            <a:r>
              <a:rPr lang="en-US" altLang="en-US" sz="2600" dirty="0" smtClean="0"/>
              <a:t>Sulfates are generally high in the southern Midwest and Mid Atlantic</a:t>
            </a:r>
          </a:p>
          <a:p>
            <a:pPr lvl="1"/>
            <a:r>
              <a:rPr lang="en-US" altLang="en-US" sz="2100" dirty="0" smtClean="0">
                <a:solidFill>
                  <a:srgbClr val="C00000"/>
                </a:solidFill>
              </a:rPr>
              <a:t>High concentrations extend into the SE CONUS on Monday 8/12!</a:t>
            </a: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191000" y="1447800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rgbClr val="C00000"/>
                </a:solidFill>
              </a:rPr>
              <a:t>View slideshow for loop!!!</a:t>
            </a:r>
            <a:endParaRPr lang="en-US" alt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9222" name="Picture 6" descr="No dat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71650"/>
            <a:ext cx="510539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77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Smoke/Aerosol </a:t>
            </a:r>
            <a:r>
              <a:rPr lang="en-US" altLang="en-US" dirty="0"/>
              <a:t>Forecast </a:t>
            </a:r>
            <a:endParaRPr lang="en-US" dirty="0"/>
          </a:p>
        </p:txBody>
      </p:sp>
      <p:pic>
        <p:nvPicPr>
          <p:cNvPr id="12290" name="Picture 2" descr="../../coamps-os/dhtml/tmp/AEROSOL/Seac4rsT2c/2013081012/chart.COAMPS.def-ccld-plot0.2.20130810120000.20130812180000.0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4144"/>
          <a:stretch/>
        </p:blipFill>
        <p:spPr bwMode="auto">
          <a:xfrm>
            <a:off x="762000" y="1637588"/>
            <a:ext cx="7639050" cy="506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159127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Smoke from the western CONUS and boreal Canada may reach the Midwest by Monday! 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94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Fire and smoke observations are possible in portions of TX, AR, and LA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Some fire growth/ignition is possible during the afternoon hours Monday, but explosive growth is not expected.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Convection is likely along a surface boundary,  extending across the southern border of TN</a:t>
            </a:r>
            <a:endParaRPr lang="en-US" sz="1400" dirty="0" smtClean="0"/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8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Bottom Line Upfront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562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3800" b="1" dirty="0" smtClean="0"/>
              <a:t>Fire Observations:</a:t>
            </a:r>
            <a:endParaRPr lang="en-US" altLang="en-US" sz="3800" dirty="0"/>
          </a:p>
          <a:p>
            <a:pPr lvl="1"/>
            <a:r>
              <a:rPr lang="en-US" altLang="en-US" sz="3200" dirty="0" smtClean="0"/>
              <a:t>A few small fires have been detected by MODIS in TX, AR, and LA</a:t>
            </a:r>
          </a:p>
          <a:p>
            <a:pPr lvl="1"/>
            <a:r>
              <a:rPr lang="en-US" altLang="en-US" sz="3200" dirty="0" smtClean="0"/>
              <a:t>Large fires continue to burn in WY, ID, and MT</a:t>
            </a:r>
          </a:p>
          <a:p>
            <a:pPr lvl="3"/>
            <a:endParaRPr lang="en-US" altLang="en-US" b="1" dirty="0" smtClean="0"/>
          </a:p>
          <a:p>
            <a:pPr lvl="3"/>
            <a:endParaRPr lang="en-US" altLang="en-US" b="1" dirty="0" smtClean="0"/>
          </a:p>
          <a:p>
            <a:pPr marL="0" indent="0">
              <a:buNone/>
            </a:pPr>
            <a:r>
              <a:rPr lang="en-US" altLang="en-US" sz="3800" b="1" dirty="0" smtClean="0"/>
              <a:t>Key </a:t>
            </a:r>
            <a:r>
              <a:rPr lang="en-US" altLang="en-US" sz="3800" b="1" dirty="0"/>
              <a:t>Forecasting </a:t>
            </a:r>
            <a:r>
              <a:rPr lang="en-US" altLang="en-US" sz="3800" b="1" dirty="0" smtClean="0"/>
              <a:t>Points (Monday 8/12): </a:t>
            </a:r>
            <a:endParaRPr lang="en-US" altLang="en-US" sz="3800" b="1" dirty="0"/>
          </a:p>
          <a:p>
            <a:pPr lvl="1"/>
            <a:r>
              <a:rPr lang="en-US" altLang="en-US" sz="3200" dirty="0" smtClean="0"/>
              <a:t>Near-stationary surface frontal boundary in SE CONUS, with plenty of instability/moisture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Convection is likely along a surface boundary, extending across the southern border of TN!</a:t>
            </a:r>
          </a:p>
          <a:p>
            <a:pPr lvl="1"/>
            <a:r>
              <a:rPr lang="en-US" altLang="en-US" sz="3200" dirty="0" smtClean="0"/>
              <a:t>Easterly tropical wave moves into northern Mexico/South TX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Fire weather conditions becoming favorable in portions of AR, LA, and TX!</a:t>
            </a:r>
          </a:p>
          <a:p>
            <a:pPr marL="1371600" lvl="3" indent="0">
              <a:buNone/>
            </a:pPr>
            <a:r>
              <a:rPr lang="en-US" altLang="en-US" dirty="0" smtClean="0">
                <a:solidFill>
                  <a:srgbClr val="C00000"/>
                </a:solidFill>
              </a:rPr>
              <a:t>	</a:t>
            </a:r>
          </a:p>
          <a:p>
            <a:pPr marL="1371600" lvl="3" indent="0">
              <a:buNone/>
            </a:pPr>
            <a:endParaRPr lang="en-US" alt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3800" b="1" dirty="0" smtClean="0"/>
              <a:t>Smoke Predictions (Monday 8/12):</a:t>
            </a:r>
            <a:endParaRPr lang="en-US" altLang="en-US" sz="3800" dirty="0" smtClean="0"/>
          </a:p>
          <a:p>
            <a:pPr lvl="1"/>
            <a:r>
              <a:rPr lang="en-US" altLang="en-US" sz="3300" b="1" dirty="0" smtClean="0"/>
              <a:t>SE CONUS: </a:t>
            </a:r>
            <a:r>
              <a:rPr lang="en-US" altLang="en-US" sz="3300" dirty="0" smtClean="0"/>
              <a:t>minor smoke concentrations are possible in TX, AR, and LA, but numerous, large fire events are not likely</a:t>
            </a:r>
          </a:p>
          <a:p>
            <a:pPr lvl="1"/>
            <a:r>
              <a:rPr lang="en-US" altLang="en-US" sz="3300" b="1" dirty="0" smtClean="0"/>
              <a:t>Western fires: </a:t>
            </a:r>
            <a:r>
              <a:rPr lang="en-US" altLang="en-US" sz="3300" dirty="0" smtClean="0"/>
              <a:t>fire evolution/smoke transport potential will be monitored, but smoke is unlikely to reach the SE CONUS study region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63"/>
          <a:stretch/>
        </p:blipFill>
        <p:spPr bwMode="auto">
          <a:xfrm>
            <a:off x="3209923" y="2276474"/>
            <a:ext cx="2933701" cy="45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USA7.2013220.aqua.1km.fires+coast+border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71" b="46"/>
          <a:stretch/>
        </p:blipFill>
        <p:spPr bwMode="auto">
          <a:xfrm>
            <a:off x="100968" y="2276474"/>
            <a:ext cx="2785126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Fire Trends (Past 48 </a:t>
            </a:r>
            <a:r>
              <a:rPr lang="en-US" altLang="en-US" dirty="0" err="1" smtClean="0"/>
              <a:t>hrs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1219201"/>
            <a:ext cx="297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 smtClean="0"/>
              <a:t>Aqua</a:t>
            </a:r>
            <a:r>
              <a:rPr lang="en-US" altLang="en-US" sz="1600" dirty="0" smtClean="0"/>
              <a:t> MODIS: ~1330 CDT Thursday (8/8)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 smtClean="0"/>
              <a:t>Several small fires are present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3124200" y="1219201"/>
            <a:ext cx="30194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 smtClean="0"/>
              <a:t>Aqua</a:t>
            </a:r>
            <a:r>
              <a:rPr lang="en-US" altLang="en-US" sz="1600" dirty="0" smtClean="0"/>
              <a:t> MODIS: ~1330 CDT      Friday (8/9)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/>
              <a:t>Several small fires are </a:t>
            </a:r>
            <a:r>
              <a:rPr lang="en-US" altLang="en-US" sz="1600" dirty="0" smtClean="0"/>
              <a:t>present</a:t>
            </a:r>
            <a:endParaRPr lang="en-US" alt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3429000"/>
            <a:ext cx="82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Smoke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944234" y="3733800"/>
            <a:ext cx="313566" cy="35093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48400" y="1219201"/>
            <a:ext cx="2895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 smtClean="0"/>
              <a:t>Aqua</a:t>
            </a:r>
            <a:r>
              <a:rPr lang="en-US" altLang="en-US" sz="1600" dirty="0" smtClean="0"/>
              <a:t> MODIS: ~1330 CDT Saturday (8/10)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/>
              <a:t>Several small fires are present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2"/>
          <a:stretch/>
        </p:blipFill>
        <p:spPr bwMode="auto">
          <a:xfrm>
            <a:off x="6425912" y="2276474"/>
            <a:ext cx="2718088" cy="45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29400" y="5919819"/>
            <a:ext cx="25146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increased moisture </a:t>
            </a:r>
            <a:r>
              <a:rPr lang="en-US" altLang="en-US" dirty="0" smtClean="0">
                <a:solidFill>
                  <a:srgbClr val="FF0000"/>
                </a:solidFill>
              </a:rPr>
              <a:t>temporarily </a:t>
            </a:r>
            <a:r>
              <a:rPr lang="en-US" altLang="en-US" dirty="0">
                <a:solidFill>
                  <a:srgbClr val="FF0000"/>
                </a:solidFill>
              </a:rPr>
              <a:t>reduces fire danger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0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ctivefiremaps.fs.fed.us/data/lg_fire/lg_fire_nifc_2013-08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87591"/>
            <a:ext cx="6053247" cy="58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Current Fire Activity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 rot="14845552">
            <a:off x="2067890" y="2092003"/>
            <a:ext cx="1417513" cy="12261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62445" y="2895600"/>
            <a:ext cx="609602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4880" y="2667000"/>
            <a:ext cx="2936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Recent </a:t>
            </a:r>
            <a:r>
              <a:rPr lang="en-US" b="1" dirty="0" err="1">
                <a:solidFill>
                  <a:srgbClr val="C00000"/>
                </a:solidFill>
              </a:rPr>
              <a:t>pyroconvection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Smoke Transport???</a:t>
            </a:r>
          </a:p>
          <a:p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rgbClr val="C00000"/>
                </a:solidFill>
              </a:rPr>
              <a:t>omething to watch!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4845552">
            <a:off x="4156600" y="3813545"/>
            <a:ext cx="1281347" cy="10381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6480" y="3694423"/>
            <a:ext cx="2936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few fires have been detected, but no large incident reports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89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Drought Conditions</a:t>
            </a:r>
            <a:endParaRPr lang="en-US" dirty="0"/>
          </a:p>
        </p:txBody>
      </p:sp>
      <p:pic>
        <p:nvPicPr>
          <p:cNvPr id="2050" name="Picture 2" descr="US Drought Monitor, August 6,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642937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 rot="14845552">
            <a:off x="4165187" y="3750547"/>
            <a:ext cx="1281347" cy="112915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3496004"/>
            <a:ext cx="277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In recent weeks, drought conditions have developed in eastern TX, and portions of AR and LA…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5410200" y="4096169"/>
            <a:ext cx="990600" cy="13849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95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113" t="7553" r="14938" b="3124"/>
          <a:stretch/>
        </p:blipFill>
        <p:spPr bwMode="auto">
          <a:xfrm>
            <a:off x="3866322" y="1730149"/>
            <a:ext cx="5277678" cy="512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Synoptic Pattern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752599"/>
            <a:ext cx="3561522" cy="5105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900" b="1" dirty="0" smtClean="0"/>
              <a:t>Primary forecast issues</a:t>
            </a:r>
            <a:r>
              <a:rPr lang="en-US" altLang="en-US" sz="2900" dirty="0" smtClean="0"/>
              <a:t>:</a:t>
            </a:r>
          </a:p>
          <a:p>
            <a:pPr marL="569913" lvl="1" indent="-225425"/>
            <a:r>
              <a:rPr lang="en-US" altLang="en-US" sz="2900" dirty="0" smtClean="0"/>
              <a:t>Western blocking pattern (high over low) is still in place</a:t>
            </a:r>
          </a:p>
          <a:p>
            <a:pPr marL="569913" lvl="1" indent="-225425"/>
            <a:endParaRPr lang="en-US" altLang="en-US" sz="2900" dirty="0" smtClean="0"/>
          </a:p>
          <a:p>
            <a:pPr marL="569913" lvl="1" indent="-225425"/>
            <a:r>
              <a:rPr lang="en-US" altLang="en-US" sz="2900" dirty="0" smtClean="0"/>
              <a:t>Easterly tropical wave in the Western Gulf/Bay of Campeche</a:t>
            </a:r>
          </a:p>
          <a:p>
            <a:pPr marL="569913" lvl="1" indent="-225425"/>
            <a:endParaRPr lang="en-US" altLang="en-US" sz="2900" dirty="0"/>
          </a:p>
          <a:p>
            <a:pPr marL="569913" lvl="1" indent="-225425"/>
            <a:r>
              <a:rPr lang="en-US" altLang="en-US" sz="2900" dirty="0" smtClean="0"/>
              <a:t>Little large-scale dynamical forcing in the SE CONUS.</a:t>
            </a:r>
          </a:p>
          <a:p>
            <a:pPr marL="344488" lvl="1" indent="0">
              <a:buNone/>
            </a:pPr>
            <a:r>
              <a:rPr lang="en-US" altLang="en-US" sz="2900" dirty="0" smtClean="0"/>
              <a:t> </a:t>
            </a:r>
          </a:p>
          <a:p>
            <a:pPr marL="569913" lvl="1" indent="-225425"/>
            <a:r>
              <a:rPr lang="en-US" altLang="en-US" sz="2900" dirty="0" smtClean="0"/>
              <a:t>Convection will be largely instability driven, which is typical for August.</a:t>
            </a:r>
          </a:p>
          <a:p>
            <a:pPr marL="569913" lvl="1" indent="-225425"/>
            <a:endParaRPr lang="en-US" altLang="en-US" sz="2900" dirty="0" smtClean="0"/>
          </a:p>
          <a:p>
            <a:pPr marL="569913" lvl="1" indent="-225425"/>
            <a:r>
              <a:rPr lang="en-US" altLang="en-US" sz="2900" dirty="0" smtClean="0"/>
              <a:t>Typical Bermuda High pattern is trying to reform, but still weak</a:t>
            </a:r>
          </a:p>
          <a:p>
            <a:pPr marL="569913" lvl="1" indent="-225425"/>
            <a:endParaRPr lang="en-US" altLang="en-US" sz="2900" dirty="0"/>
          </a:p>
          <a:p>
            <a:pPr marL="569913" lvl="1" indent="-225425"/>
            <a:r>
              <a:rPr lang="en-US" altLang="en-US" sz="2900" dirty="0" smtClean="0"/>
              <a:t>Occasional shortwaves provide a lifting mechanism near the edge of the monsoonal/Bermuda highs, and above a surface frontal boundary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8800" y="24632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40634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343400" y="1371600"/>
            <a:ext cx="4610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8/10/13, 1800Z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628361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</a:rPr>
              <a:t>Tropical Wave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7310" y="5029200"/>
            <a:ext cx="287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Monsoonal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High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5181600"/>
            <a:ext cx="287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Bermuda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High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41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248400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Synoptic Pattern</a:t>
            </a:r>
            <a:endParaRPr lang="en-US" dirty="0"/>
          </a:p>
        </p:txBody>
      </p:sp>
      <p:sp>
        <p:nvSpPr>
          <p:cNvPr id="5" name="AutoShape 5" descr="Satellite"/>
          <p:cNvSpPr>
            <a:spLocks noChangeAspect="1" noChangeArrowheads="1"/>
          </p:cNvSpPr>
          <p:nvPr/>
        </p:nvSpPr>
        <p:spPr bwMode="auto">
          <a:xfrm>
            <a:off x="609600" y="-762000"/>
            <a:ext cx="762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 rot="10800000">
            <a:off x="2756341" y="5021441"/>
            <a:ext cx="2513019" cy="14754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8125" y="5574458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Easterly tropical wave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876800" y="5906369"/>
            <a:ext cx="2981325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574" y="3933777"/>
            <a:ext cx="1343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Convection along surface boundary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323975" y="4349275"/>
            <a:ext cx="3171825" cy="461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371600" y="3931444"/>
            <a:ext cx="3733800" cy="46399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98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www.hpc.ncep.noaa.gov/sfc/lrgnamsfcwb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5677" t="54643" r="24010" b="17023"/>
          <a:stretch/>
        </p:blipFill>
        <p:spPr bwMode="auto">
          <a:xfrm>
            <a:off x="1114424" y="1228724"/>
            <a:ext cx="8029575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Surface Conditions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" y="1228723"/>
            <a:ext cx="3822700" cy="2428877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n-US" sz="2800" b="1" dirty="0" smtClean="0"/>
              <a:t>Key Points</a:t>
            </a:r>
          </a:p>
          <a:p>
            <a:r>
              <a:rPr lang="en-US" altLang="en-US" sz="2800" dirty="0" smtClean="0"/>
              <a:t>Surface (largely stationary) frontal boundary will bisect the region and serve as a focal point for convection</a:t>
            </a:r>
          </a:p>
          <a:p>
            <a:endParaRPr lang="en-US" altLang="en-US" sz="2800" dirty="0"/>
          </a:p>
          <a:p>
            <a:r>
              <a:rPr lang="en-US" altLang="en-US" sz="2800" dirty="0" smtClean="0">
                <a:solidFill>
                  <a:srgbClr val="C00000"/>
                </a:solidFill>
              </a:rPr>
              <a:t>The front will slowly sag to the </a:t>
            </a:r>
            <a:r>
              <a:rPr lang="en-US" altLang="en-US" sz="2800" dirty="0">
                <a:solidFill>
                  <a:srgbClr val="C00000"/>
                </a:solidFill>
              </a:rPr>
              <a:t>S</a:t>
            </a:r>
            <a:r>
              <a:rPr lang="en-US" altLang="en-US" sz="2800" dirty="0" smtClean="0">
                <a:solidFill>
                  <a:srgbClr val="C00000"/>
                </a:solidFill>
              </a:rPr>
              <a:t>SE over the coming days</a:t>
            </a:r>
          </a:p>
          <a:p>
            <a:endParaRPr lang="en-US" altLang="en-US" sz="2800" dirty="0">
              <a:solidFill>
                <a:srgbClr val="C00000"/>
              </a:solidFill>
            </a:endParaRPr>
          </a:p>
          <a:p>
            <a:r>
              <a:rPr lang="en-US" altLang="en-US" sz="2800" dirty="0" smtClean="0">
                <a:solidFill>
                  <a:srgbClr val="C00000"/>
                </a:solidFill>
              </a:rPr>
              <a:t>Scattered convection currently in TX will become less prevalent over the next 48 hrs.</a:t>
            </a:r>
            <a:endParaRPr lang="en-US" altLang="en-US" sz="2800" dirty="0"/>
          </a:p>
          <a:p>
            <a:endParaRPr lang="en-US" altLang="en-US" sz="2800" dirty="0" smtClean="0"/>
          </a:p>
          <a:p>
            <a:endParaRPr lang="en-US" altLang="en-US" sz="2800" dirty="0"/>
          </a:p>
          <a:p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3400" y="6096000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8/10/13, 1917Z</a:t>
            </a:r>
            <a:endParaRPr lang="en-US" altLang="en-US" dirty="0"/>
          </a:p>
        </p:txBody>
      </p:sp>
      <p:sp>
        <p:nvSpPr>
          <p:cNvPr id="2" name="AutoShape 2" descr="Radar Map"/>
          <p:cNvSpPr>
            <a:spLocks noChangeAspect="1" noChangeArrowheads="1"/>
          </p:cNvSpPr>
          <p:nvPr/>
        </p:nvSpPr>
        <p:spPr bwMode="auto">
          <a:xfrm>
            <a:off x="63500" y="-2286000"/>
            <a:ext cx="6191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9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852" t="9467" r="3086" b="3496"/>
          <a:stretch/>
        </p:blipFill>
        <p:spPr bwMode="auto">
          <a:xfrm>
            <a:off x="4343400" y="3287462"/>
            <a:ext cx="4800600" cy="32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Fire Weather Conditions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38700" y="1466671"/>
            <a:ext cx="422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/>
              <a:t>Haines Index</a:t>
            </a:r>
          </a:p>
          <a:p>
            <a:pPr algn="ctr"/>
            <a:r>
              <a:rPr lang="en-US" altLang="en-US" dirty="0" smtClean="0"/>
              <a:t>1-2: low fire danger</a:t>
            </a:r>
          </a:p>
          <a:p>
            <a:pPr algn="ctr"/>
            <a:r>
              <a:rPr lang="en-US" altLang="en-US" dirty="0" smtClean="0"/>
              <a:t>3-4: moderate fire danger</a:t>
            </a:r>
          </a:p>
          <a:p>
            <a:pPr algn="ctr"/>
            <a:r>
              <a:rPr lang="en-US" altLang="en-US" dirty="0" smtClean="0"/>
              <a:t>5-6: high fire danger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1466671"/>
            <a:ext cx="3962400" cy="5391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/>
              <a:t>Overall, moderate danger in TX and portions of AR/LA.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Fire danger has temporarily decreased due to increased moisture and scattered convection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600" dirty="0" smtClean="0"/>
          </a:p>
          <a:p>
            <a:pPr marL="0" indent="0">
              <a:buNone/>
            </a:pPr>
            <a:r>
              <a:rPr lang="en-US" altLang="en-US" sz="2600" b="1" dirty="0" smtClean="0"/>
              <a:t>Monday (8/12):</a:t>
            </a:r>
            <a:endParaRPr lang="en-US" altLang="en-US" sz="2600" b="1" dirty="0"/>
          </a:p>
          <a:p>
            <a:r>
              <a:rPr lang="en-US" altLang="en-US" sz="2600" dirty="0" smtClean="0"/>
              <a:t>Expect fire weather conditions to become more favorable in large portions of TX and LA</a:t>
            </a:r>
            <a:r>
              <a:rPr lang="en-US" altLang="en-US" sz="2800" dirty="0" smtClean="0"/>
              <a:t>!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r>
              <a:rPr lang="en-US" altLang="en-US" sz="2600" dirty="0" smtClean="0">
                <a:solidFill>
                  <a:srgbClr val="C00000"/>
                </a:solidFill>
              </a:rPr>
              <a:t>Fire danger will be lower…</a:t>
            </a:r>
          </a:p>
          <a:p>
            <a:pPr lvl="1"/>
            <a:r>
              <a:rPr lang="en-US" altLang="en-US" sz="2200" dirty="0"/>
              <a:t>I</a:t>
            </a:r>
            <a:r>
              <a:rPr lang="en-US" altLang="en-US" sz="2200" dirty="0" smtClean="0"/>
              <a:t>n Eastern OK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and northern AR as a result of increased rainfall chances along the front</a:t>
            </a:r>
          </a:p>
          <a:p>
            <a:pPr lvl="1"/>
            <a:r>
              <a:rPr lang="en-US" altLang="en-US" sz="2200" dirty="0" smtClean="0"/>
              <a:t>In south TX due to the tropical wave influence</a:t>
            </a:r>
            <a:endParaRPr lang="en-US" altLang="en-US" sz="2000" dirty="0" smtClean="0"/>
          </a:p>
          <a:p>
            <a:pPr marL="457200" lvl="1" indent="0">
              <a:buNone/>
            </a:pPr>
            <a:endParaRPr lang="en-US" altLang="en-US" sz="2400" dirty="0" smtClean="0">
              <a:solidFill>
                <a:srgbClr val="C00000"/>
              </a:solidFill>
            </a:endParaRP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343400" y="2950247"/>
            <a:ext cx="4800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/>
              <a:t>Low-Elevation Haines Index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30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6485</TotalTime>
  <Words>1095</Words>
  <Application>Microsoft Macintosh PowerPoint</Application>
  <PresentationFormat>On-screen Show (4:3)</PresentationFormat>
  <Paragraphs>161</Paragraphs>
  <Slides>17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Flight Planning Smoke/Aerosol Outlook SEAC4RS 2013</vt:lpstr>
      <vt:lpstr>Bottom Line Upfront</vt:lpstr>
      <vt:lpstr>Fire Trends (Past 48 hrs)</vt:lpstr>
      <vt:lpstr>Current Fire Activity</vt:lpstr>
      <vt:lpstr>Current Drought Conditions</vt:lpstr>
      <vt:lpstr>Synoptic Pattern</vt:lpstr>
      <vt:lpstr>Synoptic Pattern</vt:lpstr>
      <vt:lpstr>Surface Conditions</vt:lpstr>
      <vt:lpstr>Fire Weather Conditions</vt:lpstr>
      <vt:lpstr>Weather Forecast: Upper Air</vt:lpstr>
      <vt:lpstr>Weather Forecast: Surface</vt:lpstr>
      <vt:lpstr>Convection/Rainfall Forecast</vt:lpstr>
      <vt:lpstr>Convection/Rainfall Forecast</vt:lpstr>
      <vt:lpstr>Forecast: Region of Higher Fire Danger</vt:lpstr>
      <vt:lpstr>NAAPS Smoke/Aerosol Forecast </vt:lpstr>
      <vt:lpstr>Smoke/Aerosol Forecast </vt:lpstr>
      <vt:lpstr>Summary</vt:lpstr>
    </vt:vector>
  </TitlesOfParts>
  <Company>Naval Research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 Planning Smoke Outlook SEAC4RS 2013</dc:title>
  <dc:creator>Petersen, Dr. David, Contractor, Code 7544</dc:creator>
  <cp:lastModifiedBy>Lenny Pfister</cp:lastModifiedBy>
  <cp:revision>232</cp:revision>
  <dcterms:created xsi:type="dcterms:W3CDTF">2013-08-11T15:54:40Z</dcterms:created>
  <dcterms:modified xsi:type="dcterms:W3CDTF">2013-08-11T15:55:19Z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2293628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