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8" r:id="rId4"/>
    <p:sldId id="277" r:id="rId5"/>
    <p:sldId id="279" r:id="rId6"/>
    <p:sldId id="266" r:id="rId7"/>
    <p:sldId id="275" r:id="rId8"/>
    <p:sldId id="260" r:id="rId9"/>
    <p:sldId id="276" r:id="rId10"/>
    <p:sldId id="267" r:id="rId11"/>
    <p:sldId id="273" r:id="rId12"/>
    <p:sldId id="280" r:id="rId13"/>
    <p:sldId id="272" r:id="rId14"/>
    <p:sldId id="264" r:id="rId15"/>
    <p:sldId id="26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3112" autoAdjust="0"/>
  </p:normalViewPr>
  <p:slideViewPr>
    <p:cSldViewPr>
      <p:cViewPr>
        <p:scale>
          <a:sx n="100" d="100"/>
          <a:sy n="100" d="100"/>
        </p:scale>
        <p:origin x="-1128" y="-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pPr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recast.weather.gov/MapClick.php?w0=t&amp;w1=td&amp;w3=sfcwind&amp;w3u=&amp;w4=sky&amp;w5=pop&amp;w6=rh&amp;w8=rain&amp;AheadHour=54&amp;Submit=Submit&amp;&amp;FcstType=digital&amp;textField1=32.49562&amp;textField2=-93.81658&amp;site=all&amp;dd=0&amp;bw=0" TargetMode="Externa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lance-modis.eosdis.nasa.gov/imagery/subsets/?subset=USA7.2013220.aqua.1km.jpg&amp;vectors=fires+coast+borders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lance-modis.eosdis.nasa.gov/imagery/subsets/?subset=USA7.2013219.aqua.1km.jpg&amp;vectors=fires+coast+borde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08/08/2013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1400 hours PDT (21:00Z)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Thursday (8/8) - Monday (8/12)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267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0948" y="152400"/>
            <a:ext cx="382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8/12, 12Z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799" y="1752600"/>
            <a:ext cx="46482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smtClean="0"/>
              <a:t>Tuesday (8/6):</a:t>
            </a:r>
          </a:p>
          <a:p>
            <a:r>
              <a:rPr lang="en-US" altLang="en-US" sz="2900" dirty="0" smtClean="0"/>
              <a:t>Both NAVGEM and the GFS show the long-wave pattern becoming highly amplified</a:t>
            </a:r>
          </a:p>
          <a:p>
            <a:pPr lvl="1"/>
            <a:r>
              <a:rPr lang="en-US" altLang="en-US" sz="2300" dirty="0" smtClean="0"/>
              <a:t>Ridge in the west, trough in the east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Easterly tropical wave moves into northern Mexico and south TX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Shortwaves continue to traverse the region from KS into the TN valley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4" b="444"/>
          <a:stretch/>
        </p:blipFill>
        <p:spPr bwMode="auto">
          <a:xfrm>
            <a:off x="5915035" y="3505200"/>
            <a:ext cx="2466965" cy="1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745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8/12, 12Z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203" t="3199" r="3687" b="3909"/>
          <a:stretch/>
        </p:blipFill>
        <p:spPr bwMode="auto">
          <a:xfrm>
            <a:off x="5334000" y="4132964"/>
            <a:ext cx="3624266" cy="272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135" t="1633" r="4301" b="4290"/>
          <a:stretch/>
        </p:blipFill>
        <p:spPr bwMode="auto">
          <a:xfrm>
            <a:off x="5334000" y="766399"/>
            <a:ext cx="3657598" cy="27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9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283" y="2012781"/>
            <a:ext cx="6460292" cy="48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0772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Weather Forecast: Surface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" y="1981200"/>
            <a:ext cx="2712282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dirty="0" smtClean="0"/>
              <a:t>Monday </a:t>
            </a:r>
            <a:r>
              <a:rPr lang="en-US" altLang="en-US" sz="2600" b="1" dirty="0"/>
              <a:t>(</a:t>
            </a:r>
            <a:r>
              <a:rPr lang="en-US" altLang="en-US" sz="2600" b="1" dirty="0" smtClean="0"/>
              <a:t>8/12):</a:t>
            </a:r>
            <a:endParaRPr lang="en-US" altLang="en-US" sz="2600" dirty="0" smtClean="0"/>
          </a:p>
          <a:p>
            <a:r>
              <a:rPr lang="en-US" altLang="en-US" sz="2600" dirty="0" smtClean="0"/>
              <a:t>GFS and NAVGEM show surface boundary extending from AR to NC/SC</a:t>
            </a:r>
          </a:p>
          <a:p>
            <a:pPr lvl="1"/>
            <a:r>
              <a:rPr lang="en-US" altLang="en-US" sz="2300" dirty="0" smtClean="0">
                <a:solidFill>
                  <a:srgbClr val="C00000"/>
                </a:solidFill>
              </a:rPr>
              <a:t>Convection development likely in the afternoon!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High pressure over northern Gulf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Plenty of low-level moisture and instability! 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674227"/>
            <a:ext cx="632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GFS </a:t>
            </a:r>
            <a:r>
              <a:rPr lang="en-US" sz="1600" dirty="0" err="1" smtClean="0"/>
              <a:t>sfc</a:t>
            </a:r>
            <a:r>
              <a:rPr lang="en-US" sz="1600" dirty="0" smtClean="0"/>
              <a:t> Temp, pressure, wind, </a:t>
            </a:r>
            <a:r>
              <a:rPr lang="en-US" sz="1600" dirty="0" err="1" smtClean="0"/>
              <a:t>precip</a:t>
            </a:r>
            <a:r>
              <a:rPr lang="en-US" sz="1600" dirty="0" smtClean="0"/>
              <a:t>, 8/12, 18Z</a:t>
            </a:r>
            <a:endParaRPr lang="en-US" sz="1600" dirty="0"/>
          </a:p>
        </p:txBody>
      </p:sp>
      <p:pic>
        <p:nvPicPr>
          <p:cNvPr id="7176" name="Picture 8" descr="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3305175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810000" y="3429000"/>
            <a:ext cx="32004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4800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Convection/Rainfall Forecast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6318" y="1666370"/>
            <a:ext cx="4447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GFS Precipitation, 00Z 8/13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626" t="43755" r="25982" b="16310"/>
          <a:stretch/>
        </p:blipFill>
        <p:spPr bwMode="auto">
          <a:xfrm>
            <a:off x="4696319" y="2047370"/>
            <a:ext cx="438065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007" t="44877" r="18878" b="15976"/>
          <a:stretch/>
        </p:blipFill>
        <p:spPr bwMode="auto">
          <a:xfrm>
            <a:off x="38100" y="2066420"/>
            <a:ext cx="4507344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666370"/>
            <a:ext cx="45263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NAVGEM Precipitation, 00Z 8/13</a:t>
            </a:r>
            <a:endParaRPr lang="en-US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57150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By 00Z (7 PM CDT) on Monday, NAVGEM and GFS have the </a:t>
            </a:r>
            <a:r>
              <a:rPr lang="en-US" altLang="en-US" sz="2000" dirty="0" err="1" smtClean="0"/>
              <a:t>precip</a:t>
            </a:r>
            <a:r>
              <a:rPr lang="en-US" altLang="en-US" sz="2000" dirty="0" smtClean="0"/>
              <a:t> axis from AR to SC, but the GFS brings the </a:t>
            </a:r>
            <a:r>
              <a:rPr lang="en-US" altLang="en-US" sz="2000" dirty="0" err="1" smtClean="0"/>
              <a:t>precip</a:t>
            </a:r>
            <a:r>
              <a:rPr lang="en-US" altLang="en-US" sz="2000" dirty="0" smtClean="0"/>
              <a:t> closer to the Gulf Coast.  The biggest discrepancy is the potential for </a:t>
            </a:r>
            <a:r>
              <a:rPr lang="en-US" altLang="en-US" sz="2000" dirty="0" err="1" smtClean="0"/>
              <a:t>precip</a:t>
            </a:r>
            <a:r>
              <a:rPr lang="en-US" altLang="en-US" sz="2000" dirty="0" smtClean="0"/>
              <a:t> in TX.  NAVGEM has rain and the GFS is dry.  This will be closely monitored in subsequent updates. </a:t>
            </a:r>
            <a:endParaRPr lang="en-US" altLang="en-US" sz="1800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622" t="87280" r="34100" b="7216"/>
          <a:stretch/>
        </p:blipFill>
        <p:spPr bwMode="auto">
          <a:xfrm>
            <a:off x="2086469" y="5029200"/>
            <a:ext cx="492393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1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Convection/Rainfall Forecast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28800"/>
            <a:ext cx="347193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Monday (8/12):</a:t>
            </a:r>
            <a:endParaRPr lang="en-US" altLang="en-US" sz="2000" dirty="0" smtClean="0"/>
          </a:p>
          <a:p>
            <a:r>
              <a:rPr lang="en-US" altLang="en-US" sz="2000" dirty="0" smtClean="0"/>
              <a:t>Still too early to make a detailed convection forecast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Near-stationary frontal boundary will be the primary focus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Convection will develop each day along the front, extending from eastern OK to the Carolinas</a:t>
            </a:r>
          </a:p>
          <a:p>
            <a:endParaRPr lang="en-US" altLang="en-US" sz="2000" dirty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In general, very little rainfall forecast in the region of interest for fires!</a:t>
            </a:r>
            <a:endParaRPr lang="en-US" altLang="en-US" sz="1600" dirty="0" smtClean="0">
              <a:solidFill>
                <a:srgbClr val="C00000"/>
              </a:solidFill>
            </a:endParaRP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143630"/>
            <a:ext cx="495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5-Day Precipitation (8/9 – 8/14)</a:t>
            </a:r>
            <a:endParaRPr lang="en-US" b="1" dirty="0"/>
          </a:p>
        </p:txBody>
      </p:sp>
      <p:pic>
        <p:nvPicPr>
          <p:cNvPr id="6146" name="Picture 2" descr="http://www.hpc.ncep.noaa.gov/qpf/p120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930" y="2609849"/>
            <a:ext cx="5672070" cy="425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Region of Higher Fire Danger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5791200"/>
            <a:ext cx="7772399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Frontal influences fail to reach northern LA.  Low rain chances and persistently hot weather will allow the fire danger to remain relatively high</a:t>
            </a:r>
          </a:p>
          <a:p>
            <a:pPr lvl="1"/>
            <a:r>
              <a:rPr lang="en-US" altLang="en-US" sz="1800" dirty="0" smtClean="0"/>
              <a:t>Relatively low RH in the afternoon, wind speed consistently southerly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Sunday 0000 – Monday 2300 </a:t>
            </a:r>
            <a:r>
              <a:rPr lang="en-US" altLang="en-US" b="1" dirty="0"/>
              <a:t>C</a:t>
            </a:r>
            <a:r>
              <a:rPr lang="en-US" altLang="en-US" b="1" dirty="0" smtClean="0"/>
              <a:t>DT, near Shreveport, LA</a:t>
            </a:r>
          </a:p>
        </p:txBody>
      </p:sp>
      <p:pic>
        <p:nvPicPr>
          <p:cNvPr id="4098" name="Picture 2" descr="http://forecast.weather.gov/meteograms/Plotter.php?lat=32.49562&amp;lon=-93.81658&amp;wfo=SHV&amp;zcode=LAZ001&amp;gset=18&amp;gdiff=7&amp;unit=0&amp;tinfo=CY6&amp;ahour=54&amp;pcmd=1100111101000000000000000000000000000000000000000000000000&amp;lg=en&amp;indu=1!1!1&amp;dd=0&amp;bw=0&amp;hrspan=48&amp;pqpfhr=6&amp;psnwhr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0646"/>
            <a:ext cx="6934200" cy="44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894" y="1828800"/>
            <a:ext cx="3969106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>
                <a:solidFill>
                  <a:srgbClr val="C00000"/>
                </a:solidFill>
              </a:rPr>
              <a:t>Some smoke may be present in the TX/LA/AR region!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Smoke concentrations are still high in the western CONUS</a:t>
            </a:r>
          </a:p>
          <a:p>
            <a:pPr lvl="1"/>
            <a:r>
              <a:rPr lang="en-US" altLang="en-US" sz="2100" dirty="0" smtClean="0"/>
              <a:t>Potential for ESE transport must be monitored!</a:t>
            </a: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altLang="en-US" sz="2600" dirty="0" smtClean="0"/>
              <a:t>Dust concentrations decrease during the forecast period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Sulfates are generally high in the southern Midwest and Mid Atlantic</a:t>
            </a:r>
          </a:p>
          <a:p>
            <a:pPr lvl="1"/>
            <a:r>
              <a:rPr lang="en-US" altLang="en-US" sz="2100" dirty="0" smtClean="0">
                <a:solidFill>
                  <a:srgbClr val="C00000"/>
                </a:solidFill>
              </a:rPr>
              <a:t>High concentrations extend into the SE CONUS on Monday 8/6!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pic>
        <p:nvPicPr>
          <p:cNvPr id="1026" name="Picture 2" descr="No d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799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000" y="14478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C00000"/>
                </a:solidFill>
              </a:rPr>
              <a:t>View slideshow for loop!!!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 and smoke observations are possible in portions of TX, AR, and LA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Some fire growth/ignition is possible during the afternoon hours, but explosive growth is not expected.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Convection is likely along a surface boundary, extending from AR to the Carolinas</a:t>
            </a:r>
          </a:p>
          <a:p>
            <a:pPr lvl="2"/>
            <a:endParaRPr lang="en-US" sz="1400" dirty="0" smtClean="0"/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A few small fires have been detected by MODIS in TX, AR, and LA</a:t>
            </a:r>
          </a:p>
          <a:p>
            <a:pPr lvl="1"/>
            <a:r>
              <a:rPr lang="en-US" altLang="en-US" sz="3200" dirty="0" smtClean="0"/>
              <a:t>Large fires continue to burn in WY, ID, and MT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(Thursday 8/8 – Monday 8/12):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Near-stationary surface frontal boundary in SE CONUS, with plenty of instability/moisture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Convection is likely along a line from Arkansas to the Carolinas!</a:t>
            </a:r>
          </a:p>
          <a:p>
            <a:pPr lvl="1"/>
            <a:r>
              <a:rPr lang="en-US" altLang="en-US" sz="3200" dirty="0" smtClean="0"/>
              <a:t>Easterly tropical wave moves into northern Mexico/South TX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Fire weather conditions remain favorable in portions of AR, LA, and TX!</a:t>
            </a:r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8/12):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SE CONUS: </a:t>
            </a:r>
            <a:r>
              <a:rPr lang="en-US" altLang="en-US" sz="3300" dirty="0" smtClean="0"/>
              <a:t>minor smoke concentrations are possible in TX, AR, and LA, but numerous, large fire events are not likely</a:t>
            </a:r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/>
              <a:t>fire evolution/smoke transport potential will be monitored, but smoke is unlikely to reach the SE CONUS study region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219201"/>
            <a:ext cx="426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~1330 CDT Wednesday (8/7)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Several small fires are present in the drought stricken regions of AR and LA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029200" y="1219379"/>
            <a:ext cx="403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~1330 CDT Thursday (8/8)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Several small fires are </a:t>
            </a:r>
            <a:r>
              <a:rPr lang="en-US" altLang="en-US" sz="1600" dirty="0" smtClean="0"/>
              <a:t>present, but less than Wednesday</a:t>
            </a:r>
            <a:endParaRPr lang="en-US" altLang="en-US" sz="1600" dirty="0"/>
          </a:p>
        </p:txBody>
      </p:sp>
      <p:pic>
        <p:nvPicPr>
          <p:cNvPr id="3074" name="Picture 2" descr="USA7.2013219.aqu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8"/>
          <a:stretch/>
        </p:blipFill>
        <p:spPr bwMode="auto">
          <a:xfrm>
            <a:off x="190500" y="2400478"/>
            <a:ext cx="3314700" cy="43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4400" y="3048511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227966" y="3401123"/>
            <a:ext cx="448434" cy="4916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USA7.2013220.aqua.1km.fires+coast+border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/>
        </p:blipFill>
        <p:spPr bwMode="auto">
          <a:xfrm>
            <a:off x="5257800" y="2225476"/>
            <a:ext cx="3505200" cy="46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tivefiremaps.fs.fed.us/data/lg_fire/lg_fire_nifc_2013-08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7591"/>
            <a:ext cx="6019800" cy="57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39299" y="2212812"/>
            <a:ext cx="1281347" cy="1038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798" y="2895600"/>
            <a:ext cx="609602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45233" y="2667000"/>
            <a:ext cx="293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Smoke Transport???</a:t>
            </a:r>
          </a:p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omething to watch!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4845552">
            <a:off x="4046953" y="3813545"/>
            <a:ext cx="1281347" cy="1038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6833" y="3694423"/>
            <a:ext cx="293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few fires have been detected, but no large incident reports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Drought Conditions</a:t>
            </a:r>
            <a:endParaRPr lang="en-US" dirty="0"/>
          </a:p>
        </p:txBody>
      </p:sp>
      <p:pic>
        <p:nvPicPr>
          <p:cNvPr id="2050" name="Picture 2" descr="US Drought Monitor, August 6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4293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14845552">
            <a:off x="4165187" y="3750547"/>
            <a:ext cx="1281347" cy="11291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496004"/>
            <a:ext cx="277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 recent weeks, drought conditions have developed in eastern TX, and portions of AR and LA…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410200" y="4096169"/>
            <a:ext cx="990600" cy="1384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5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/nam/18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20" t="13020" r="15039" b="-204"/>
          <a:stretch/>
        </p:blipFill>
        <p:spPr bwMode="auto">
          <a:xfrm>
            <a:off x="3866322" y="1752600"/>
            <a:ext cx="5277677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" y="1752600"/>
            <a:ext cx="3561522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Western blocking pattern (high over low) is still in place</a:t>
            </a:r>
          </a:p>
          <a:p>
            <a:pPr marL="569913" lvl="1" indent="-225425"/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in the Caribbean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Little large-scale dynamical forcing in the SE CONUS.</a:t>
            </a:r>
          </a:p>
          <a:p>
            <a:pPr marL="344488" lvl="1" indent="0">
              <a:buNone/>
            </a:pPr>
            <a:r>
              <a:rPr lang="en-US" altLang="en-US" sz="2900" dirty="0" smtClean="0"/>
              <a:t> </a:t>
            </a:r>
          </a:p>
          <a:p>
            <a:pPr marL="569913" lvl="1" indent="-225425"/>
            <a:r>
              <a:rPr lang="en-US" altLang="en-US" sz="2900" dirty="0" smtClean="0"/>
              <a:t>Convection will be largely instability driven, which is typical for August.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Occasional shortwaves provide a lifting mechanism near the edge of the monsoonal high, and above a surface frontal boundary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7885" y="213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99674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3716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8/8/13, 1800Z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6019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Tropical Wave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9760" y="5105400"/>
            <a:ext cx="28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Monsoonal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High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5" name="AutoShape 5" descr="Satellite"/>
          <p:cNvSpPr>
            <a:spLocks noChangeAspect="1" noChangeArrowheads="1"/>
          </p:cNvSpPr>
          <p:nvPr/>
        </p:nvSpPr>
        <p:spPr bwMode="auto">
          <a:xfrm>
            <a:off x="609600" y="-762000"/>
            <a:ext cx="762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 rot="10632459">
            <a:off x="4499645" y="5501616"/>
            <a:ext cx="2513019" cy="10381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25" y="557445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Easterly tropical wave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36459" y="5906369"/>
            <a:ext cx="82166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0632459">
            <a:off x="4134864" y="3637031"/>
            <a:ext cx="823864" cy="843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0632459">
            <a:off x="2991865" y="3951011"/>
            <a:ext cx="823864" cy="843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5" y="39337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hortwaves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371600" y="4118443"/>
            <a:ext cx="1828800" cy="1846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 flipV="1">
            <a:off x="1323975" y="3931445"/>
            <a:ext cx="3019425" cy="1869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521" t="54861" r="24219" b="16806"/>
          <a:stretch/>
        </p:blipFill>
        <p:spPr bwMode="auto">
          <a:xfrm>
            <a:off x="1114425" y="1219200"/>
            <a:ext cx="80295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5105400"/>
            <a:ext cx="3714750" cy="17526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Key Points</a:t>
            </a:r>
          </a:p>
          <a:p>
            <a:r>
              <a:rPr lang="en-US" altLang="en-US" sz="2800" dirty="0" smtClean="0"/>
              <a:t>Surface (largely stationary) frontal boundary will bisect the region in the coming days and serve as a focal point for convection</a:t>
            </a:r>
          </a:p>
          <a:p>
            <a:endParaRPr lang="en-US" altLang="en-US" sz="2800" dirty="0"/>
          </a:p>
          <a:p>
            <a:r>
              <a:rPr lang="en-US" altLang="en-US" sz="2800" dirty="0" smtClean="0">
                <a:solidFill>
                  <a:srgbClr val="C00000"/>
                </a:solidFill>
              </a:rPr>
              <a:t>The front will slowly sag to the ESE over the coming days</a:t>
            </a:r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038600" y="6488668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8/8/13, 1500Z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466671"/>
            <a:ext cx="3962400" cy="5238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Overall, moderate to high fire danger TX, OK, and portions of AR/LA.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Thursday (8/8) - Monday (8/12):</a:t>
            </a:r>
            <a:endParaRPr lang="en-US" altLang="en-US" sz="2600" b="1" dirty="0"/>
          </a:p>
          <a:p>
            <a:r>
              <a:rPr lang="en-US" altLang="en-US" sz="2600" dirty="0" smtClean="0"/>
              <a:t>Expect favorable fire weather conditions in large portions of TX and LA</a:t>
            </a:r>
            <a:r>
              <a:rPr lang="en-US" altLang="en-US" sz="2800" dirty="0" smtClean="0"/>
              <a:t>!</a:t>
            </a:r>
          </a:p>
          <a:p>
            <a:pPr lvl="1"/>
            <a:r>
              <a:rPr lang="en-US" altLang="en-US" sz="2400" dirty="0" smtClean="0"/>
              <a:t>Persistence is probably a good forecast.</a:t>
            </a:r>
          </a:p>
          <a:p>
            <a:endParaRPr lang="en-US" altLang="en-US" sz="2800" dirty="0" smtClean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Fire danger may decrease…</a:t>
            </a:r>
          </a:p>
          <a:p>
            <a:pPr lvl="1"/>
            <a:r>
              <a:rPr lang="en-US" altLang="en-US" sz="2200" dirty="0"/>
              <a:t>I</a:t>
            </a:r>
            <a:r>
              <a:rPr lang="en-US" altLang="en-US" sz="2200" dirty="0" smtClean="0"/>
              <a:t>n Eastern OK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and AR as a result of increased rainfall chances along the approaching front</a:t>
            </a:r>
          </a:p>
          <a:p>
            <a:pPr lvl="1"/>
            <a:r>
              <a:rPr lang="en-US" altLang="en-US" sz="2200" dirty="0" smtClean="0"/>
              <a:t>In south TX due to the approaching tropical wave</a:t>
            </a:r>
            <a:endParaRPr lang="en-US" altLang="en-US" sz="2000" dirty="0" smtClean="0"/>
          </a:p>
          <a:p>
            <a:pPr lvl="1"/>
            <a:endParaRPr lang="en-US" altLang="en-US" sz="2400" dirty="0" smtClean="0">
              <a:solidFill>
                <a:srgbClr val="C00000"/>
              </a:solidFill>
            </a:endParaRPr>
          </a:p>
          <a:p>
            <a:pPr lvl="1"/>
            <a:endParaRPr lang="en-US" altLang="en-US" sz="24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343400" y="2950247"/>
            <a:ext cx="480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Low-Elevation Haines Index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00" t="5600" b="6266"/>
          <a:stretch/>
        </p:blipFill>
        <p:spPr bwMode="auto">
          <a:xfrm>
            <a:off x="4343400" y="3324933"/>
            <a:ext cx="4800600" cy="32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1039</Words>
  <Application>Microsoft Macintosh PowerPoint</Application>
  <PresentationFormat>On-screen Show (4:3)</PresentationFormat>
  <Paragraphs>150</Paragraphs>
  <Slides>16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Flight Planning Smoke/Aerosol Outlook SEAC4RS 2013</vt:lpstr>
      <vt:lpstr>Bottom Line Upfront</vt:lpstr>
      <vt:lpstr>Fire Trends (Past 24 hrs)</vt:lpstr>
      <vt:lpstr>Current Fire Activity</vt:lpstr>
      <vt:lpstr>Current Drought Conditions</vt:lpstr>
      <vt:lpstr>Synoptic Pattern</vt:lpstr>
      <vt:lpstr>Synoptic Pattern</vt:lpstr>
      <vt:lpstr>Surface Conditions</vt:lpstr>
      <vt:lpstr>Fire Weather Conditions</vt:lpstr>
      <vt:lpstr>Weather Forecast: Upper Air</vt:lpstr>
      <vt:lpstr>Weather Forecast: Surface</vt:lpstr>
      <vt:lpstr>Convection/Rainfall Forecast</vt:lpstr>
      <vt:lpstr>Convection/Rainfall Forecast</vt:lpstr>
      <vt:lpstr>Forecast: Region of Higher Fire Danger</vt:lpstr>
      <vt:lpstr>NAAPS 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Lenny Pfister</cp:lastModifiedBy>
  <cp:revision>219</cp:revision>
  <dcterms:created xsi:type="dcterms:W3CDTF">2013-08-09T12:57:42Z</dcterms:created>
  <dcterms:modified xsi:type="dcterms:W3CDTF">2013-08-09T13:00:06Z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2190718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