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1" r:id="rId6"/>
    <p:sldId id="266" r:id="rId7"/>
    <p:sldId id="260" r:id="rId8"/>
    <p:sldId id="265" r:id="rId9"/>
    <p:sldId id="264" r:id="rId10"/>
    <p:sldId id="267" r:id="rId11"/>
    <p:sldId id="273" r:id="rId12"/>
    <p:sldId id="272" r:id="rId13"/>
    <p:sldId id="262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3112" autoAdjust="0"/>
  </p:normalViewPr>
  <p:slideViewPr>
    <p:cSldViewPr>
      <p:cViewPr varScale="1">
        <p:scale>
          <a:sx n="130" d="100"/>
          <a:sy n="130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4128-29A7-4CCB-8CA0-893A0B213403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AF03-848B-48EE-BB1D-DC8E26C42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1EA62-ED22-41AA-999B-96CE03BE72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2A99A-A6A0-481D-B966-18968DCA3BD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2A99A-A6A0-481D-B966-18968DCA3BD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E9624-D950-4F36-9BA8-85FBFA388A3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A5C24A-3076-4331-87FD-41045D52D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79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43C58-145F-45D0-8CE2-4CE5B4F0B7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9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8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CB99-1C81-47EF-A5AE-A49709BFC0EA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CB99-1C81-47EF-A5AE-A49709BFC0EA}" type="datetimeFigureOut">
              <a:rPr lang="en-US" smtClean="0"/>
              <a:t>8/3/2013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53CA-5A6F-414F-A5C1-47C7BF190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avu.nrlmry.navy.mil/COAMPSOS/littlemac.nrlmry.navy.mil/coamps-os/dhtml/tmp/nimbus1/CALIFORNIA/2013080212/chart.COAMPS.def-850mb-t-wind-z0.1.20130802120000.20130806180000.0.png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ance-modis.eosdis.nasa.gov/imagery/subsets/?subset=USA1.2013213.aqua.1km.jpg&amp;vectors=fires%2Bcoast%2Bborder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hyperlink" Target="http://lance-modis.eosdis.nasa.gov/imagery/subsets/?subset=USA1.2013214.terra.1km.jpg&amp;vectors=fires%2Bcoast%2Bborder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forecast.weather.gov/MapClick.php?w0=t&amp;w1=td&amp;w3=sfcwind&amp;w3u=&amp;w4=sky&amp;w5=pop&amp;w6=rh&amp;AheadHour=55&amp;Submit=Submit&amp;&amp;FcstType=digital&amp;textField1=42.49337&amp;textField2=-123.37372&amp;site=all&amp;dd=0&amp;bw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Flight Planning Smoke Outlook</a:t>
            </a:r>
            <a:br>
              <a:rPr lang="en-US" dirty="0" smtClean="0"/>
            </a:br>
            <a:r>
              <a:rPr lang="en-US" dirty="0" smtClean="0"/>
              <a:t>SEAC4RS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08/02/2013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1800 hours PDT,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01:00Z (updated 0900 PDT 8/3)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Forecast period: Saturday (8/3) - Tuesday (8/6)</a:t>
            </a:r>
          </a:p>
          <a:p>
            <a:endParaRPr lang="en-US" sz="1400" dirty="0" smtClean="0">
              <a:solidFill>
                <a:schemeClr val="tx1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David Peterson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Marine Meteorology Division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Naval Research Lab - Monterey, CA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5029200"/>
            <a:ext cx="11049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105384" cy="10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42672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Weather Forecast: Upper Air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0865" y="152400"/>
            <a:ext cx="326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NAVGEM 500 </a:t>
            </a:r>
            <a:r>
              <a:rPr lang="en-US" dirty="0" err="1" smtClean="0"/>
              <a:t>mb</a:t>
            </a:r>
            <a:r>
              <a:rPr lang="en-US" dirty="0" smtClean="0"/>
              <a:t> heights/</a:t>
            </a:r>
            <a:r>
              <a:rPr lang="en-US" dirty="0" err="1" smtClean="0"/>
              <a:t>vorticity</a:t>
            </a:r>
            <a:r>
              <a:rPr lang="en-US" dirty="0" smtClean="0"/>
              <a:t>, Tuesday 18Z</a:t>
            </a:r>
            <a:endParaRPr 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04800" y="1752600"/>
            <a:ext cx="4724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smtClean="0"/>
              <a:t>Tuesday (8/6):</a:t>
            </a:r>
          </a:p>
          <a:p>
            <a:r>
              <a:rPr lang="en-US" altLang="en-US" sz="2900" dirty="0" smtClean="0"/>
              <a:t>Most models show an upper-level low (cutoff) near the cost of CA/OR.</a:t>
            </a:r>
          </a:p>
          <a:p>
            <a:endParaRPr lang="en-US" altLang="en-US" sz="2900" dirty="0" smtClean="0"/>
          </a:p>
          <a:p>
            <a:r>
              <a:rPr lang="en-US" altLang="en-US" sz="2900" dirty="0" smtClean="0"/>
              <a:t>The low reaches down to ~700 </a:t>
            </a:r>
            <a:r>
              <a:rPr lang="en-US" altLang="en-US" sz="2900" dirty="0" err="1" smtClean="0"/>
              <a:t>mb</a:t>
            </a:r>
            <a:endParaRPr lang="en-US" altLang="en-US" sz="2900" dirty="0" smtClean="0"/>
          </a:p>
          <a:p>
            <a:endParaRPr lang="en-US" altLang="en-US" sz="2900" dirty="0"/>
          </a:p>
          <a:p>
            <a:r>
              <a:rPr lang="en-US" altLang="en-US" sz="2900" dirty="0" smtClean="0"/>
              <a:t>Some monsoonal moisture appears to reach Oregon via southerly flow</a:t>
            </a:r>
          </a:p>
          <a:p>
            <a:endParaRPr lang="en-US" altLang="en-US" sz="2900" dirty="0" smtClean="0"/>
          </a:p>
          <a:p>
            <a:r>
              <a:rPr lang="en-US" altLang="en-US" sz="2900" dirty="0" smtClean="0"/>
              <a:t>Enhanced rising motion is present by evening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900" dirty="0" smtClean="0"/>
          </a:p>
          <a:p>
            <a:r>
              <a:rPr lang="en-US" altLang="en-US" sz="2900" dirty="0" smtClean="0">
                <a:solidFill>
                  <a:srgbClr val="C00000"/>
                </a:solidFill>
              </a:rPr>
              <a:t>There is a slight chance for elevated convection and dry lightning! It will be isolated.</a:t>
            </a:r>
            <a:endParaRPr lang="en-US" altLang="en-US" sz="2900" dirty="0" smtClean="0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13047" r="24651" b="5635"/>
          <a:stretch/>
        </p:blipFill>
        <p:spPr bwMode="auto">
          <a:xfrm>
            <a:off x="5679033" y="838200"/>
            <a:ext cx="279684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10200" y="4103991"/>
            <a:ext cx="3394217" cy="244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29200" y="37454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NAVGEM 700 </a:t>
            </a:r>
            <a:r>
              <a:rPr lang="en-US" dirty="0" err="1" smtClean="0"/>
              <a:t>mb</a:t>
            </a:r>
            <a:r>
              <a:rPr lang="en-US" dirty="0" smtClean="0"/>
              <a:t> heights/RH, Weds. 00Z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../../coamps-os/dhtml/tmp/nimbus1/CALIFORNIA/2013080212/chart.COAMPS.def-850mb-t-wind-z0.1.20130802120000.20130806180000.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640976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2621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Weather Forecast: Upper Air</a:t>
            </a: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2209800"/>
            <a:ext cx="3200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 smtClean="0"/>
              <a:t>Tuesday </a:t>
            </a:r>
            <a:r>
              <a:rPr lang="en-US" altLang="en-US" sz="2800" b="1" dirty="0"/>
              <a:t>(8/6</a:t>
            </a:r>
            <a:r>
              <a:rPr lang="en-US" altLang="en-US" sz="2800" b="1" dirty="0" smtClean="0"/>
              <a:t>):</a:t>
            </a:r>
            <a:endParaRPr lang="en-US" altLang="en-US" sz="2600" dirty="0" smtClean="0"/>
          </a:p>
          <a:p>
            <a:r>
              <a:rPr lang="en-US" altLang="en-US" sz="3000" dirty="0" smtClean="0"/>
              <a:t>Broad anticyclone is forecast under the upper-level low</a:t>
            </a:r>
          </a:p>
          <a:p>
            <a:pPr marL="0" indent="0">
              <a:buNone/>
            </a:pPr>
            <a:endParaRPr lang="en-US" altLang="en-US" sz="3000" dirty="0" smtClean="0"/>
          </a:p>
          <a:p>
            <a:r>
              <a:rPr lang="en-US" altLang="en-US" sz="3000" dirty="0" smtClean="0"/>
              <a:t>General northerly flow will push smoke to the south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000" dirty="0" smtClean="0"/>
          </a:p>
          <a:p>
            <a:r>
              <a:rPr lang="en-US" altLang="en-US" sz="3000" dirty="0" smtClean="0"/>
              <a:t>There is a slight chance of off-shore smoke transport near the CA/OR border  </a:t>
            </a:r>
          </a:p>
          <a:p>
            <a:endParaRPr lang="en-US" altLang="en-US" sz="3000" dirty="0" smtClean="0">
              <a:solidFill>
                <a:srgbClr val="C00000"/>
              </a:solidFill>
            </a:endParaRPr>
          </a:p>
          <a:p>
            <a:r>
              <a:rPr lang="en-US" altLang="en-US" sz="3000" dirty="0" smtClean="0">
                <a:solidFill>
                  <a:srgbClr val="C00000"/>
                </a:solidFill>
              </a:rPr>
              <a:t>Large-scale off-shore transport seems unlikely at this time.  But surface advection has been observed despite the model predictions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endParaRPr lang="en-US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1600200"/>
            <a:ext cx="2667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COAMPS 850 </a:t>
            </a:r>
            <a:r>
              <a:rPr lang="en-US" sz="1600" dirty="0" err="1" smtClean="0"/>
              <a:t>mb</a:t>
            </a:r>
            <a:r>
              <a:rPr lang="en-US" sz="1600" dirty="0" smtClean="0"/>
              <a:t>, Tues. 18Z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60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vu.nrlmry.navy.mil/COAMPSOS/littlemac.nrlmry.navy.mil/coamps-os/dhtml/tmp/nimbus1/CALIFORNIA/2013080212/chart.COAMPS.def-10m-wind-wspd0.2.20130802120000.20130806180000.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"/>
          <a:stretch/>
        </p:blipFill>
        <p:spPr bwMode="auto">
          <a:xfrm>
            <a:off x="2743201" y="1295400"/>
            <a:ext cx="64008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26210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Winds and </a:t>
            </a:r>
            <a:r>
              <a:rPr lang="en-US" dirty="0" smtClean="0"/>
              <a:t>Stratus</a:t>
            </a:r>
            <a:endParaRPr lang="en-US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2209800"/>
            <a:ext cx="3505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/>
              <a:t>Tuesday </a:t>
            </a:r>
            <a:r>
              <a:rPr lang="en-US" altLang="en-US" sz="2000" b="1" dirty="0"/>
              <a:t>(8/6</a:t>
            </a:r>
            <a:r>
              <a:rPr lang="en-US" altLang="en-US" sz="2000" b="1" dirty="0" smtClean="0"/>
              <a:t>):</a:t>
            </a:r>
            <a:endParaRPr lang="en-US" altLang="en-US" sz="2000" dirty="0" smtClean="0"/>
          </a:p>
          <a:p>
            <a:r>
              <a:rPr lang="en-US" altLang="en-US" sz="2000" dirty="0" smtClean="0"/>
              <a:t>Coastal winds are expected to increase significantly</a:t>
            </a:r>
            <a:r>
              <a:rPr lang="en-US" altLang="en-US" sz="2000" dirty="0" smtClean="0"/>
              <a:t>.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This could mix out coastal stratus</a:t>
            </a:r>
            <a:r>
              <a:rPr lang="en-US" altLang="en-US" sz="2000" dirty="0" smtClean="0"/>
              <a:t>.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Broken clouds on the north coast, with stratocumulus hugging the coast upstream of </a:t>
            </a:r>
            <a:r>
              <a:rPr lang="en-US" altLang="en-US" sz="2000" dirty="0" smtClean="0"/>
              <a:t>points</a:t>
            </a:r>
          </a:p>
          <a:p>
            <a:endParaRPr lang="en-US" altLang="en-US" sz="2000" dirty="0"/>
          </a:p>
          <a:p>
            <a:r>
              <a:rPr lang="en-US" altLang="en-US" sz="2000" dirty="0" smtClean="0">
                <a:solidFill>
                  <a:srgbClr val="C00000"/>
                </a:solidFill>
              </a:rPr>
              <a:t>NAVGEM and GFS have decreasing winds on Tuesday, which could be good for stratus…</a:t>
            </a:r>
            <a:endParaRPr lang="en-US" altLang="en-US" sz="2000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400" dirty="0" smtClean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24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 dat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87930"/>
            <a:ext cx="4953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NAAPS Smoke/Aerosol Forecast </a:t>
            </a:r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1604296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smtClean="0">
                <a:solidFill>
                  <a:srgbClr val="C00000"/>
                </a:solidFill>
              </a:rPr>
              <a:t>View slideshow for loop!!!</a:t>
            </a:r>
            <a:endParaRPr lang="en-US" alt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1894" y="1807223"/>
            <a:ext cx="3886200" cy="4745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Smoke increases from late morning to evening in SW Oregon/North CA each day!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Smoke concentrations generally persist near the Aspen Fire (CA).</a:t>
            </a:r>
          </a:p>
          <a:p>
            <a:endParaRPr lang="en-US" altLang="en-US" sz="2600" dirty="0"/>
          </a:p>
          <a:p>
            <a:r>
              <a:rPr lang="en-US" altLang="en-US" sz="2600" dirty="0" smtClean="0"/>
              <a:t>While this seems to indicate smoke will be present through Tuesday, other factors may impact the forecast…</a:t>
            </a:r>
          </a:p>
          <a:p>
            <a:pPr lvl="1"/>
            <a:r>
              <a:rPr lang="en-US" altLang="en-US" sz="2200" dirty="0" smtClean="0"/>
              <a:t>Containment of older fires</a:t>
            </a:r>
          </a:p>
          <a:p>
            <a:pPr lvl="1"/>
            <a:r>
              <a:rPr lang="en-US" altLang="en-US" sz="2200" dirty="0" smtClean="0"/>
              <a:t>Potential for new ignitions</a:t>
            </a:r>
          </a:p>
          <a:p>
            <a:pPr lvl="1"/>
            <a:r>
              <a:rPr lang="en-US" altLang="en-US" sz="2200" dirty="0" smtClean="0"/>
              <a:t>Major changes in weather conditions, which seems unlikely at this time</a:t>
            </a:r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977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Fires and smoke will generally persist through Tuesday.  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Steady fire growth is likely during the afternoon hours, but explosive growth is not expected.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Low cloud cover will be present in SW Oregon during the morning hours each day, but may break earlier than usual due to reduced stability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Surface and 850 </a:t>
            </a:r>
            <a:r>
              <a:rPr lang="en-US" sz="2400" dirty="0" err="1" smtClean="0"/>
              <a:t>mb</a:t>
            </a:r>
            <a:r>
              <a:rPr lang="en-US" sz="2400" dirty="0" smtClean="0"/>
              <a:t> winds will generally be from the North.  </a:t>
            </a:r>
          </a:p>
          <a:p>
            <a:pPr lvl="1"/>
            <a:r>
              <a:rPr lang="en-US" sz="1800" dirty="0" smtClean="0"/>
              <a:t>Large scale smoke transport over open ocean seems unlikely at this time!  However, a small chance still exists if winds turn to the NNE.</a:t>
            </a:r>
          </a:p>
          <a:p>
            <a:pPr lvl="2"/>
            <a:endParaRPr lang="en-US" sz="1400" dirty="0" smtClean="0"/>
          </a:p>
          <a:p>
            <a:r>
              <a:rPr lang="en-US" sz="2400" dirty="0" smtClean="0"/>
              <a:t>Chance for convection increases through the forecast period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Bottom Line Upfront</a:t>
            </a:r>
            <a:endParaRPr lang="en-US" alt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562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n-US" sz="3800" b="1" dirty="0" smtClean="0"/>
              <a:t>Fire Observations:</a:t>
            </a:r>
            <a:endParaRPr lang="en-US" altLang="en-US" sz="3800" dirty="0"/>
          </a:p>
          <a:p>
            <a:pPr lvl="1"/>
            <a:r>
              <a:rPr lang="en-US" altLang="en-US" sz="3200" dirty="0" smtClean="0"/>
              <a:t>7-8 fires in SW Oregon and Northern California</a:t>
            </a:r>
          </a:p>
          <a:p>
            <a:pPr lvl="1"/>
            <a:r>
              <a:rPr lang="en-US" altLang="en-US" sz="3200" dirty="0" smtClean="0"/>
              <a:t>Several new fires in northern CA!</a:t>
            </a:r>
            <a:endParaRPr lang="en-US" altLang="en-US" sz="3200" dirty="0"/>
          </a:p>
          <a:p>
            <a:pPr lvl="1"/>
            <a:r>
              <a:rPr lang="en-US" altLang="en-US" sz="3200" dirty="0" smtClean="0"/>
              <a:t>Aspen fire is still burning in the Sierra (Fresno County)</a:t>
            </a:r>
          </a:p>
          <a:p>
            <a:pPr lvl="3"/>
            <a:endParaRPr lang="en-US" altLang="en-US" b="1" dirty="0" smtClean="0"/>
          </a:p>
          <a:p>
            <a:pPr lvl="3"/>
            <a:endParaRPr lang="en-US" altLang="en-US" b="1" dirty="0" smtClean="0"/>
          </a:p>
          <a:p>
            <a:pPr marL="0" indent="0">
              <a:buNone/>
            </a:pPr>
            <a:r>
              <a:rPr lang="en-US" altLang="en-US" sz="3800" b="1" dirty="0" smtClean="0"/>
              <a:t>Key </a:t>
            </a:r>
            <a:r>
              <a:rPr lang="en-US" altLang="en-US" sz="3800" b="1" dirty="0"/>
              <a:t>Forecasting </a:t>
            </a:r>
            <a:r>
              <a:rPr lang="en-US" altLang="en-US" sz="3800" b="1" dirty="0" smtClean="0"/>
              <a:t>Points (Tuesday 8/6): </a:t>
            </a:r>
            <a:endParaRPr lang="en-US" altLang="en-US" sz="3800" b="1" dirty="0"/>
          </a:p>
          <a:p>
            <a:pPr lvl="1"/>
            <a:r>
              <a:rPr lang="en-US" altLang="en-US" sz="3200" dirty="0" smtClean="0"/>
              <a:t>Oregon/California fire activity is expected to persist, but some fires may be contained</a:t>
            </a:r>
          </a:p>
          <a:p>
            <a:pPr lvl="1"/>
            <a:r>
              <a:rPr lang="en-US" altLang="en-US" sz="3200" dirty="0" smtClean="0"/>
              <a:t>Slight potential for off-shore smoke transport</a:t>
            </a:r>
          </a:p>
          <a:p>
            <a:pPr lvl="1"/>
            <a:r>
              <a:rPr lang="en-US" altLang="en-US" sz="3200" dirty="0" smtClean="0"/>
              <a:t>Low clouds likely present over land in SW Oregon in the morning hours</a:t>
            </a:r>
          </a:p>
          <a:p>
            <a:pPr lvl="1"/>
            <a:r>
              <a:rPr lang="en-US" altLang="en-US" sz="3200" dirty="0" smtClean="0"/>
              <a:t>Developing cutoff upper-level low and associated shortwaves may allow marine stratus deck to break early, especially along the CA coast.</a:t>
            </a:r>
            <a:endParaRPr lang="en-US" altLang="en-US" sz="3200" dirty="0"/>
          </a:p>
          <a:p>
            <a:pPr lvl="1"/>
            <a:r>
              <a:rPr lang="en-US" altLang="en-US" sz="3200" dirty="0" smtClean="0">
                <a:solidFill>
                  <a:srgbClr val="C00000"/>
                </a:solidFill>
              </a:rPr>
              <a:t>Best time to sample Oregon fires is 10AM-5PM PDT (17Z-00Z), when fire activity is building, but broken cloud cover is still present.  Earlier is better for smoke over clouds, later is better for a well defined plume.</a:t>
            </a:r>
          </a:p>
          <a:p>
            <a:pPr marL="1371600" lvl="3" indent="0">
              <a:buNone/>
            </a:pPr>
            <a:r>
              <a:rPr lang="en-US" altLang="en-US" dirty="0" smtClean="0">
                <a:solidFill>
                  <a:srgbClr val="C00000"/>
                </a:solidFill>
              </a:rPr>
              <a:t>	</a:t>
            </a:r>
          </a:p>
          <a:p>
            <a:pPr marL="1371600" lvl="3" indent="0">
              <a:buNone/>
            </a:pPr>
            <a:endParaRPr lang="en-US" alt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en-US" sz="3800" b="1" dirty="0" smtClean="0"/>
              <a:t>Smoke Predictions (Saturday 8/3 - Tuesday 8/6):</a:t>
            </a:r>
            <a:endParaRPr lang="en-US" altLang="en-US" sz="3800" dirty="0" smtClean="0"/>
          </a:p>
          <a:p>
            <a:pPr lvl="1"/>
            <a:r>
              <a:rPr lang="en-US" altLang="en-US" sz="3300" b="1" dirty="0" smtClean="0"/>
              <a:t>SW Oregon/N California: </a:t>
            </a:r>
            <a:r>
              <a:rPr lang="en-US" altLang="en-US" sz="3300" dirty="0" smtClean="0"/>
              <a:t>low concentrations before ~18Z, increasing throughout the afternoon hours each day.  </a:t>
            </a:r>
          </a:p>
          <a:p>
            <a:pPr lvl="1"/>
            <a:r>
              <a:rPr lang="en-US" altLang="en-US" sz="3300" b="1" dirty="0" smtClean="0"/>
              <a:t>Sierra Nevada: </a:t>
            </a:r>
            <a:r>
              <a:rPr lang="en-US" altLang="en-US" sz="3300" dirty="0" smtClean="0"/>
              <a:t>Aspen fire smoke output will slowly decrease through the period</a:t>
            </a:r>
            <a:endParaRPr lang="en-US" altLang="en-US" sz="3300" dirty="0"/>
          </a:p>
        </p:txBody>
      </p:sp>
    </p:spTree>
    <p:extLst>
      <p:ext uri="{BB962C8B-B14F-4D97-AF65-F5344CB8AC3E}">
        <p14:creationId xmlns:p14="http://schemas.microsoft.com/office/powerpoint/2010/main" val="290496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SA1.2013213.aqua.1km.fires+coast+border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/>
        </p:blipFill>
        <p:spPr bwMode="auto">
          <a:xfrm>
            <a:off x="914400" y="2173308"/>
            <a:ext cx="3116275" cy="43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SA1.2013214.terra.1km.fires+coast+borders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195839" y="2173309"/>
            <a:ext cx="3186161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Fire Trends (Past 24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29200" y="1219201"/>
            <a:ext cx="3581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Terra</a:t>
            </a:r>
            <a:r>
              <a:rPr lang="en-US" altLang="en-US" sz="1600" dirty="0" smtClean="0"/>
              <a:t> MODIS: </a:t>
            </a:r>
            <a:r>
              <a:rPr lang="en-US" altLang="en-US" sz="1600" dirty="0"/>
              <a:t>~</a:t>
            </a:r>
            <a:r>
              <a:rPr lang="en-US" altLang="en-US" sz="1600" dirty="0" smtClean="0"/>
              <a:t>1130 PDT Fri.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 smtClean="0"/>
              <a:t>As expected, Oregon clouds broke earlier on Friday and marine layer mixed out</a:t>
            </a:r>
          </a:p>
        </p:txBody>
      </p:sp>
      <p:sp>
        <p:nvSpPr>
          <p:cNvPr id="12" name="Oval 11"/>
          <p:cNvSpPr/>
          <p:nvPr/>
        </p:nvSpPr>
        <p:spPr>
          <a:xfrm>
            <a:off x="5257800" y="2401909"/>
            <a:ext cx="1531119" cy="1828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10" name="Oval 9"/>
          <p:cNvSpPr/>
          <p:nvPr/>
        </p:nvSpPr>
        <p:spPr>
          <a:xfrm>
            <a:off x="7758988" y="5936980"/>
            <a:ext cx="609601" cy="5443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90600" y="1219200"/>
            <a:ext cx="31162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 smtClean="0"/>
              <a:t>Aqua</a:t>
            </a:r>
            <a:r>
              <a:rPr lang="en-US" altLang="en-US" sz="1600" dirty="0" smtClean="0"/>
              <a:t> MODIS: </a:t>
            </a:r>
            <a:r>
              <a:rPr lang="en-US" altLang="en-US" sz="1600" dirty="0"/>
              <a:t>~</a:t>
            </a:r>
            <a:r>
              <a:rPr lang="en-US" altLang="en-US" sz="1600" dirty="0" smtClean="0"/>
              <a:t>1430 PDT Thurs.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dirty="0"/>
              <a:t>Cloud </a:t>
            </a:r>
            <a:r>
              <a:rPr lang="en-US" altLang="en-US" sz="1600" dirty="0" smtClean="0"/>
              <a:t>cover </a:t>
            </a:r>
            <a:r>
              <a:rPr lang="en-US" altLang="en-US" sz="1600" dirty="0"/>
              <a:t>impacting fire </a:t>
            </a:r>
            <a:r>
              <a:rPr lang="en-US" altLang="en-US" sz="1600" dirty="0" smtClean="0"/>
              <a:t>observations </a:t>
            </a:r>
            <a:r>
              <a:rPr lang="en-US" altLang="en-US" sz="1600" dirty="0"/>
              <a:t>in OR</a:t>
            </a:r>
          </a:p>
        </p:txBody>
      </p:sp>
      <p:sp>
        <p:nvSpPr>
          <p:cNvPr id="14" name="Oval 13"/>
          <p:cNvSpPr/>
          <p:nvPr/>
        </p:nvSpPr>
        <p:spPr>
          <a:xfrm>
            <a:off x="1213339" y="2401909"/>
            <a:ext cx="1223107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52800" y="5972337"/>
            <a:ext cx="609601" cy="5443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78023" y="2284399"/>
            <a:ext cx="159056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Smoke </a:t>
            </a:r>
            <a:r>
              <a:rPr lang="en-US" altLang="en-US" b="1" dirty="0" smtClean="0">
                <a:solidFill>
                  <a:schemeClr val="bg1"/>
                </a:solidFill>
              </a:rPr>
              <a:t>was near the coast</a:t>
            </a:r>
            <a:r>
              <a:rPr lang="en-US" altLang="en-US" b="1" dirty="0" smtClean="0">
                <a:solidFill>
                  <a:schemeClr val="bg1"/>
                </a:solidFill>
              </a:rPr>
              <a:t>! </a:t>
            </a:r>
          </a:p>
          <a:p>
            <a:pPr algn="ctr">
              <a:spcBef>
                <a:spcPct val="50000"/>
              </a:spcBef>
            </a:pPr>
            <a:r>
              <a:rPr lang="en-US" altLang="en-US" b="1" dirty="0" smtClean="0">
                <a:solidFill>
                  <a:schemeClr val="bg1"/>
                </a:solidFill>
              </a:rPr>
              <a:t>Similar setup today!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7920" y="4342863"/>
            <a:ext cx="8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Smoke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91200" y="4588999"/>
            <a:ext cx="232159" cy="1846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4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ctivefiremaps.fs.fed.us/data/activefiremaps/nwx2013214_1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1" b="32379"/>
          <a:stretch/>
        </p:blipFill>
        <p:spPr bwMode="auto">
          <a:xfrm>
            <a:off x="4873852" y="1501754"/>
            <a:ext cx="4270148" cy="505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Fire Trends (Past 24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07240"/>
            <a:ext cx="4419600" cy="182879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1600" dirty="0" smtClean="0"/>
              <a:t>Unfavorable fire weather conditions resulted in slow (if any) fire spread on Thursday</a:t>
            </a:r>
            <a:r>
              <a:rPr lang="en-US" altLang="en-US" sz="1600" dirty="0" smtClean="0"/>
              <a:t>. </a:t>
            </a:r>
          </a:p>
          <a:p>
            <a:pPr marL="687388" lvl="1" indent="-230188">
              <a:lnSpc>
                <a:spcPct val="80000"/>
              </a:lnSpc>
            </a:pPr>
            <a:r>
              <a:rPr lang="en-US" altLang="en-US" sz="1400" dirty="0" smtClean="0">
                <a:solidFill>
                  <a:srgbClr val="C00000"/>
                </a:solidFill>
              </a:rPr>
              <a:t>Fires grew again on Friday! Conditions improved!</a:t>
            </a:r>
            <a:endParaRPr lang="en-US" altLang="en-US" sz="1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1600" dirty="0"/>
          </a:p>
          <a:p>
            <a:pPr>
              <a:lnSpc>
                <a:spcPct val="80000"/>
              </a:lnSpc>
            </a:pPr>
            <a:r>
              <a:rPr lang="en-US" altLang="en-US" sz="1600" dirty="0" smtClean="0"/>
              <a:t>At least 3 of the fires were started by lightning in remote regions</a:t>
            </a:r>
          </a:p>
          <a:p>
            <a:pPr>
              <a:lnSpc>
                <a:spcPct val="80000"/>
              </a:lnSpc>
            </a:pPr>
            <a:endParaRPr lang="en-US" altLang="en-US" sz="1600" dirty="0" smtClean="0"/>
          </a:p>
          <a:p>
            <a:pPr>
              <a:lnSpc>
                <a:spcPct val="80000"/>
              </a:lnSpc>
            </a:pPr>
            <a:r>
              <a:rPr lang="en-US" altLang="en-US" sz="1600" dirty="0" smtClean="0"/>
              <a:t>Two of the fires are now partially contained</a:t>
            </a:r>
          </a:p>
          <a:p>
            <a:pPr>
              <a:lnSpc>
                <a:spcPct val="80000"/>
              </a:lnSpc>
            </a:pPr>
            <a:endParaRPr lang="en-US" altLang="en-US" sz="1600" dirty="0" smtClean="0"/>
          </a:p>
          <a:p>
            <a:pPr>
              <a:lnSpc>
                <a:spcPct val="80000"/>
              </a:lnSpc>
            </a:pPr>
            <a:endParaRPr lang="en-US" altLang="en-US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89138"/>
              </p:ext>
            </p:extLst>
          </p:nvPr>
        </p:nvGraphicFramePr>
        <p:xfrm>
          <a:off x="0" y="3434080"/>
          <a:ext cx="44196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57200"/>
                <a:gridCol w="838200"/>
                <a:gridCol w="914400"/>
                <a:gridCol w="1143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Size (Acres)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24-</a:t>
                      </a:r>
                      <a:r>
                        <a:rPr lang="en-US" sz="1600" baseline="0" dirty="0" smtClean="0"/>
                        <a:t>hr Increase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Contained?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Big Windy Complex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unknown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Whisky Complex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Labrador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unknown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Brimstone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Douglas Complex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activefiremaps.fs.fed.us/data/activefiremaps/nwx2013214_1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6" t="64751" b="33"/>
          <a:stretch/>
        </p:blipFill>
        <p:spPr bwMode="auto">
          <a:xfrm>
            <a:off x="6981150" y="5029200"/>
            <a:ext cx="216659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5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activefiremaps.fs.fed.us/data/activefiremaps/cgb2013214_1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2" t="51493" r="28" b="34270"/>
          <a:stretch/>
        </p:blipFill>
        <p:spPr bwMode="auto">
          <a:xfrm>
            <a:off x="4724400" y="3972843"/>
            <a:ext cx="4331208" cy="28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Fire Trends (Past 24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24000"/>
            <a:ext cx="4572000" cy="2895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 smtClean="0"/>
              <a:t>Aspen Fire continues to burn, but is partially contained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 smtClean="0"/>
              <a:t>Expect steady or decreasing smoke output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Dance fire in northern CA is largely contained 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The newer Butler and Salmon River fires are producing smoke!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20568"/>
              </p:ext>
            </p:extLst>
          </p:nvPr>
        </p:nvGraphicFramePr>
        <p:xfrm>
          <a:off x="152400" y="4267200"/>
          <a:ext cx="44196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57200"/>
                <a:gridCol w="838200"/>
                <a:gridCol w="914400"/>
                <a:gridCol w="1143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Size (Acres)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24-</a:t>
                      </a:r>
                      <a:r>
                        <a:rPr lang="en-US" sz="1600" baseline="0" dirty="0" smtClean="0"/>
                        <a:t>hr Increase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Contained?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Aspen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17791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Butler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CA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483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21%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unknown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Salmon River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CA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1604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34%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5%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activefiremaps.fs.fed.us/data/activefiremaps/cgb2013214_1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r="71185" b="85763"/>
          <a:stretch/>
        </p:blipFill>
        <p:spPr bwMode="auto">
          <a:xfrm>
            <a:off x="5981061" y="1371600"/>
            <a:ext cx="3074547" cy="26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activefiremaps.fs.fed.us/data/activefiremaps/cgb2013214_1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9" r="68306"/>
          <a:stretch/>
        </p:blipFill>
        <p:spPr bwMode="auto">
          <a:xfrm>
            <a:off x="6323193" y="5011160"/>
            <a:ext cx="2743997" cy="18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1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ta/nam/18/nam_namer_000_500_vort_h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5874" r="39716" b="24098"/>
          <a:stretch/>
        </p:blipFill>
        <p:spPr bwMode="auto">
          <a:xfrm>
            <a:off x="4292042" y="1902768"/>
            <a:ext cx="4739531" cy="493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Synoptic Pattern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4800" y="1752600"/>
            <a:ext cx="3810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900" dirty="0" smtClean="0"/>
              <a:t>A Rex Blocking Pattern (high over low) is currently in place!</a:t>
            </a:r>
          </a:p>
          <a:p>
            <a:endParaRPr lang="en-US" altLang="en-US" sz="2900" dirty="0"/>
          </a:p>
          <a:p>
            <a:r>
              <a:rPr lang="en-US" altLang="en-US" sz="2900" dirty="0" smtClean="0"/>
              <a:t>The trough will eventually become stretched (or sheared) during the forecast period.</a:t>
            </a:r>
          </a:p>
          <a:p>
            <a:endParaRPr lang="en-US" altLang="en-US" sz="2900" dirty="0"/>
          </a:p>
          <a:p>
            <a:r>
              <a:rPr lang="en-US" altLang="en-US" sz="2900" dirty="0" smtClean="0"/>
              <a:t>Several models show the low becoming a cutoff and retrograding to the SW, off the coast of OR/CA.</a:t>
            </a:r>
          </a:p>
          <a:p>
            <a:endParaRPr lang="en-US" altLang="en-US" sz="2800" dirty="0"/>
          </a:p>
          <a:p>
            <a:pPr marL="0" indent="0">
              <a:buNone/>
            </a:pPr>
            <a:r>
              <a:rPr lang="en-US" altLang="en-US" sz="2900" b="1" dirty="0" smtClean="0"/>
              <a:t>Primary forecast issues</a:t>
            </a:r>
            <a:r>
              <a:rPr lang="en-US" altLang="en-US" sz="2900" dirty="0" smtClean="0"/>
              <a:t>:</a:t>
            </a:r>
          </a:p>
          <a:p>
            <a:pPr marL="569913" lvl="1" indent="-225425"/>
            <a:r>
              <a:rPr lang="en-US" altLang="en-US" sz="2900" dirty="0"/>
              <a:t>O</a:t>
            </a:r>
            <a:r>
              <a:rPr lang="en-US" altLang="en-US" sz="2900" dirty="0" smtClean="0"/>
              <a:t>ccasional shortwaves moving through the broad synoptic trough</a:t>
            </a:r>
          </a:p>
          <a:p>
            <a:pPr marL="569913" lvl="1" indent="-225425"/>
            <a:r>
              <a:rPr lang="en-US" altLang="en-US" sz="2900" dirty="0"/>
              <a:t>Lifting from upper level </a:t>
            </a:r>
            <a:r>
              <a:rPr lang="en-US" altLang="en-US" sz="2900" dirty="0" smtClean="0"/>
              <a:t>low can yield a higher but uniform deck, but more likely will lift perhaps too high for the  6</a:t>
            </a:r>
            <a:r>
              <a:rPr lang="en-US" altLang="en-US" sz="2900" baseline="30000" dirty="0" smtClean="0"/>
              <a:t>th</a:t>
            </a:r>
            <a:r>
              <a:rPr lang="en-US" altLang="en-US" sz="2900" dirty="0" smtClean="0"/>
              <a:t>.</a:t>
            </a:r>
          </a:p>
          <a:p>
            <a:pPr marL="569913" lvl="1" indent="-225425"/>
            <a:r>
              <a:rPr lang="en-US" altLang="en-US" sz="2900" dirty="0" smtClean="0"/>
              <a:t>Higher winds also forecast along the CA coast.</a:t>
            </a:r>
            <a:endParaRPr lang="en-US" altLang="en-US" sz="2900" dirty="0"/>
          </a:p>
          <a:p>
            <a:pPr marL="569913" lvl="1" indent="-225425"/>
            <a:r>
              <a:rPr lang="en-US" altLang="en-US" sz="2900" dirty="0" smtClean="0"/>
              <a:t>Reduced/broken marine stratus</a:t>
            </a:r>
            <a:r>
              <a:rPr lang="en-US" altLang="en-US" sz="2900" dirty="0"/>
              <a:t> </a:t>
            </a:r>
            <a:r>
              <a:rPr lang="en-US" altLang="en-US" sz="2900" dirty="0" smtClean="0"/>
              <a:t>resulting from less large-scale subsidence.</a:t>
            </a:r>
          </a:p>
          <a:p>
            <a:pPr marL="569913" lvl="1" indent="-225425"/>
            <a:r>
              <a:rPr lang="en-US" altLang="en-US" sz="2900" dirty="0" smtClean="0"/>
              <a:t>Possibility of occasional higher clouds traversing the region</a:t>
            </a:r>
          </a:p>
          <a:p>
            <a:pPr marL="569913" lvl="1" indent="-225425"/>
            <a:r>
              <a:rPr lang="en-US" altLang="en-US" sz="2900" dirty="0" smtClean="0"/>
              <a:t>Possible erratic upper-level winds near the end of the forecast period</a:t>
            </a:r>
            <a:endParaRPr lang="en-US" altLang="en-US" sz="25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638800" y="31242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81523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43400" y="1524000"/>
            <a:ext cx="4610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8/2/13, 1800Z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414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pc.ncep.noaa.gov/sfc/lrgnamsfcwb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0" t="47050" r="60550" b="31350"/>
          <a:stretch/>
        </p:blipFill>
        <p:spPr bwMode="auto">
          <a:xfrm>
            <a:off x="5867400" y="1521561"/>
            <a:ext cx="3276601" cy="536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Surface Conditions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105400" cy="5334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2800" b="1" dirty="0" smtClean="0"/>
              <a:t>Oregon and Northern California </a:t>
            </a:r>
            <a:r>
              <a:rPr lang="en-US" altLang="en-US" sz="2800" b="1" dirty="0"/>
              <a:t>F</a:t>
            </a:r>
            <a:r>
              <a:rPr lang="en-US" altLang="en-US" sz="2800" b="1" dirty="0" smtClean="0"/>
              <a:t>ires:</a:t>
            </a:r>
          </a:p>
          <a:p>
            <a:r>
              <a:rPr lang="en-US" altLang="en-US" sz="2800" dirty="0" smtClean="0"/>
              <a:t>Cloud cover is typical over in the morning hours.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Unlike Thursday, clouds burned off on Friday.  Fire weather conditions were more favorable (lower RH/dew points), but still not as favorable as earlier in the week.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The potential for dry lightning has diminished across the region, at least for now.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b="1" dirty="0" smtClean="0"/>
              <a:t>Saturday (8/3) –Tuesday (8/6)…</a:t>
            </a:r>
            <a:endParaRPr lang="en-US" altLang="en-US" sz="2800" b="1" dirty="0"/>
          </a:p>
          <a:p>
            <a:r>
              <a:rPr lang="en-US" altLang="en-US" sz="2800" dirty="0" smtClean="0"/>
              <a:t>Cloudy in the mornings, then clearing, warming, and drying in the afternoon</a:t>
            </a:r>
          </a:p>
          <a:p>
            <a:r>
              <a:rPr lang="en-US" altLang="en-US" sz="2800" dirty="0" smtClean="0"/>
              <a:t>SW flow is likely to develop by Monday due to the </a:t>
            </a:r>
            <a:r>
              <a:rPr lang="en-US" altLang="en-US" sz="2800" dirty="0"/>
              <a:t>potential upper-level cutoff low located </a:t>
            </a:r>
            <a:r>
              <a:rPr lang="en-US" altLang="en-US" sz="2800" dirty="0" smtClean="0"/>
              <a:t>offshore</a:t>
            </a:r>
            <a:endParaRPr lang="en-US" altLang="en-US" sz="2800" dirty="0"/>
          </a:p>
          <a:p>
            <a:r>
              <a:rPr lang="en-US" altLang="en-US" sz="2800" dirty="0" smtClean="0"/>
              <a:t>Some monsoonal moisture many be </a:t>
            </a:r>
            <a:r>
              <a:rPr lang="en-US" altLang="en-US" sz="2800" dirty="0" err="1" smtClean="0"/>
              <a:t>advected</a:t>
            </a:r>
            <a:r>
              <a:rPr lang="en-US" altLang="en-US" sz="2800" dirty="0" smtClean="0"/>
              <a:t> into the area</a:t>
            </a:r>
          </a:p>
          <a:p>
            <a:r>
              <a:rPr lang="en-US" altLang="en-US" sz="2800" dirty="0" smtClean="0">
                <a:solidFill>
                  <a:srgbClr val="C00000"/>
                </a:solidFill>
              </a:rPr>
              <a:t>Potential for convection and dry lightning increases again on Monday/Tuesday! </a:t>
            </a:r>
          </a:p>
          <a:p>
            <a:pPr marL="0" indent="0">
              <a:buNone/>
            </a:pPr>
            <a:endParaRPr lang="en-US" altLang="en-US" sz="2800" dirty="0" smtClean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00800" y="1152230"/>
            <a:ext cx="274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8/2/13, 22:21Z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>
          <a:xfrm>
            <a:off x="6400800" y="2438400"/>
            <a:ext cx="1371600" cy="1600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596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Fire Weather Conditions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38700" y="1466671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Haines Index</a:t>
            </a:r>
          </a:p>
          <a:p>
            <a:pPr algn="ctr"/>
            <a:r>
              <a:rPr lang="en-US" altLang="en-US" dirty="0" smtClean="0"/>
              <a:t>1-2: low fire danger</a:t>
            </a:r>
          </a:p>
          <a:p>
            <a:pPr algn="ctr"/>
            <a:r>
              <a:rPr lang="en-US" altLang="en-US" dirty="0" smtClean="0"/>
              <a:t>3-4: moderate fire danger</a:t>
            </a:r>
          </a:p>
          <a:p>
            <a:pPr algn="ctr"/>
            <a:r>
              <a:rPr lang="en-US" altLang="en-US" dirty="0" smtClean="0"/>
              <a:t>5-6: high fire danger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1466671"/>
            <a:ext cx="4419600" cy="5010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600" dirty="0" smtClean="0"/>
              <a:t>Overall, low to moderate fire danger in SW Oregon and Northern CA on Friday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Fire danger consistently moderate to high in the Sierra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marL="0" indent="0">
              <a:buNone/>
            </a:pPr>
            <a:r>
              <a:rPr lang="en-US" altLang="en-US" sz="2600" b="1" dirty="0"/>
              <a:t>Saturday (8/3) –Tuesday (8/6)…</a:t>
            </a:r>
          </a:p>
          <a:p>
            <a:r>
              <a:rPr lang="en-US" altLang="en-US" sz="2600" dirty="0" smtClean="0"/>
              <a:t>Expect the fire danger to generally increase during the afternoon hours in SW Oregon and North CA</a:t>
            </a:r>
            <a:r>
              <a:rPr lang="en-US" altLang="en-US" sz="2800" dirty="0" smtClean="0"/>
              <a:t>!</a:t>
            </a:r>
          </a:p>
          <a:p>
            <a:pPr lvl="1"/>
            <a:r>
              <a:rPr lang="en-US" altLang="en-US" sz="2400" dirty="0" smtClean="0"/>
              <a:t>Persistence is probably a good forecast, at least early in the period.</a:t>
            </a:r>
          </a:p>
          <a:p>
            <a:endParaRPr lang="en-US" altLang="en-US" sz="2800" dirty="0" smtClean="0"/>
          </a:p>
          <a:p>
            <a:r>
              <a:rPr lang="en-US" altLang="en-US" sz="2600" dirty="0" smtClean="0"/>
              <a:t>The big issue is the potential impacts from a cutoff low (located offshore) later in the period!</a:t>
            </a:r>
          </a:p>
          <a:p>
            <a:pPr lvl="1"/>
            <a:r>
              <a:rPr lang="en-US" altLang="en-US" sz="2400" dirty="0" smtClean="0"/>
              <a:t>More favorable dry lightning conditions?</a:t>
            </a:r>
          </a:p>
          <a:p>
            <a:pPr lvl="1"/>
            <a:r>
              <a:rPr lang="en-US" altLang="en-US" sz="2400" dirty="0" smtClean="0"/>
              <a:t>Increased instability/CAPE?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"/>
          <a:stretch/>
        </p:blipFill>
        <p:spPr bwMode="auto">
          <a:xfrm>
            <a:off x="4800600" y="3110875"/>
            <a:ext cx="2024106" cy="359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/>
          <a:stretch/>
        </p:blipFill>
        <p:spPr bwMode="auto">
          <a:xfrm>
            <a:off x="7018081" y="3110876"/>
            <a:ext cx="2049719" cy="359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57694" y="2752560"/>
            <a:ext cx="2100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High-Elevation Haines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7010400" y="2752560"/>
            <a:ext cx="2100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Mid-Elevation Haines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66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Weather Forecast: Surface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5379527"/>
            <a:ext cx="777239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Fire weather conditions are generally favorable for some fire growth in the afternoon hours each day.  Inland highs persist in the 80s and 90s.</a:t>
            </a:r>
          </a:p>
          <a:p>
            <a:pPr lvl="1"/>
            <a:r>
              <a:rPr lang="en-US" altLang="en-US" sz="1800" dirty="0" smtClean="0"/>
              <a:t>Low RH in the afternoon, wind speed will vary with terrain</a:t>
            </a:r>
          </a:p>
          <a:p>
            <a:pPr lvl="1"/>
            <a:r>
              <a:rPr lang="en-US" altLang="en-US" sz="1800" dirty="0" smtClean="0"/>
              <a:t>Persistent northerly wind direction!</a:t>
            </a:r>
            <a:endParaRPr lang="en-US" altLang="en-US" sz="18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90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/>
              <a:t>Monday 0000 – Tuesday 2300 PDT, near Grants Pass, OR</a:t>
            </a:r>
          </a:p>
        </p:txBody>
      </p:sp>
      <p:pic>
        <p:nvPicPr>
          <p:cNvPr id="7170" name="Picture 2" descr="http://forecast.weather.gov/meteograms/Plotter.php?lat=42.49337&amp;lon=-123.37372&amp;wfo=MFR&amp;zcode=ORZ024&amp;gset=18&amp;gdiff=3&amp;unit=0&amp;tinfo=PY8&amp;ahour=55&amp;pcmd=1100111100000000000000000000000000000000000000000000000000&amp;lg=en&amp;indu=1!1!1&amp;dd=0&amp;bw=0&amp;hrspan=48&amp;pqpfhr=6&amp;psnwhr=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1224</Words>
  <Application>Microsoft Office PowerPoint</Application>
  <PresentationFormat>On-screen Show (4:3)</PresentationFormat>
  <Paragraphs>222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Flight Planning Smoke Outlook SEAC4RS 2013</vt:lpstr>
      <vt:lpstr>Bottom Line Upfront</vt:lpstr>
      <vt:lpstr>Fire Trends (Past 24 hrs)</vt:lpstr>
      <vt:lpstr>Fire Trends (Past 24 hrs)</vt:lpstr>
      <vt:lpstr>Fire Trends (Past 24 hrs)</vt:lpstr>
      <vt:lpstr>Synoptic Pattern</vt:lpstr>
      <vt:lpstr>Surface Conditions</vt:lpstr>
      <vt:lpstr>Fire Weather Conditions</vt:lpstr>
      <vt:lpstr>Weather Forecast: Surface</vt:lpstr>
      <vt:lpstr>Weather Forecast: Upper Air</vt:lpstr>
      <vt:lpstr>Weather Forecast: Upper Air</vt:lpstr>
      <vt:lpstr>Winds and Stratus</vt:lpstr>
      <vt:lpstr>NAAPS Smoke/Aerosol Forecast </vt:lpstr>
      <vt:lpstr>Summary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Planning Smoke Outlook SEAC4RS 2013</dc:title>
  <dc:creator>Petersen, Dr. David, Contractor, Code 7544</dc:creator>
  <cp:lastModifiedBy>Petersen, Dr. David, Contractor, Code 7544</cp:lastModifiedBy>
  <cp:revision>90</cp:revision>
  <dcterms:created xsi:type="dcterms:W3CDTF">2013-07-30T22:29:54Z</dcterms:created>
  <dcterms:modified xsi:type="dcterms:W3CDTF">2013-08-03T16:41:55Z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2413613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