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2" r:id="rId4"/>
    <p:sldId id="260" r:id="rId5"/>
    <p:sldId id="275" r:id="rId6"/>
    <p:sldId id="264" r:id="rId7"/>
    <p:sldId id="279" r:id="rId8"/>
    <p:sldId id="278" r:id="rId9"/>
    <p:sldId id="277" r:id="rId10"/>
    <p:sldId id="283" r:id="rId11"/>
    <p:sldId id="284" r:id="rId12"/>
    <p:sldId id="281" r:id="rId13"/>
    <p:sldId id="270" r:id="rId14"/>
    <p:sldId id="269" r:id="rId15"/>
    <p:sldId id="276" r:id="rId16"/>
    <p:sldId id="257" r:id="rId17"/>
    <p:sldId id="280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8D7-9C22-4221-B78B-41B437635933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8F75-FECC-46E5-B8CE-60A3C4DC9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8D7-9C22-4221-B78B-41B437635933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8F75-FECC-46E5-B8CE-60A3C4DC9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8D7-9C22-4221-B78B-41B437635933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8F75-FECC-46E5-B8CE-60A3C4DC9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8D7-9C22-4221-B78B-41B437635933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8F75-FECC-46E5-B8CE-60A3C4DC9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8D7-9C22-4221-B78B-41B437635933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8F75-FECC-46E5-B8CE-60A3C4DC9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8D7-9C22-4221-B78B-41B437635933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8F75-FECC-46E5-B8CE-60A3C4DC9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8D7-9C22-4221-B78B-41B437635933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8F75-FECC-46E5-B8CE-60A3C4DC9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8D7-9C22-4221-B78B-41B437635933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8F75-FECC-46E5-B8CE-60A3C4DC9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8D7-9C22-4221-B78B-41B437635933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8F75-FECC-46E5-B8CE-60A3C4DC9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8D7-9C22-4221-B78B-41B437635933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8F75-FECC-46E5-B8CE-60A3C4DC9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08D7-9C22-4221-B78B-41B437635933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88F75-FECC-46E5-B8CE-60A3C4DC9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808D7-9C22-4221-B78B-41B437635933}" type="datetimeFigureOut">
              <a:rPr lang="en-US" smtClean="0"/>
              <a:t>8/2/2013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88F75-FECC-46E5-B8CE-60A3C4DC9C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kh09@my.fsu.edu" TargetMode="External"/><Relationship Id="rId2" Type="http://schemas.openxmlformats.org/officeDocument/2006/relationships/hyperlink" Target="mailto:hfuelberg@fsu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jh10c@my.fsu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133599"/>
          </a:xfrm>
        </p:spPr>
        <p:txBody>
          <a:bodyPr/>
          <a:lstStyle/>
          <a:p>
            <a:r>
              <a:rPr lang="en-US" dirty="0" smtClean="0"/>
              <a:t>Weather Briefing for</a:t>
            </a:r>
            <a:br>
              <a:rPr lang="en-US" dirty="0" smtClean="0"/>
            </a:br>
            <a:r>
              <a:rPr lang="en-US" dirty="0" smtClean="0"/>
              <a:t>Monday and Tuesday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Henry Fuelberg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Nick Heath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Tristan Hall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fsu-met-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953000"/>
            <a:ext cx="2692908" cy="1737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HYSPLIT begin Saturday, ID Fires</a:t>
            </a:r>
            <a:endParaRPr lang="en-US" dirty="0"/>
          </a:p>
        </p:txBody>
      </p:sp>
      <p:pic>
        <p:nvPicPr>
          <p:cNvPr id="4" name="Content Placeholder 3" descr="ID Hyspli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8305798" cy="6644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HYSPLIT Begin Saturday Eve. For N CA &amp; OR Fires</a:t>
            </a:r>
            <a:endParaRPr lang="en-US" dirty="0"/>
          </a:p>
        </p:txBody>
      </p:sp>
      <p:pic>
        <p:nvPicPr>
          <p:cNvPr id="4" name="Content Placeholder 3" descr="OR-N CA Fir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625" y="1143000"/>
            <a:ext cx="714375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600200"/>
            <a:ext cx="88392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Conditions for Tuesday at 2 PM PDT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300" noProof="0" dirty="0" smtClean="0">
                <a:ea typeface="+mj-ea"/>
                <a:cs typeface="+mj-cs"/>
              </a:rPr>
              <a:t>No major changes in large scale flow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300" dirty="0">
                <a:ea typeface="+mj-ea"/>
                <a:cs typeface="+mj-cs"/>
              </a:rPr>
              <a:t>I</a:t>
            </a:r>
            <a:r>
              <a:rPr lang="en-US" sz="3300" dirty="0" smtClean="0">
                <a:ea typeface="+mj-ea"/>
                <a:cs typeface="+mj-cs"/>
              </a:rPr>
              <a:t>solated </a:t>
            </a:r>
            <a:r>
              <a:rPr lang="en-US" sz="3300" dirty="0" err="1" smtClean="0">
                <a:ea typeface="+mj-ea"/>
                <a:cs typeface="+mj-cs"/>
              </a:rPr>
              <a:t>precip</a:t>
            </a:r>
            <a:r>
              <a:rPr lang="en-US" sz="3300" dirty="0" smtClean="0">
                <a:ea typeface="+mj-ea"/>
                <a:cs typeface="+mj-cs"/>
              </a:rPr>
              <a:t>, again in mountain regions similar to Monday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dirty="0" smtClean="0">
                <a:ea typeface="+mj-ea"/>
                <a:cs typeface="+mj-cs"/>
              </a:rPr>
              <a:t>(dependent upon position of upper-level cutoff low)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300" noProof="0" dirty="0" smtClean="0">
                <a:ea typeface="+mj-ea"/>
                <a:cs typeface="+mj-cs"/>
              </a:rPr>
              <a:t>Cloud locations and amounts virtually unchanged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40_slp.png"/>
          <p:cNvPicPr>
            <a:picLocks noChangeAspect="1"/>
          </p:cNvPicPr>
          <p:nvPr/>
        </p:nvPicPr>
        <p:blipFill>
          <a:blip r:embed="rId2" cstate="print"/>
          <a:srcRect t="92599"/>
          <a:stretch>
            <a:fillRect/>
          </a:stretch>
        </p:blipFill>
        <p:spPr>
          <a:xfrm>
            <a:off x="1447800" y="4876800"/>
            <a:ext cx="6034617" cy="334963"/>
          </a:xfrm>
          <a:prstGeom prst="rect">
            <a:avLst/>
          </a:prstGeom>
        </p:spPr>
      </p:pic>
      <p:pic>
        <p:nvPicPr>
          <p:cNvPr id="14" name="Content Placeholder 3" descr="40_slp.png"/>
          <p:cNvPicPr>
            <a:picLocks noChangeAspect="1"/>
          </p:cNvPicPr>
          <p:nvPr/>
        </p:nvPicPr>
        <p:blipFill>
          <a:blip r:embed="rId2" cstate="print"/>
          <a:srcRect b="89898"/>
          <a:stretch>
            <a:fillRect/>
          </a:stretch>
        </p:blipFill>
        <p:spPr>
          <a:xfrm>
            <a:off x="640644" y="381000"/>
            <a:ext cx="8046156" cy="609600"/>
          </a:xfrm>
          <a:prstGeom prst="rect">
            <a:avLst/>
          </a:prstGeom>
        </p:spPr>
      </p:pic>
      <p:pic>
        <p:nvPicPr>
          <p:cNvPr id="16" name="Content Placeholder 11" descr="40_slp-g.png"/>
          <p:cNvPicPr>
            <a:picLocks noChangeAspect="1"/>
          </p:cNvPicPr>
          <p:nvPr/>
        </p:nvPicPr>
        <p:blipFill>
          <a:blip r:embed="rId2" cstate="print"/>
          <a:srcRect l="8839" t="10645" r="52525" b="52858"/>
          <a:stretch>
            <a:fillRect/>
          </a:stretch>
        </p:blipFill>
        <p:spPr>
          <a:xfrm>
            <a:off x="1219200" y="1066800"/>
            <a:ext cx="5162628" cy="36576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24400" y="762000"/>
            <a:ext cx="3276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657600" y="685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Valid 2 PM PDT Tuesday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40_lowcld.png"/>
          <p:cNvPicPr>
            <a:picLocks noChangeAspect="1"/>
          </p:cNvPicPr>
          <p:nvPr/>
        </p:nvPicPr>
        <p:blipFill>
          <a:blip r:embed="rId2" cstate="print"/>
          <a:srcRect l="13167" t="10165" r="52525" b="37706"/>
          <a:stretch>
            <a:fillRect/>
          </a:stretch>
        </p:blipFill>
        <p:spPr>
          <a:xfrm>
            <a:off x="1981200" y="990600"/>
            <a:ext cx="3429000" cy="3907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457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ECMWF Low Clouds valid at 2 PM PDT Tuesday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MWF_mdcld_21Z06AUG20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3903" t="10218" r="51263" b="37706"/>
          <a:stretch>
            <a:fillRect/>
          </a:stretch>
        </p:blipFill>
        <p:spPr>
          <a:xfrm>
            <a:off x="2286000" y="990600"/>
            <a:ext cx="3810000" cy="4271963"/>
          </a:xfrm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ECMWF Mid Clouds and 500 mb winds (</a:t>
            </a:r>
            <a:r>
              <a:rPr lang="en-US" sz="2000" b="1" dirty="0" err="1" smtClean="0"/>
              <a:t>kt</a:t>
            </a:r>
            <a:r>
              <a:rPr lang="en-US" sz="2000" b="1" dirty="0" smtClean="0"/>
              <a:t>) valid at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2 PM PDT Tuesday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0_300_hcld-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593" t="10961" r="53788" b="37706"/>
          <a:stretch>
            <a:fillRect/>
          </a:stretch>
        </p:blipFill>
        <p:spPr>
          <a:xfrm>
            <a:off x="2362200" y="1219200"/>
            <a:ext cx="3733800" cy="3925614"/>
          </a:xfrm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ECMWF High Clouds and 300 mb winds (</a:t>
            </a:r>
            <a:r>
              <a:rPr lang="en-US" sz="2000" b="1" dirty="0" err="1" smtClean="0"/>
              <a:t>kt</a:t>
            </a:r>
            <a:r>
              <a:rPr lang="en-US" sz="2000" b="1" dirty="0" smtClean="0"/>
              <a:t>) valid at </a:t>
            </a:r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                   2 PM PDT Tuesday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FS_pblh_21Z06AUG20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6858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4495800" y="381000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685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2 PM PDT Tuesday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228600"/>
            <a:ext cx="2343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PBL Heights (m AGL)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Henry, Nick, or Tristan</a:t>
            </a:r>
          </a:p>
          <a:p>
            <a:r>
              <a:rPr lang="en-US" dirty="0" smtClean="0">
                <a:hlinkClick r:id="rId2"/>
              </a:rPr>
              <a:t>hfuelberg@fsu.edu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nkh09@my.fsu.edu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tjh10c@my.fsu.edu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Note—These are 4-5 day forecasts that are subject to considerable uncertainty.</a:t>
            </a:r>
          </a:p>
          <a:p>
            <a:r>
              <a:rPr lang="en-US" dirty="0" smtClean="0"/>
              <a:t>Clouds generally will not be present over CA, NV, OR, WA, or ID</a:t>
            </a:r>
          </a:p>
          <a:p>
            <a:r>
              <a:rPr lang="en-US" dirty="0" smtClean="0"/>
              <a:t>Coastal stratus tends to diminish during the day and reform during the night and early morning</a:t>
            </a:r>
          </a:p>
          <a:p>
            <a:r>
              <a:rPr lang="en-US" dirty="0" smtClean="0"/>
              <a:t>Small chance of isolated precipitation over mountain regions during the afternoons.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Conditions Monday at  2 PM PDT</a:t>
            </a:r>
            <a:endParaRPr lang="en-US" dirty="0"/>
          </a:p>
        </p:txBody>
      </p:sp>
      <p:pic>
        <p:nvPicPr>
          <p:cNvPr id="4" name="Content Placeholder 3" descr="32_sl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89899"/>
          <a:stretch>
            <a:fillRect/>
          </a:stretch>
        </p:blipFill>
        <p:spPr>
          <a:xfrm>
            <a:off x="1066800" y="685800"/>
            <a:ext cx="7040387" cy="685800"/>
          </a:xfrm>
        </p:spPr>
      </p:pic>
      <p:pic>
        <p:nvPicPr>
          <p:cNvPr id="5" name="Content Placeholder 3" descr="32_slp.png"/>
          <p:cNvPicPr>
            <a:picLocks noChangeAspect="1"/>
          </p:cNvPicPr>
          <p:nvPr/>
        </p:nvPicPr>
        <p:blipFill>
          <a:blip r:embed="rId2" cstate="print"/>
          <a:srcRect l="12627" t="10102" r="52371" b="51377"/>
          <a:stretch>
            <a:fillRect/>
          </a:stretch>
        </p:blipFill>
        <p:spPr>
          <a:xfrm>
            <a:off x="1828801" y="1371600"/>
            <a:ext cx="4542106" cy="3749040"/>
          </a:xfrm>
          <a:prstGeom prst="rect">
            <a:avLst/>
          </a:prstGeom>
        </p:spPr>
      </p:pic>
      <p:pic>
        <p:nvPicPr>
          <p:cNvPr id="6" name="Content Placeholder 3" descr="32_slp.png"/>
          <p:cNvPicPr>
            <a:picLocks noChangeAspect="1"/>
          </p:cNvPicPr>
          <p:nvPr/>
        </p:nvPicPr>
        <p:blipFill>
          <a:blip r:embed="rId2" cstate="print"/>
          <a:srcRect t="92599"/>
          <a:stretch>
            <a:fillRect/>
          </a:stretch>
        </p:blipFill>
        <p:spPr>
          <a:xfrm>
            <a:off x="1524000" y="5257800"/>
            <a:ext cx="6034617" cy="334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76800" y="1143000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5562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000" dirty="0" smtClean="0"/>
              <a:t>High off Pacific Coast produces flow from NW at surface over Pacific.</a:t>
            </a:r>
          </a:p>
          <a:p>
            <a:r>
              <a:rPr lang="en-US" sz="2000" dirty="0" smtClean="0"/>
              <a:t>Winds become more westerly over Intermountain West</a:t>
            </a:r>
          </a:p>
          <a:p>
            <a:r>
              <a:rPr lang="en-US" sz="2000" dirty="0"/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000" dirty="0" smtClean="0"/>
              <a:t>Isolated </a:t>
            </a:r>
            <a:r>
              <a:rPr lang="en-US" sz="2000" dirty="0" err="1" smtClean="0"/>
              <a:t>Tstorms</a:t>
            </a:r>
            <a:r>
              <a:rPr lang="en-US" sz="2000" dirty="0" smtClean="0"/>
              <a:t> (~10% </a:t>
            </a:r>
            <a:r>
              <a:rPr lang="en-US" sz="2000" dirty="0" err="1" smtClean="0"/>
              <a:t>PoPs</a:t>
            </a:r>
            <a:r>
              <a:rPr lang="en-US" sz="2000" dirty="0" smtClean="0"/>
              <a:t>) could occur over the mountainous areas of WA, OR, and northern CA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2_lowcl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600" r="55044" b="37706"/>
          <a:stretch>
            <a:fillRect/>
          </a:stretch>
        </p:blipFill>
        <p:spPr>
          <a:xfrm>
            <a:off x="5105400" y="152400"/>
            <a:ext cx="2864790" cy="3785616"/>
          </a:xfrm>
        </p:spPr>
      </p:pic>
      <p:pic>
        <p:nvPicPr>
          <p:cNvPr id="5" name="Content Placeholder 3" descr="32_lowcld-e.png"/>
          <p:cNvPicPr>
            <a:picLocks noChangeAspect="1"/>
          </p:cNvPicPr>
          <p:nvPr/>
        </p:nvPicPr>
        <p:blipFill>
          <a:blip r:embed="rId3" cstate="print"/>
          <a:srcRect l="9600" r="54837" b="39650"/>
          <a:stretch>
            <a:fillRect/>
          </a:stretch>
        </p:blipFill>
        <p:spPr>
          <a:xfrm>
            <a:off x="838200" y="152400"/>
            <a:ext cx="2971801" cy="3782292"/>
          </a:xfrm>
          <a:prstGeom prst="rect">
            <a:avLst/>
          </a:prstGeom>
        </p:spPr>
      </p:pic>
      <p:pic>
        <p:nvPicPr>
          <p:cNvPr id="6" name="Content Placeholder 3" descr="32_lowcld.png"/>
          <p:cNvPicPr>
            <a:picLocks noChangeAspect="1"/>
          </p:cNvPicPr>
          <p:nvPr/>
        </p:nvPicPr>
        <p:blipFill>
          <a:blip r:embed="rId2" cstate="print"/>
          <a:srcRect l="9600" t="92599" r="8400"/>
          <a:stretch>
            <a:fillRect/>
          </a:stretch>
        </p:blipFill>
        <p:spPr>
          <a:xfrm>
            <a:off x="2286000" y="4114800"/>
            <a:ext cx="4948392" cy="334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4495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Clouds valid at 2 PM PDT Monday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418" y="5181600"/>
            <a:ext cx="9065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000" dirty="0" smtClean="0"/>
              <a:t>Low clouds expected off coast of CA.  The ECM model is more aggressive with</a:t>
            </a:r>
          </a:p>
          <a:p>
            <a:r>
              <a:rPr lang="en-US" sz="2000" dirty="0" smtClean="0"/>
              <a:t>the clouds than the GFS. Since the ECM model has been verifying better than the GFS,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e accept the ECM results.   Over land, no (or only isolated) clouds expected.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CMWF_mdcld_21Z05AUG20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600" t="9786" r="56314" b="37706"/>
          <a:stretch>
            <a:fillRect/>
          </a:stretch>
        </p:blipFill>
        <p:spPr>
          <a:xfrm>
            <a:off x="320215" y="1143000"/>
            <a:ext cx="3184985" cy="3679722"/>
          </a:xfrm>
        </p:spPr>
      </p:pic>
      <p:pic>
        <p:nvPicPr>
          <p:cNvPr id="5" name="Content Placeholder 3" descr="32_lowcld.png"/>
          <p:cNvPicPr>
            <a:picLocks noChangeAspect="1"/>
          </p:cNvPicPr>
          <p:nvPr/>
        </p:nvPicPr>
        <p:blipFill>
          <a:blip r:embed="rId3" cstate="print"/>
          <a:srcRect l="9600" t="92599" r="8400"/>
          <a:stretch>
            <a:fillRect/>
          </a:stretch>
        </p:blipFill>
        <p:spPr>
          <a:xfrm>
            <a:off x="0" y="4876800"/>
            <a:ext cx="4948392" cy="334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0" y="10668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ECMWF Mid Clouds and 500 mb winds (</a:t>
            </a:r>
            <a:r>
              <a:rPr lang="en-US" sz="2000" b="1" dirty="0" err="1" smtClean="0"/>
              <a:t>kt</a:t>
            </a:r>
            <a:r>
              <a:rPr lang="en-US" sz="2000" b="1" dirty="0" smtClean="0"/>
              <a:t>) valid at 2 PM PDT Monday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2133600"/>
            <a:ext cx="60182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z="2000" dirty="0" smtClean="0"/>
              <a:t>The only areas of scattered mid level clouds</a:t>
            </a:r>
          </a:p>
          <a:p>
            <a:r>
              <a:rPr lang="en-US" sz="2000" dirty="0" smtClean="0"/>
              <a:t>In the flight areas  are portions of WA, OR, and ID.  </a:t>
            </a:r>
          </a:p>
          <a:p>
            <a:r>
              <a:rPr lang="en-US" sz="2000" dirty="0" smtClean="0"/>
              <a:t>Clouds not expected to be widespread, just </a:t>
            </a:r>
          </a:p>
          <a:p>
            <a:r>
              <a:rPr lang="en-US" sz="2000" dirty="0" smtClean="0"/>
              <a:t>scattered.</a:t>
            </a:r>
          </a:p>
          <a:p>
            <a:endParaRPr lang="en-US" sz="2000" dirty="0"/>
          </a:p>
          <a:p>
            <a:r>
              <a:rPr lang="en-US" sz="2000" dirty="0" smtClean="0"/>
              <a:t>Flow at 500 mb is from SW, associated with </a:t>
            </a:r>
          </a:p>
          <a:p>
            <a:r>
              <a:rPr lang="en-US" sz="2000" dirty="0" smtClean="0"/>
              <a:t>Offshore trough. Speeds are ~ 20 </a:t>
            </a:r>
            <a:r>
              <a:rPr lang="en-US" sz="2000" dirty="0" err="1" smtClean="0"/>
              <a:t>kt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2_300_hcld-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782" t="9584" r="53788" b="37706"/>
          <a:stretch>
            <a:fillRect/>
          </a:stretch>
        </p:blipFill>
        <p:spPr>
          <a:xfrm>
            <a:off x="762000" y="1447800"/>
            <a:ext cx="3004867" cy="3352800"/>
          </a:xfrm>
        </p:spPr>
      </p:pic>
      <p:sp>
        <p:nvSpPr>
          <p:cNvPr id="6" name="TextBox 5"/>
          <p:cNvSpPr txBox="1"/>
          <p:nvPr/>
        </p:nvSpPr>
        <p:spPr>
          <a:xfrm>
            <a:off x="3810000" y="1295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ECMWF High Clouds and 300 mb winds (</a:t>
            </a:r>
            <a:r>
              <a:rPr lang="en-US" sz="2000" b="1" dirty="0" err="1" smtClean="0"/>
              <a:t>kt</a:t>
            </a:r>
            <a:r>
              <a:rPr lang="en-US" sz="2000" b="1" dirty="0" smtClean="0"/>
              <a:t>) valid at 2 PM PDT Monday</a:t>
            </a:r>
            <a:endParaRPr lang="en-US" sz="2000" b="1" dirty="0"/>
          </a:p>
        </p:txBody>
      </p:sp>
      <p:pic>
        <p:nvPicPr>
          <p:cNvPr id="7" name="Content Placeholder 3" descr="32_lowcld.png"/>
          <p:cNvPicPr>
            <a:picLocks noChangeAspect="1"/>
          </p:cNvPicPr>
          <p:nvPr/>
        </p:nvPicPr>
        <p:blipFill>
          <a:blip r:embed="rId3" cstate="print"/>
          <a:srcRect l="9600" t="92599" r="8400"/>
          <a:stretch>
            <a:fillRect/>
          </a:stretch>
        </p:blipFill>
        <p:spPr>
          <a:xfrm>
            <a:off x="0" y="4953000"/>
            <a:ext cx="4948392" cy="334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8601" y="2438400"/>
            <a:ext cx="495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High clouds become more widespread in the northern portions of the flight area, but most of the area is free of high clouds.</a:t>
            </a:r>
          </a:p>
          <a:p>
            <a:pPr>
              <a:buFont typeface="Wingdings"/>
              <a:buChar char="à"/>
            </a:pPr>
            <a:endParaRPr lang="en-US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The SW monsoon is becoming more active than previous days. Outflow from the storms passes over AZ and portions of adjacent states.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PBL Heights</a:t>
            </a:r>
            <a:endParaRPr lang="en-US" dirty="0"/>
          </a:p>
        </p:txBody>
      </p:sp>
      <p:pic>
        <p:nvPicPr>
          <p:cNvPr id="4" name="Content Placeholder 3" descr="GFS_pblh_21Z05AUG201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685800"/>
            <a:ext cx="6034617" cy="4525963"/>
          </a:xfrm>
        </p:spPr>
      </p:pic>
      <p:sp>
        <p:nvSpPr>
          <p:cNvPr id="5" name="Rectangle 4"/>
          <p:cNvSpPr/>
          <p:nvPr/>
        </p:nvSpPr>
        <p:spPr>
          <a:xfrm>
            <a:off x="4495800" y="914400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762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PM PDT Monday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638800"/>
            <a:ext cx="4757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PBL heights (m AGL) generally are about 2000 m.</a:t>
            </a:r>
          </a:p>
          <a:p>
            <a:r>
              <a:rPr lang="en-US" dirty="0" smtClean="0"/>
              <a:t>The exception is the area around 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Fires Today on August 2</a:t>
            </a:r>
            <a:endParaRPr lang="en-US" dirty="0"/>
          </a:p>
        </p:txBody>
      </p:sp>
      <p:pic>
        <p:nvPicPr>
          <p:cNvPr id="4" name="Content Placeholder 3" descr="lg_fire_nifc_2013-08-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270" r="56559" b="49080"/>
          <a:stretch>
            <a:fillRect/>
          </a:stretch>
        </p:blipFill>
        <p:spPr>
          <a:xfrm>
            <a:off x="1143000" y="1097280"/>
            <a:ext cx="6438783" cy="576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Fire Danger Today</a:t>
            </a:r>
            <a:endParaRPr lang="en-US" dirty="0"/>
          </a:p>
        </p:txBody>
      </p:sp>
      <p:pic>
        <p:nvPicPr>
          <p:cNvPr id="4" name="Content Placeholder 3" descr="last12_2013214_0800_fd_p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685752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470</Words>
  <Application>Microsoft Office PowerPoint</Application>
  <PresentationFormat>On-screen Show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Weather Briefing for Monday and Tuesday</vt:lpstr>
      <vt:lpstr>Highlights</vt:lpstr>
      <vt:lpstr>Conditions Monday at  2 PM PDT</vt:lpstr>
      <vt:lpstr>Slide 4</vt:lpstr>
      <vt:lpstr>Slide 5</vt:lpstr>
      <vt:lpstr>Slide 6</vt:lpstr>
      <vt:lpstr>PBL Heights</vt:lpstr>
      <vt:lpstr>Fires Today on August 2</vt:lpstr>
      <vt:lpstr>Fire Danger Today</vt:lpstr>
      <vt:lpstr>HYSPLIT begin Saturday, ID Fires</vt:lpstr>
      <vt:lpstr>HYSPLIT Begin Saturday Eve. For N CA &amp; OR Fires</vt:lpstr>
      <vt:lpstr>Slide 12</vt:lpstr>
      <vt:lpstr>Slide 13</vt:lpstr>
      <vt:lpstr>Slide 14</vt:lpstr>
      <vt:lpstr>Slide 15</vt:lpstr>
      <vt:lpstr>Slide 16</vt:lpstr>
      <vt:lpstr>Slide 17</vt:lpstr>
      <vt:lpstr>Questions ??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Briefing for Monday and Tuesday</dc:title>
  <dc:creator>Henry Fuelberg</dc:creator>
  <cp:lastModifiedBy>Henry Fuelberg</cp:lastModifiedBy>
  <cp:revision>26</cp:revision>
  <dcterms:created xsi:type="dcterms:W3CDTF">2013-08-02T13:08:51Z</dcterms:created>
  <dcterms:modified xsi:type="dcterms:W3CDTF">2013-08-02T16:53:39Z</dcterms:modified>
</cp:coreProperties>
</file>