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6" r:id="rId1"/>
  </p:sldMasterIdLst>
  <p:notesMasterIdLst>
    <p:notesMasterId r:id="rId24"/>
  </p:notesMasterIdLst>
  <p:handoutMasterIdLst>
    <p:handoutMasterId r:id="rId25"/>
  </p:handoutMasterIdLst>
  <p:sldIdLst>
    <p:sldId id="318" r:id="rId2"/>
    <p:sldId id="337" r:id="rId3"/>
    <p:sldId id="338" r:id="rId4"/>
    <p:sldId id="326" r:id="rId5"/>
    <p:sldId id="319" r:id="rId6"/>
    <p:sldId id="310" r:id="rId7"/>
    <p:sldId id="327" r:id="rId8"/>
    <p:sldId id="320" r:id="rId9"/>
    <p:sldId id="316" r:id="rId10"/>
    <p:sldId id="323" r:id="rId11"/>
    <p:sldId id="317" r:id="rId12"/>
    <p:sldId id="325" r:id="rId13"/>
    <p:sldId id="339" r:id="rId14"/>
    <p:sldId id="328" r:id="rId15"/>
    <p:sldId id="334" r:id="rId16"/>
    <p:sldId id="335" r:id="rId17"/>
    <p:sldId id="336" r:id="rId18"/>
    <p:sldId id="331" r:id="rId19"/>
    <p:sldId id="332" r:id="rId20"/>
    <p:sldId id="329" r:id="rId21"/>
    <p:sldId id="330" r:id="rId22"/>
    <p:sldId id="333" r:id="rId23"/>
  </p:sldIdLst>
  <p:sldSz cx="9144000" cy="5143500" type="screen16x9"/>
  <p:notesSz cx="7010400" cy="94488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1pPr>
    <a:lvl2pPr marL="409575" indent="47625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2pPr>
    <a:lvl3pPr marL="819150" indent="95250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3pPr>
    <a:lvl4pPr marL="1230313" indent="141288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4pPr>
    <a:lvl5pPr marL="1639888" indent="188913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-377">
          <p15:clr>
            <a:srgbClr val="A4A3A4"/>
          </p15:clr>
        </p15:guide>
        <p15:guide id="2" pos="2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33"/>
    <a:srgbClr val="094AB8"/>
    <a:srgbClr val="EF0202"/>
    <a:srgbClr val="2C93EF"/>
    <a:srgbClr val="E5D7ED"/>
    <a:srgbClr val="CDB7ED"/>
    <a:srgbClr val="FFFAD0"/>
    <a:srgbClr val="FCFFB9"/>
    <a:srgbClr val="BDB1FF"/>
    <a:srgbClr val="A8B9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29"/>
    <p:restoredTop sz="95934" autoAdjust="0"/>
  </p:normalViewPr>
  <p:slideViewPr>
    <p:cSldViewPr snapToGrid="0">
      <p:cViewPr>
        <p:scale>
          <a:sx n="137" d="100"/>
          <a:sy n="137" d="100"/>
        </p:scale>
        <p:origin x="1152" y="416"/>
      </p:cViewPr>
      <p:guideLst>
        <p:guide orient="horz" pos="-377"/>
        <p:guide pos="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3" d="100"/>
          <a:sy n="73" d="100"/>
        </p:scale>
        <p:origin x="3528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t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t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75725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b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975725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b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2948B43-A11D-764E-B25B-D303A7C10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77800" y="825500"/>
            <a:ext cx="8813800" cy="38115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Courier New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spcAft>
                <a:spcPts val="0"/>
              </a:spcAft>
            </a:pPr>
            <a:r>
              <a:rPr lang="en-US" smtClean="0"/>
              <a:t>First level</a:t>
            </a:r>
          </a:p>
          <a:p>
            <a:pPr lvl="2" fontAlgn="auto">
              <a:spcAft>
                <a:spcPts val="0"/>
              </a:spcAft>
            </a:pPr>
            <a:r>
              <a:rPr lang="en-US" smtClean="0"/>
              <a:t>Second level</a:t>
            </a:r>
          </a:p>
          <a:p>
            <a:pPr lvl="3" fontAlgn="auto">
              <a:spcAft>
                <a:spcPts val="0"/>
              </a:spcAft>
            </a:pPr>
            <a:r>
              <a:rPr lang="en-US" smtClean="0"/>
              <a:t>Third level</a:t>
            </a:r>
          </a:p>
          <a:p>
            <a:pPr lvl="4" fontAlgn="auto">
              <a:spcAft>
                <a:spcPts val="0"/>
              </a:spcAft>
            </a:pPr>
            <a:r>
              <a:rPr lang="en-US" smtClean="0"/>
              <a:t>Fourth level</a:t>
            </a:r>
          </a:p>
          <a:p>
            <a:pPr fontAlgn="auto">
              <a:spcAft>
                <a:spcPts val="0"/>
              </a:spcAft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075090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55600" y="708025"/>
            <a:ext cx="6299200" cy="3543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87863"/>
            <a:ext cx="5607050" cy="425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74138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b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974138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b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7E2D798-E986-4347-8B6E-771851333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310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ＭＳ Ｐゴシック" charset="-128"/>
        <a:cs typeface="ＭＳ Ｐゴシック" charset="-128"/>
      </a:defRPr>
    </a:lvl1pPr>
    <a:lvl2pPr marL="40957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ＭＳ Ｐゴシック" pitchFamily="-110" charset="-128"/>
        <a:cs typeface="+mn-cs"/>
      </a:defRPr>
    </a:lvl2pPr>
    <a:lvl3pPr marL="81915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-128"/>
      </a:defRPr>
    </a:lvl3pPr>
    <a:lvl4pPr marL="123031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0"/>
      </a:defRPr>
    </a:lvl4pPr>
    <a:lvl5pPr marL="1639888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0"/>
      </a:defRPr>
    </a:lvl5pPr>
    <a:lvl6pPr marL="2051456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61748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72039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82330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tif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 userDrawn="1"/>
        </p:nvSpPr>
        <p:spPr bwMode="auto">
          <a:xfrm flipV="1">
            <a:off x="0" y="5043488"/>
            <a:ext cx="9144000" cy="106362"/>
          </a:xfrm>
          <a:prstGeom prst="rect">
            <a:avLst/>
          </a:prstGeom>
          <a:solidFill>
            <a:srgbClr val="094AB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100013" y="173038"/>
            <a:ext cx="86090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eaLnBrk="1" hangingPunct="1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88900" y="4818063"/>
            <a:ext cx="8609013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eaLnBrk="1" hangingPunct="1"/>
            <a:r>
              <a:rPr lang="en-US" sz="900" dirty="0" smtClean="0">
                <a:solidFill>
                  <a:schemeClr val="bg1"/>
                </a:solidFill>
                <a:latin typeface="Arial" charset="0"/>
              </a:rPr>
              <a:t> </a:t>
            </a:r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" name="Rectangle 15"/>
          <p:cNvSpPr>
            <a:spLocks noChangeArrowheads="1"/>
          </p:cNvSpPr>
          <p:nvPr userDrawn="1"/>
        </p:nvSpPr>
        <p:spPr bwMode="auto">
          <a:xfrm flipV="1">
            <a:off x="0" y="0"/>
            <a:ext cx="9144000" cy="80963"/>
          </a:xfrm>
          <a:prstGeom prst="rect">
            <a:avLst/>
          </a:prstGeom>
          <a:solidFill>
            <a:srgbClr val="EF020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56493" y="1588639"/>
            <a:ext cx="6803237" cy="1061198"/>
          </a:xfrm>
        </p:spPr>
        <p:txBody>
          <a:bodyPr/>
          <a:lstStyle>
            <a:lvl1pPr algn="ctr">
              <a:defRPr sz="3200" b="1">
                <a:solidFill>
                  <a:srgbClr val="FF0000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55737" y="2720736"/>
            <a:ext cx="6811930" cy="1055768"/>
          </a:xfrm>
          <a:prstGeom prst="rect">
            <a:avLst/>
          </a:prstGeom>
        </p:spPr>
        <p:txBody>
          <a:bodyPr/>
          <a:lstStyle>
            <a:lvl1pPr marL="0" indent="0" algn="ctr">
              <a:buFont typeface="AGaramond RegularSC" pitchFamily="1" charset="-52"/>
              <a:buNone/>
              <a:defRPr sz="2400">
                <a:solidFill>
                  <a:srgbClr val="2C93EF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4" descr="Image result for nasa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2" y="285750"/>
            <a:ext cx="1065048" cy="88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38792" y="213518"/>
            <a:ext cx="992683" cy="99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5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8736" y="1416071"/>
            <a:ext cx="2751628" cy="2994667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ORACLES </a:t>
            </a:r>
            <a:r>
              <a:rPr lang="en-US" dirty="0" smtClean="0"/>
              <a:t>Forecast Briefing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12"/>
          </p:nvPr>
        </p:nvSpPr>
        <p:spPr>
          <a:xfrm>
            <a:off x="3172649" y="1432407"/>
            <a:ext cx="2751628" cy="2994667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3"/>
          </p:nvPr>
        </p:nvSpPr>
        <p:spPr>
          <a:xfrm>
            <a:off x="6030237" y="1432407"/>
            <a:ext cx="2751628" cy="2994667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390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ORACLES </a:t>
            </a:r>
            <a:r>
              <a:rPr lang="en-US" dirty="0" smtClean="0"/>
              <a:t>Forecast Briefing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6"/>
          </p:nvPr>
        </p:nvSpPr>
        <p:spPr>
          <a:xfrm>
            <a:off x="6100947" y="156125"/>
            <a:ext cx="2929764" cy="2275024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3096049" y="154235"/>
            <a:ext cx="2929764" cy="2275024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18"/>
          </p:nvPr>
        </p:nvSpPr>
        <p:spPr>
          <a:xfrm>
            <a:off x="93052" y="166103"/>
            <a:ext cx="2929764" cy="2275024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9"/>
          </p:nvPr>
        </p:nvSpPr>
        <p:spPr>
          <a:xfrm>
            <a:off x="6119276" y="2527930"/>
            <a:ext cx="2929764" cy="2275024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half" idx="20"/>
          </p:nvPr>
        </p:nvSpPr>
        <p:spPr>
          <a:xfrm>
            <a:off x="3114378" y="2526040"/>
            <a:ext cx="2929764" cy="2275024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21"/>
          </p:nvPr>
        </p:nvSpPr>
        <p:spPr>
          <a:xfrm>
            <a:off x="111381" y="2537908"/>
            <a:ext cx="2929764" cy="2275024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270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ORACLES </a:t>
            </a:r>
            <a:r>
              <a:rPr lang="en-US" dirty="0" smtClean="0"/>
              <a:t>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53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ORACLES </a:t>
            </a:r>
            <a:r>
              <a:rPr lang="en-US" dirty="0" smtClean="0"/>
              <a:t>Forecast Briefing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73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4858"/>
            <a:ext cx="3007591" cy="87195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62" y="204858"/>
            <a:ext cx="5111750" cy="4390254"/>
          </a:xfrm>
          <a:prstGeom prst="rect">
            <a:avLst/>
          </a:prstGeo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490" y="1076816"/>
            <a:ext cx="3007591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/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ORACLES </a:t>
            </a:r>
            <a:r>
              <a:rPr lang="en-US" dirty="0" smtClean="0"/>
              <a:t>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B2070-2232-1743-8639-39393822A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75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33" y="3600241"/>
            <a:ext cx="5486977" cy="42547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33" y="459091"/>
            <a:ext cx="5486977" cy="3086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00"/>
            </a:lvl1pPr>
            <a:lvl2pPr marL="410291" indent="0">
              <a:buNone/>
              <a:defRPr sz="2500"/>
            </a:lvl2pPr>
            <a:lvl3pPr marL="820583" indent="0">
              <a:buNone/>
              <a:defRPr sz="2200"/>
            </a:lvl3pPr>
            <a:lvl4pPr marL="1230874" indent="0">
              <a:buNone/>
              <a:defRPr sz="1800"/>
            </a:lvl4pPr>
            <a:lvl5pPr marL="1641165" indent="0">
              <a:buNone/>
              <a:defRPr sz="1800"/>
            </a:lvl5pPr>
            <a:lvl6pPr marL="2051456" indent="0">
              <a:buNone/>
              <a:defRPr sz="1800"/>
            </a:lvl6pPr>
            <a:lvl7pPr marL="2461748" indent="0">
              <a:buNone/>
              <a:defRPr sz="1800"/>
            </a:lvl7pPr>
            <a:lvl8pPr marL="2872039" indent="0">
              <a:buNone/>
              <a:defRPr sz="1800"/>
            </a:lvl8pPr>
            <a:lvl9pPr marL="3282330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33" y="4025713"/>
            <a:ext cx="5486977" cy="6030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/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ORACLES </a:t>
            </a:r>
            <a:r>
              <a:rPr lang="en-US" dirty="0" smtClean="0"/>
              <a:t>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066EB-B6EC-2943-BA64-184184D01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00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7800" y="858832"/>
            <a:ext cx="8813800" cy="38115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ORACLES </a:t>
            </a:r>
            <a:r>
              <a:rPr lang="en-US" dirty="0" smtClean="0"/>
              <a:t>Forecast Briefing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75CF3-6E55-CB47-BBAB-C546B8D1D3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87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7706" y="857250"/>
            <a:ext cx="2075295" cy="31999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490" y="857250"/>
            <a:ext cx="6091670" cy="31999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ORACLES </a:t>
            </a:r>
            <a:r>
              <a:rPr lang="en-US" dirty="0" smtClean="0"/>
              <a:t>Forecast Briefing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64BA3-C51F-0C42-93A3-97FF0A237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65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7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JEDI</a:t>
            </a: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dirty="0" smtClean="0"/>
              <a:t>Unified Data Assimilation Planning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77806" y="923927"/>
            <a:ext cx="8728075" cy="3743325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/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/>
            </a:lvl2pPr>
            <a:lvl3pPr marL="685800" indent="-182880">
              <a:buClr>
                <a:srgbClr val="0070C0"/>
              </a:buClr>
              <a:defRPr/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/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7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JEDI</a:t>
            </a: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dirty="0" smtClean="0"/>
              <a:t>Unified Data Assimilation Planning Meeting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176042" y="180975"/>
            <a:ext cx="8728075" cy="2190752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/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/>
            </a:lvl2pPr>
            <a:lvl3pPr marL="685800" indent="-182880">
              <a:buClr>
                <a:srgbClr val="0070C0"/>
              </a:buClr>
              <a:defRPr/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/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/>
          </p:nvPr>
        </p:nvSpPr>
        <p:spPr>
          <a:xfrm>
            <a:off x="176042" y="2503315"/>
            <a:ext cx="8728075" cy="2190752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/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/>
            </a:lvl2pPr>
            <a:lvl3pPr marL="685800" indent="-182880">
              <a:buClr>
                <a:srgbClr val="0070C0"/>
              </a:buClr>
              <a:defRPr/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/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ORACLES</a:t>
            </a: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dirty="0" smtClean="0"/>
              <a:t>Forecast Briefing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77800" y="923924"/>
            <a:ext cx="8728075" cy="3743325"/>
          </a:xfrm>
          <a:prstGeom prst="rect">
            <a:avLst/>
          </a:prstGeom>
        </p:spPr>
        <p:txBody>
          <a:bodyPr/>
          <a:lstStyle>
            <a:lvl1pPr marL="228600" indent="-182880">
              <a:lnSpc>
                <a:spcPct val="150000"/>
              </a:lnSpc>
              <a:buClr>
                <a:srgbClr val="0070C0"/>
              </a:buClr>
              <a:buFont typeface="Wingdings" charset="2"/>
              <a:buChar char="q"/>
              <a:defRPr/>
            </a:lvl1pPr>
            <a:lvl2pPr marL="457200" indent="-182880">
              <a:lnSpc>
                <a:spcPct val="150000"/>
              </a:lnSpc>
              <a:buClr>
                <a:srgbClr val="C00000"/>
              </a:buClr>
              <a:buFont typeface="Wingdings" charset="2"/>
              <a:buChar char="Ø"/>
              <a:defRPr/>
            </a:lvl2pPr>
            <a:lvl3pPr marL="685800" indent="-182880">
              <a:lnSpc>
                <a:spcPct val="150000"/>
              </a:lnSpc>
              <a:buClr>
                <a:srgbClr val="0070C0"/>
              </a:buClr>
              <a:defRPr/>
            </a:lvl3pPr>
            <a:lvl4pPr marL="914400" indent="-182880">
              <a:lnSpc>
                <a:spcPct val="150000"/>
              </a:lnSpc>
              <a:buClr>
                <a:srgbClr val="C00000"/>
              </a:buClr>
              <a:buFont typeface="Courier New" charset="0"/>
              <a:buChar char="o"/>
              <a:defRPr/>
            </a:lvl4pPr>
            <a:lvl5pPr marL="1143000" indent="-182880">
              <a:lnSpc>
                <a:spcPct val="150000"/>
              </a:lnSpc>
              <a:buClr>
                <a:srgbClr val="0070C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92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JEDI</a:t>
            </a: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dirty="0" smtClean="0"/>
              <a:t>Unified Data Assimilation Planning Meeting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/>
          </p:nvPr>
        </p:nvSpPr>
        <p:spPr>
          <a:xfrm>
            <a:off x="192088" y="902232"/>
            <a:ext cx="4364038" cy="3765021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/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/>
            </a:lvl2pPr>
            <a:lvl3pPr marL="685800" indent="-182880">
              <a:buClr>
                <a:srgbClr val="0070C0"/>
              </a:buClr>
              <a:defRPr/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/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3"/>
          </p:nvPr>
        </p:nvSpPr>
        <p:spPr>
          <a:xfrm>
            <a:off x="4649788" y="902232"/>
            <a:ext cx="4364038" cy="3765021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/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/>
            </a:lvl2pPr>
            <a:lvl3pPr marL="685800" indent="-182880">
              <a:buClr>
                <a:srgbClr val="0070C0"/>
              </a:buClr>
              <a:defRPr/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/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38" y="106363"/>
            <a:ext cx="4373562" cy="628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JEDI</a:t>
            </a: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dirty="0" smtClean="0"/>
              <a:t>Unified Data Assimilation Planning Meeting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4679422" y="216430"/>
            <a:ext cx="4051828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Helvetica"/>
                <a:ea typeface="ＭＳ Ｐゴシック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dirty="0" smtClean="0"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Click to edit Master title style</a:t>
            </a:r>
            <a:endParaRPr lang="en-US" dirty="0"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quarter" idx="12"/>
          </p:nvPr>
        </p:nvSpPr>
        <p:spPr>
          <a:xfrm>
            <a:off x="144463" y="845082"/>
            <a:ext cx="4364038" cy="3880027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/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/>
            </a:lvl2pPr>
            <a:lvl3pPr marL="685800" indent="-182880">
              <a:buClr>
                <a:srgbClr val="0070C0"/>
              </a:buClr>
              <a:defRPr/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/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3"/>
          </p:nvPr>
        </p:nvSpPr>
        <p:spPr>
          <a:xfrm>
            <a:off x="4602163" y="845082"/>
            <a:ext cx="4364038" cy="3880027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/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/>
            </a:lvl2pPr>
            <a:lvl3pPr marL="685800" indent="-182880">
              <a:buClr>
                <a:srgbClr val="0070C0"/>
              </a:buClr>
              <a:defRPr/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/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33" y="915417"/>
            <a:ext cx="2211399" cy="1852547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803" y="903974"/>
            <a:ext cx="4084205" cy="3776096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ORACLES </a:t>
            </a:r>
            <a:r>
              <a:rPr lang="en-US" dirty="0" smtClean="0"/>
              <a:t>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2421657" y="900062"/>
            <a:ext cx="2211399" cy="1852547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45390" y="2841234"/>
            <a:ext cx="2211399" cy="1852547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2421656" y="2817268"/>
            <a:ext cx="2211399" cy="1852547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897" y="891994"/>
            <a:ext cx="4294483" cy="1899937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ORACLES </a:t>
            </a:r>
            <a:r>
              <a:rPr lang="en-US" dirty="0" smtClean="0"/>
              <a:t>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2"/>
          </p:nvPr>
        </p:nvSpPr>
        <p:spPr>
          <a:xfrm>
            <a:off x="230749" y="888622"/>
            <a:ext cx="4294483" cy="1899937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254709" y="2877721"/>
            <a:ext cx="4294483" cy="1899937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639514" y="2877721"/>
            <a:ext cx="4294483" cy="1899937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4" y="205908"/>
            <a:ext cx="8821736" cy="72754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4" y="1027580"/>
            <a:ext cx="4352492" cy="4888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1"/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2169" y="1027580"/>
            <a:ext cx="4364037" cy="4888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1"/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ORACLES </a:t>
            </a:r>
            <a:r>
              <a:rPr lang="en-US" dirty="0" smtClean="0"/>
              <a:t>Forecast Briefing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/>
          </p:nvPr>
        </p:nvSpPr>
        <p:spPr>
          <a:xfrm>
            <a:off x="144463" y="1507685"/>
            <a:ext cx="4364038" cy="3150043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/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/>
            </a:lvl2pPr>
            <a:lvl3pPr marL="685800" indent="-182880">
              <a:buClr>
                <a:srgbClr val="0070C0"/>
              </a:buClr>
              <a:defRPr/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/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3"/>
          </p:nvPr>
        </p:nvSpPr>
        <p:spPr>
          <a:xfrm>
            <a:off x="4602163" y="1507685"/>
            <a:ext cx="4364038" cy="3150043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/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/>
            </a:lvl2pPr>
            <a:lvl3pPr marL="685800" indent="-182880">
              <a:buClr>
                <a:srgbClr val="0070C0"/>
              </a:buClr>
              <a:defRPr/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/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987" y="234784"/>
            <a:ext cx="7372951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8736" y="1416074"/>
            <a:ext cx="2751628" cy="2994667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ORACLES </a:t>
            </a:r>
            <a:r>
              <a:rPr lang="en-US" dirty="0" smtClean="0"/>
              <a:t>Forecast Briefing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12"/>
          </p:nvPr>
        </p:nvSpPr>
        <p:spPr>
          <a:xfrm>
            <a:off x="3172649" y="1432410"/>
            <a:ext cx="2751628" cy="2994667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3"/>
          </p:nvPr>
        </p:nvSpPr>
        <p:spPr>
          <a:xfrm>
            <a:off x="6030237" y="1432410"/>
            <a:ext cx="2751628" cy="2994667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ORACLES </a:t>
            </a:r>
            <a:r>
              <a:rPr lang="en-US" dirty="0" smtClean="0"/>
              <a:t>Forecast Briefing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6"/>
          </p:nvPr>
        </p:nvSpPr>
        <p:spPr>
          <a:xfrm>
            <a:off x="6100947" y="156125"/>
            <a:ext cx="2929764" cy="2275024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3096049" y="154235"/>
            <a:ext cx="2929764" cy="2275024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18"/>
          </p:nvPr>
        </p:nvSpPr>
        <p:spPr>
          <a:xfrm>
            <a:off x="93052" y="166103"/>
            <a:ext cx="2929764" cy="2275024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9"/>
          </p:nvPr>
        </p:nvSpPr>
        <p:spPr>
          <a:xfrm>
            <a:off x="6119276" y="2527930"/>
            <a:ext cx="2929764" cy="2275024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half" idx="20"/>
          </p:nvPr>
        </p:nvSpPr>
        <p:spPr>
          <a:xfrm>
            <a:off x="3114378" y="2526040"/>
            <a:ext cx="2929764" cy="2275024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21"/>
          </p:nvPr>
        </p:nvSpPr>
        <p:spPr>
          <a:xfrm>
            <a:off x="111381" y="2537908"/>
            <a:ext cx="2929764" cy="2275024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ORACLES </a:t>
            </a:r>
            <a:r>
              <a:rPr lang="en-US" dirty="0" smtClean="0"/>
              <a:t>Forecast Briefing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176036" y="180975"/>
            <a:ext cx="8728075" cy="2190752"/>
          </a:xfrm>
          <a:prstGeom prst="rect">
            <a:avLst/>
          </a:prstGeom>
        </p:spPr>
        <p:txBody>
          <a:bodyPr/>
          <a:lstStyle>
            <a:lvl1pPr marL="228600" indent="-182880">
              <a:lnSpc>
                <a:spcPct val="100000"/>
              </a:lnSpc>
              <a:buClr>
                <a:srgbClr val="0070C0"/>
              </a:buClr>
              <a:buFont typeface="Wingdings" charset="2"/>
              <a:buChar char="q"/>
              <a:defRPr/>
            </a:lvl1pPr>
            <a:lvl2pPr marL="457200" indent="-182880">
              <a:lnSpc>
                <a:spcPct val="100000"/>
              </a:lnSpc>
              <a:buClr>
                <a:srgbClr val="C00000"/>
              </a:buClr>
              <a:buFont typeface="Wingdings" charset="2"/>
              <a:buChar char="Ø"/>
              <a:defRPr/>
            </a:lvl2pPr>
            <a:lvl3pPr marL="685800" indent="-182880">
              <a:lnSpc>
                <a:spcPct val="100000"/>
              </a:lnSpc>
              <a:buClr>
                <a:srgbClr val="0070C0"/>
              </a:buClr>
              <a:defRPr/>
            </a:lvl3pPr>
            <a:lvl4pPr marL="914400" indent="-182880">
              <a:lnSpc>
                <a:spcPct val="100000"/>
              </a:lnSpc>
              <a:buClr>
                <a:srgbClr val="C00000"/>
              </a:buClr>
              <a:buFont typeface="Courier New" charset="0"/>
              <a:buChar char="o"/>
              <a:defRPr/>
            </a:lvl4pPr>
            <a:lvl5pPr marL="1143000" indent="-182880">
              <a:lnSpc>
                <a:spcPct val="100000"/>
              </a:lnSpc>
              <a:buClr>
                <a:srgbClr val="0070C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/>
          </p:nvPr>
        </p:nvSpPr>
        <p:spPr>
          <a:xfrm>
            <a:off x="176036" y="2503312"/>
            <a:ext cx="8728075" cy="2190752"/>
          </a:xfrm>
          <a:prstGeom prst="rect">
            <a:avLst/>
          </a:prstGeom>
        </p:spPr>
        <p:txBody>
          <a:bodyPr/>
          <a:lstStyle>
            <a:lvl1pPr marL="228600" indent="-182880">
              <a:lnSpc>
                <a:spcPct val="100000"/>
              </a:lnSpc>
              <a:buClr>
                <a:srgbClr val="0070C0"/>
              </a:buClr>
              <a:buFont typeface="Wingdings" charset="2"/>
              <a:buChar char="q"/>
              <a:defRPr/>
            </a:lvl1pPr>
            <a:lvl2pPr marL="457200" indent="-182880">
              <a:lnSpc>
                <a:spcPct val="100000"/>
              </a:lnSpc>
              <a:buClr>
                <a:srgbClr val="C00000"/>
              </a:buClr>
              <a:buFont typeface="Wingdings" charset="2"/>
              <a:buChar char="Ø"/>
              <a:defRPr/>
            </a:lvl2pPr>
            <a:lvl3pPr marL="685800" indent="-182880">
              <a:lnSpc>
                <a:spcPct val="100000"/>
              </a:lnSpc>
              <a:buClr>
                <a:srgbClr val="0070C0"/>
              </a:buClr>
              <a:defRPr/>
            </a:lvl3pPr>
            <a:lvl4pPr marL="914400" indent="-182880">
              <a:lnSpc>
                <a:spcPct val="100000"/>
              </a:lnSpc>
              <a:buClr>
                <a:srgbClr val="C00000"/>
              </a:buClr>
              <a:buFont typeface="Courier New" charset="0"/>
              <a:buChar char="o"/>
              <a:defRPr/>
            </a:lvl4pPr>
            <a:lvl5pPr marL="1143000" indent="-182880">
              <a:lnSpc>
                <a:spcPct val="100000"/>
              </a:lnSpc>
              <a:buClr>
                <a:srgbClr val="0070C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757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035" y="3305035"/>
            <a:ext cx="7771534" cy="1022187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035" y="2179895"/>
            <a:ext cx="7771534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/>
            </a:lvl1pPr>
            <a:lvl2pPr marL="410291" indent="0">
              <a:buNone/>
              <a:defRPr sz="1600"/>
            </a:lvl2pPr>
            <a:lvl3pPr marL="820583" indent="0">
              <a:buNone/>
              <a:defRPr sz="1400"/>
            </a:lvl3pPr>
            <a:lvl4pPr marL="1230874" indent="0">
              <a:buNone/>
              <a:defRPr sz="1300"/>
            </a:lvl4pPr>
            <a:lvl5pPr marL="1641165" indent="0">
              <a:buNone/>
              <a:defRPr sz="1300"/>
            </a:lvl5pPr>
            <a:lvl6pPr marL="2051456" indent="0">
              <a:buNone/>
              <a:defRPr sz="1300"/>
            </a:lvl6pPr>
            <a:lvl7pPr marL="2461748" indent="0">
              <a:buNone/>
              <a:defRPr sz="1300"/>
            </a:lvl7pPr>
            <a:lvl8pPr marL="2872039" indent="0">
              <a:buNone/>
              <a:defRPr sz="1300"/>
            </a:lvl8pPr>
            <a:lvl9pPr marL="3282330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ORACLES </a:t>
            </a:r>
            <a:r>
              <a:rPr lang="en-US" dirty="0" smtClean="0"/>
              <a:t>Forecast Briefing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70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ORACLES </a:t>
            </a:r>
            <a:r>
              <a:rPr lang="en-US" dirty="0" smtClean="0"/>
              <a:t>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/>
          </p:nvPr>
        </p:nvSpPr>
        <p:spPr>
          <a:xfrm>
            <a:off x="192088" y="902229"/>
            <a:ext cx="4364038" cy="3765021"/>
          </a:xfrm>
          <a:prstGeom prst="rect">
            <a:avLst/>
          </a:prstGeom>
        </p:spPr>
        <p:txBody>
          <a:bodyPr/>
          <a:lstStyle>
            <a:lvl1pPr marL="228600" indent="-182880">
              <a:lnSpc>
                <a:spcPct val="100000"/>
              </a:lnSpc>
              <a:buClr>
                <a:srgbClr val="0070C0"/>
              </a:buClr>
              <a:buFont typeface="Wingdings" charset="2"/>
              <a:buChar char="q"/>
              <a:defRPr/>
            </a:lvl1pPr>
            <a:lvl2pPr marL="457200" indent="-182880">
              <a:lnSpc>
                <a:spcPct val="100000"/>
              </a:lnSpc>
              <a:buClr>
                <a:srgbClr val="C00000"/>
              </a:buClr>
              <a:buFont typeface="Wingdings" charset="2"/>
              <a:buChar char="Ø"/>
              <a:defRPr/>
            </a:lvl2pPr>
            <a:lvl3pPr marL="685800" indent="-182880">
              <a:lnSpc>
                <a:spcPct val="100000"/>
              </a:lnSpc>
              <a:buClr>
                <a:srgbClr val="0070C0"/>
              </a:buClr>
              <a:defRPr/>
            </a:lvl3pPr>
            <a:lvl4pPr marL="914400" indent="-182880">
              <a:lnSpc>
                <a:spcPct val="100000"/>
              </a:lnSpc>
              <a:buClr>
                <a:srgbClr val="C00000"/>
              </a:buClr>
              <a:buFont typeface="Courier New" charset="0"/>
              <a:buChar char="o"/>
              <a:defRPr/>
            </a:lvl4pPr>
            <a:lvl5pPr marL="1143000" indent="-182880">
              <a:lnSpc>
                <a:spcPct val="100000"/>
              </a:lnSpc>
              <a:buClr>
                <a:srgbClr val="0070C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3"/>
          </p:nvPr>
        </p:nvSpPr>
        <p:spPr>
          <a:xfrm>
            <a:off x="4649788" y="902229"/>
            <a:ext cx="4364038" cy="3765021"/>
          </a:xfrm>
          <a:prstGeom prst="rect">
            <a:avLst/>
          </a:prstGeom>
        </p:spPr>
        <p:txBody>
          <a:bodyPr/>
          <a:lstStyle>
            <a:lvl1pPr marL="228600" indent="-182880">
              <a:lnSpc>
                <a:spcPct val="100000"/>
              </a:lnSpc>
              <a:buClr>
                <a:srgbClr val="0070C0"/>
              </a:buClr>
              <a:buFont typeface="Wingdings" charset="2"/>
              <a:buChar char="q"/>
              <a:defRPr/>
            </a:lvl1pPr>
            <a:lvl2pPr marL="457200" indent="-182880">
              <a:lnSpc>
                <a:spcPct val="100000"/>
              </a:lnSpc>
              <a:buClr>
                <a:srgbClr val="C00000"/>
              </a:buClr>
              <a:buFont typeface="Wingdings" charset="2"/>
              <a:buChar char="Ø"/>
              <a:defRPr/>
            </a:lvl2pPr>
            <a:lvl3pPr marL="685800" indent="-182880">
              <a:lnSpc>
                <a:spcPct val="100000"/>
              </a:lnSpc>
              <a:buClr>
                <a:srgbClr val="0070C0"/>
              </a:buClr>
              <a:defRPr/>
            </a:lvl3pPr>
            <a:lvl4pPr marL="914400" indent="-182880">
              <a:lnSpc>
                <a:spcPct val="100000"/>
              </a:lnSpc>
              <a:buClr>
                <a:srgbClr val="C00000"/>
              </a:buClr>
              <a:buFont typeface="Courier New" charset="0"/>
              <a:buChar char="o"/>
              <a:defRPr/>
            </a:lvl4pPr>
            <a:lvl5pPr marL="1143000" indent="-182880">
              <a:lnSpc>
                <a:spcPct val="100000"/>
              </a:lnSpc>
              <a:buClr>
                <a:srgbClr val="0070C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0420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38" y="106363"/>
            <a:ext cx="4373562" cy="62865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ORACLES </a:t>
            </a:r>
            <a:r>
              <a:rPr lang="en-US" dirty="0" smtClean="0"/>
              <a:t>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4631297" y="120180"/>
            <a:ext cx="4334904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Helvetica"/>
                <a:ea typeface="ＭＳ Ｐゴシック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2"/>
          </p:nvPr>
        </p:nvSpPr>
        <p:spPr>
          <a:xfrm>
            <a:off x="144463" y="845079"/>
            <a:ext cx="4364038" cy="3880027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/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/>
            </a:lvl2pPr>
            <a:lvl3pPr marL="685800" indent="-182880">
              <a:buClr>
                <a:srgbClr val="0070C0"/>
              </a:buClr>
              <a:defRPr/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/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3"/>
          </p:nvPr>
        </p:nvSpPr>
        <p:spPr>
          <a:xfrm>
            <a:off x="4602163" y="845079"/>
            <a:ext cx="4364038" cy="3880027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/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/>
            </a:lvl2pPr>
            <a:lvl3pPr marL="685800" indent="-182880">
              <a:buClr>
                <a:srgbClr val="0070C0"/>
              </a:buClr>
              <a:defRPr/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/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975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29" y="915417"/>
            <a:ext cx="2211399" cy="1852547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797" y="903974"/>
            <a:ext cx="4084205" cy="3776096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ORACLES </a:t>
            </a:r>
            <a:r>
              <a:rPr lang="en-US" dirty="0" smtClean="0"/>
              <a:t>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2421651" y="900062"/>
            <a:ext cx="2211399" cy="1852547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45384" y="2841231"/>
            <a:ext cx="2211399" cy="1852547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2421650" y="2817266"/>
            <a:ext cx="2211399" cy="1852547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995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895" y="891991"/>
            <a:ext cx="4294483" cy="1899937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ORACLES </a:t>
            </a:r>
            <a:r>
              <a:rPr lang="en-US" dirty="0" smtClean="0"/>
              <a:t>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2"/>
          </p:nvPr>
        </p:nvSpPr>
        <p:spPr>
          <a:xfrm>
            <a:off x="230743" y="888619"/>
            <a:ext cx="4294483" cy="1899937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254705" y="2877718"/>
            <a:ext cx="4294483" cy="1899937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639512" y="2877718"/>
            <a:ext cx="4294483" cy="1899937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40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4" y="205908"/>
            <a:ext cx="8821736" cy="72754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4" y="1027580"/>
            <a:ext cx="4352492" cy="4888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1"/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2163" y="1027580"/>
            <a:ext cx="4364037" cy="4888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1"/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ORACLES </a:t>
            </a:r>
            <a:r>
              <a:rPr lang="en-US" dirty="0" smtClean="0"/>
              <a:t>Forecast Briefing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/>
          </p:nvPr>
        </p:nvSpPr>
        <p:spPr>
          <a:xfrm>
            <a:off x="144463" y="1507682"/>
            <a:ext cx="4364038" cy="3150043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/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/>
            </a:lvl2pPr>
            <a:lvl3pPr marL="685800" indent="-182880">
              <a:buClr>
                <a:srgbClr val="0070C0"/>
              </a:buClr>
              <a:defRPr/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/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3"/>
          </p:nvPr>
        </p:nvSpPr>
        <p:spPr>
          <a:xfrm>
            <a:off x="4602163" y="1507682"/>
            <a:ext cx="4364038" cy="3150043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/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/>
            </a:lvl2pPr>
            <a:lvl3pPr marL="685800" indent="-182880">
              <a:buClr>
                <a:srgbClr val="0070C0"/>
              </a:buClr>
              <a:defRPr/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/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067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theme" Target="../theme/theme1.xml"/><Relationship Id="rId28" Type="http://schemas.openxmlformats.org/officeDocument/2006/relationships/vmlDrawing" Target="../drawings/vmlDrawing1.vml"/><Relationship Id="rId29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image" Target="../media/image3.emf"/><Relationship Id="rId31" Type="http://schemas.openxmlformats.org/officeDocument/2006/relationships/oleObject" Target="../embeddings/oleObject1.bin"/><Relationship Id="rId32" Type="http://schemas.openxmlformats.org/officeDocument/2006/relationships/image" Target="../media/image1.png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image" Target="../media/image4.tiff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89272" y="180975"/>
            <a:ext cx="7488453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ORACLES</a:t>
            </a:r>
            <a:r>
              <a:rPr lang="en-US" dirty="0" smtClean="0"/>
              <a:t> Forecast Briefing</a:t>
            </a:r>
            <a:endParaRPr lang="en-US" dirty="0"/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0" y="5054594"/>
            <a:ext cx="9144000" cy="8890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0" y="0"/>
            <a:ext cx="9144000" cy="122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9" name="Object 9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696998950"/>
              </p:ext>
            </p:extLst>
          </p:nvPr>
        </p:nvGraphicFramePr>
        <p:xfrm>
          <a:off x="106647" y="213518"/>
          <a:ext cx="682625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1" name="Photo Editor Photo" r:id="rId31" imgW="5982535" imgH="4944165" progId="MSPhotoEd.3">
                  <p:embed/>
                </p:oleObj>
              </mc:Choice>
              <mc:Fallback>
                <p:oleObj name="Photo Editor Photo" r:id="rId31" imgW="5982535" imgH="494416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47" y="213518"/>
                        <a:ext cx="682625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gradFill rotWithShape="0">
                              <a:gsLst>
                                <a:gs pos="0">
                                  <a:srgbClr val="0000C2"/>
                                </a:gs>
                                <a:gs pos="100000">
                                  <a:srgbClr val="FE0030"/>
                                </a:gs>
                              </a:gsLst>
                              <a:lin ang="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8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8322112" y="213518"/>
            <a:ext cx="638238" cy="6379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37" r:id="rId2"/>
    <p:sldLayoutId id="2147483953" r:id="rId3"/>
    <p:sldLayoutId id="2147483938" r:id="rId4"/>
    <p:sldLayoutId id="2147483939" r:id="rId5"/>
    <p:sldLayoutId id="2147483951" r:id="rId6"/>
    <p:sldLayoutId id="2147483949" r:id="rId7"/>
    <p:sldLayoutId id="2147483948" r:id="rId8"/>
    <p:sldLayoutId id="2147483940" r:id="rId9"/>
    <p:sldLayoutId id="2147483950" r:id="rId10"/>
    <p:sldLayoutId id="2147483952" r:id="rId11"/>
    <p:sldLayoutId id="2147483941" r:id="rId12"/>
    <p:sldLayoutId id="2147483942" r:id="rId13"/>
    <p:sldLayoutId id="2147483943" r:id="rId14"/>
    <p:sldLayoutId id="2147483944" r:id="rId15"/>
    <p:sldLayoutId id="2147483945" r:id="rId16"/>
    <p:sldLayoutId id="2147483946" r:id="rId17"/>
    <p:sldLayoutId id="2147483998" r:id="rId18"/>
    <p:sldLayoutId id="2147483999" r:id="rId19"/>
    <p:sldLayoutId id="2147484001" r:id="rId20"/>
    <p:sldLayoutId id="2147484002" r:id="rId21"/>
    <p:sldLayoutId id="2147484003" r:id="rId22"/>
    <p:sldLayoutId id="2147484004" r:id="rId23"/>
    <p:sldLayoutId id="2147484005" r:id="rId24"/>
    <p:sldLayoutId id="2147484006" r:id="rId25"/>
    <p:sldLayoutId id="2147484007" r:id="rId26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latin typeface="Helvetica"/>
          <a:ea typeface="ＭＳ Ｐゴシック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5pPr>
      <a:lvl6pPr marL="410291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6pPr>
      <a:lvl7pPr marL="820583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7pPr>
      <a:lvl8pPr marL="1230874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8pPr>
      <a:lvl9pPr marL="1641165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9pPr>
    </p:titleStyle>
    <p:bodyStyle>
      <a:lvl1pPr marL="111125" indent="-11112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A0A0A0"/>
        </a:buClr>
        <a:buSzPct val="80000"/>
        <a:buFont typeface="AGaramond RegularSC" charset="0"/>
        <a:defRPr sz="1600" b="1">
          <a:solidFill>
            <a:srgbClr val="000000"/>
          </a:solidFill>
          <a:latin typeface="Helvetica"/>
          <a:ea typeface="ＭＳ Ｐゴシック" charset="-128"/>
          <a:cs typeface="Helvetica"/>
        </a:defRPr>
      </a:lvl1pPr>
      <a:lvl2pPr marL="568325" indent="-16827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1E568D"/>
        </a:buClr>
        <a:buFont typeface="Arial" charset="0"/>
        <a:buChar char="•"/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2pPr>
      <a:lvl3pPr marL="747713" indent="-16827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1E568D"/>
        </a:buClr>
        <a:buSzPct val="90000"/>
        <a:buChar char="»"/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3pPr>
      <a:lvl4pPr marL="1196975" indent="-11112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4pPr>
      <a:lvl5pPr marL="1711325" indent="-165100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5pPr>
      <a:lvl6pPr marL="2467446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6pPr>
      <a:lvl7pPr marL="2877737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7pPr>
      <a:lvl8pPr marL="3288029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8pPr>
      <a:lvl9pPr marL="3698320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291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583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874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1165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1456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1748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2039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233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4" Type="http://schemas.openxmlformats.org/officeDocument/2006/relationships/image" Target="../media/image36.tiff"/><Relationship Id="rId5" Type="http://schemas.openxmlformats.org/officeDocument/2006/relationships/image" Target="../media/image37.tiff"/><Relationship Id="rId6" Type="http://schemas.openxmlformats.org/officeDocument/2006/relationships/image" Target="../media/image38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4" Type="http://schemas.openxmlformats.org/officeDocument/2006/relationships/image" Target="../media/image45.tif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tif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6.jpeg"/><Relationship Id="rId8" Type="http://schemas.microsoft.com/office/2007/relationships/hdphoto" Target="../media/hdphoto3.wdp"/><Relationship Id="rId9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6.jpeg"/><Relationship Id="rId5" Type="http://schemas.microsoft.com/office/2007/relationships/hdphoto" Target="../media/hdphoto3.wdp"/><Relationship Id="rId6" Type="http://schemas.openxmlformats.org/officeDocument/2006/relationships/image" Target="../media/image57.tiff"/><Relationship Id="rId7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tiff"/><Relationship Id="rId3" Type="http://schemas.openxmlformats.org/officeDocument/2006/relationships/image" Target="../media/image5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4" Type="http://schemas.openxmlformats.org/officeDocument/2006/relationships/image" Target="../media/image62.tiff"/><Relationship Id="rId5" Type="http://schemas.openxmlformats.org/officeDocument/2006/relationships/image" Target="../media/image63.tiff"/><Relationship Id="rId6" Type="http://schemas.openxmlformats.org/officeDocument/2006/relationships/image" Target="../media/image64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Relationship Id="rId3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tiff"/><Relationship Id="rId3" Type="http://schemas.openxmlformats.org/officeDocument/2006/relationships/image" Target="../media/image67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4" Type="http://schemas.openxmlformats.org/officeDocument/2006/relationships/image" Target="../media/image70.tiff"/><Relationship Id="rId5" Type="http://schemas.openxmlformats.org/officeDocument/2006/relationships/image" Target="../media/image71.tiff"/><Relationship Id="rId6" Type="http://schemas.openxmlformats.org/officeDocument/2006/relationships/image" Target="../media/image72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tif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8.gi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5" Type="http://schemas.openxmlformats.org/officeDocument/2006/relationships/image" Target="../media/image13.tiff"/><Relationship Id="rId6" Type="http://schemas.openxmlformats.org/officeDocument/2006/relationships/image" Target="../media/image14.tiff"/><Relationship Id="rId7" Type="http://schemas.openxmlformats.org/officeDocument/2006/relationships/image" Target="../media/image15.tiff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5" Type="http://schemas.openxmlformats.org/officeDocument/2006/relationships/image" Target="../media/image19.tiff"/><Relationship Id="rId6" Type="http://schemas.openxmlformats.org/officeDocument/2006/relationships/image" Target="../media/image20.tiff"/><Relationship Id="rId7" Type="http://schemas.openxmlformats.org/officeDocument/2006/relationships/image" Target="../media/image21.tiff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5" Type="http://schemas.openxmlformats.org/officeDocument/2006/relationships/image" Target="../media/image26.tiff"/><Relationship Id="rId6" Type="http://schemas.openxmlformats.org/officeDocument/2006/relationships/image" Target="../media/image27.tiff"/><Relationship Id="rId7" Type="http://schemas.openxmlformats.org/officeDocument/2006/relationships/image" Target="../media/image28.tiff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1.tiff"/><Relationship Id="rId5" Type="http://schemas.openxmlformats.org/officeDocument/2006/relationships/image" Target="../media/image32.tiff"/><Relationship Id="rId6" Type="http://schemas.openxmlformats.org/officeDocument/2006/relationships/image" Target="../media/image33.tiff"/><Relationship Id="rId7" Type="http://schemas.openxmlformats.org/officeDocument/2006/relationships/image" Target="../media/image34.tiff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Aerosols</a:t>
            </a:r>
          </a:p>
          <a:p>
            <a:r>
              <a:rPr lang="en-US" dirty="0" smtClean="0"/>
              <a:t>Friday, 01 September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17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Saturday, 2 September 2017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9225" y="988145"/>
            <a:ext cx="2211388" cy="170829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78363" y="1213928"/>
            <a:ext cx="4084637" cy="3155382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ORACLES </a:t>
            </a:r>
            <a:r>
              <a:rPr lang="en-US" smtClean="0"/>
              <a:t>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2"/>
          </p:nvPr>
        </p:nvPicPr>
        <p:blipFill>
          <a:blip r:embed="rId4"/>
          <a:stretch>
            <a:fillRect/>
          </a:stretch>
        </p:blipFill>
        <p:spPr>
          <a:xfrm>
            <a:off x="2420938" y="972271"/>
            <a:ext cx="2211387" cy="1708296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13"/>
          </p:nvPr>
        </p:nvPicPr>
        <p:blipFill>
          <a:blip r:embed="rId5"/>
          <a:stretch>
            <a:fillRect/>
          </a:stretch>
        </p:blipFill>
        <p:spPr>
          <a:xfrm>
            <a:off x="146050" y="2913783"/>
            <a:ext cx="2211388" cy="1708297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14"/>
          </p:nvPr>
        </p:nvPicPr>
        <p:blipFill>
          <a:blip r:embed="rId6"/>
          <a:stretch>
            <a:fillRect/>
          </a:stretch>
        </p:blipFill>
        <p:spPr>
          <a:xfrm>
            <a:off x="2420938" y="2889971"/>
            <a:ext cx="2211387" cy="1708296"/>
          </a:xfrm>
        </p:spPr>
      </p:pic>
    </p:spTree>
    <p:extLst>
      <p:ext uri="{BB962C8B-B14F-4D97-AF65-F5344CB8AC3E}">
        <p14:creationId xmlns:p14="http://schemas.microsoft.com/office/powerpoint/2010/main" val="120344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sections at </a:t>
            </a:r>
            <a:r>
              <a:rPr lang="en-US" dirty="0" smtClean="0">
                <a:solidFill>
                  <a:srgbClr val="EF0202"/>
                </a:solidFill>
              </a:rPr>
              <a:t>5 S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EF0202"/>
                </a:solidFill>
              </a:rPr>
              <a:t>8 S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sz="1800" dirty="0" smtClean="0">
                <a:solidFill>
                  <a:srgbClr val="094AB8"/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Sat 02 Sep 12 </a:t>
            </a:r>
            <a:r>
              <a:rPr lang="en-US" sz="1800" dirty="0">
                <a:solidFill>
                  <a:srgbClr val="094AB8"/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Z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ORACLES </a:t>
            </a:r>
            <a:r>
              <a:rPr lang="en-US" smtClean="0"/>
              <a:t>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5" y="737743"/>
            <a:ext cx="3820975" cy="2591347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718" y="729464"/>
            <a:ext cx="3751884" cy="2599625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4" y="2650138"/>
            <a:ext cx="3820976" cy="2621657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718" y="2650139"/>
            <a:ext cx="3751884" cy="26216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87276" y="1560605"/>
            <a:ext cx="492443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5 S</a:t>
            </a:r>
            <a:endParaRPr lang="en-US" sz="1600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87274" y="3407086"/>
            <a:ext cx="492444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8 S</a:t>
            </a:r>
            <a:endParaRPr lang="en-US" sz="1600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2158" y="1160326"/>
            <a:ext cx="1242648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Relative humidity</a:t>
            </a:r>
            <a:endParaRPr lang="en-US" sz="1000" b="1" dirty="0">
              <a:solidFill>
                <a:schemeClr val="bg2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26788" y="3107054"/>
            <a:ext cx="918841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000" b="1" smtClean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 from BB</a:t>
            </a:r>
            <a:endParaRPr lang="en-US" sz="1000" b="1" dirty="0">
              <a:solidFill>
                <a:srgbClr val="EF020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2158" y="3105297"/>
            <a:ext cx="1242648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000" b="1" smtClean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Relative humidity</a:t>
            </a:r>
            <a:endParaRPr lang="en-US" sz="1000" b="1" dirty="0">
              <a:solidFill>
                <a:schemeClr val="bg2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26788" y="1169657"/>
            <a:ext cx="918841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 from BB</a:t>
            </a:r>
            <a:endParaRPr lang="en-US" sz="1000" b="1" dirty="0">
              <a:solidFill>
                <a:srgbClr val="EF020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29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4863" y="809625"/>
            <a:ext cx="4142862" cy="22066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sections at </a:t>
            </a:r>
            <a:r>
              <a:rPr lang="en-US" dirty="0">
                <a:solidFill>
                  <a:srgbClr val="EF0202"/>
                </a:solidFill>
              </a:rPr>
              <a:t>5 S </a:t>
            </a:r>
            <a:r>
              <a:rPr lang="en-US" dirty="0"/>
              <a:t>and </a:t>
            </a:r>
            <a:r>
              <a:rPr lang="en-US" dirty="0">
                <a:solidFill>
                  <a:srgbClr val="EF0202"/>
                </a:solidFill>
              </a:rPr>
              <a:t>8 S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sz="1800" dirty="0">
                <a:solidFill>
                  <a:srgbClr val="094AB8"/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Sat 02 Sep 12 Z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ORACLES </a:t>
            </a:r>
            <a:r>
              <a:rPr lang="en-US" smtClean="0"/>
              <a:t>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45" y="1288063"/>
            <a:ext cx="2990461" cy="30686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863" y="2761861"/>
            <a:ext cx="4142862" cy="220666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>
            <a:off x="1088255" y="2220686"/>
            <a:ext cx="1720259" cy="1866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1078923" y="2478566"/>
            <a:ext cx="1720259" cy="1866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4636998" y="2121159"/>
            <a:ext cx="3545949" cy="1555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4636997" y="4051624"/>
            <a:ext cx="3545949" cy="1555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72290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557008" y="616796"/>
            <a:ext cx="6029985" cy="4251131"/>
            <a:chOff x="970924" y="560810"/>
            <a:chExt cx="6029985" cy="425113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376"/>
            <a:stretch/>
          </p:blipFill>
          <p:spPr>
            <a:xfrm>
              <a:off x="4219454" y="2619703"/>
              <a:ext cx="2781455" cy="219223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376"/>
            <a:stretch/>
          </p:blipFill>
          <p:spPr>
            <a:xfrm>
              <a:off x="970924" y="2619703"/>
              <a:ext cx="2781455" cy="219223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376"/>
            <a:stretch/>
          </p:blipFill>
          <p:spPr>
            <a:xfrm>
              <a:off x="4219454" y="560810"/>
              <a:ext cx="2781455" cy="219223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376"/>
            <a:stretch/>
          </p:blipFill>
          <p:spPr>
            <a:xfrm>
              <a:off x="970925" y="560810"/>
              <a:ext cx="2781455" cy="219223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Saturday, 2 September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ORACLES </a:t>
            </a:r>
            <a:r>
              <a:rPr lang="en-US" smtClean="0"/>
              <a:t>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22" name="Content Placeholder 23"/>
          <p:cNvPicPr>
            <a:picLocks noChangeAspect="1"/>
          </p:cNvPicPr>
          <p:nvPr/>
        </p:nvPicPr>
        <p:blipFill rotWithShape="1">
          <a:blip r:embed="rId6"/>
          <a:srcRect l="17027" t="4565" r="36179" b="29038"/>
          <a:stretch/>
        </p:blipFill>
        <p:spPr>
          <a:xfrm>
            <a:off x="27993" y="158650"/>
            <a:ext cx="1125003" cy="99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5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sunday</a:t>
            </a:r>
            <a:r>
              <a:rPr lang="en-US" dirty="0" smtClean="0"/>
              <a:t>, </a:t>
            </a:r>
            <a:r>
              <a:rPr lang="en-US" dirty="0" smtClean="0"/>
              <a:t>3 </a:t>
            </a:r>
            <a:r>
              <a:rPr lang="en-US" dirty="0" smtClean="0"/>
              <a:t>September 2017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Fly Day (Transit to Barbados)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ORACLES </a:t>
            </a:r>
            <a:r>
              <a:rPr lang="en-US" smtClean="0"/>
              <a:t>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710" y="572770"/>
            <a:ext cx="28829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6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"/>
            <a:ext cx="9144000" cy="49452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33333">
              <a:alpha val="65098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Major hurricane </a:t>
            </a:r>
            <a:r>
              <a:rPr lang="en-US" dirty="0" smtClean="0">
                <a:solidFill>
                  <a:srgbClr val="FFFF00"/>
                </a:solidFill>
              </a:rPr>
              <a:t>Irma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ORACLES </a:t>
            </a:r>
            <a:r>
              <a:rPr lang="en-US" smtClean="0"/>
              <a:t>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1327">
            <a:off x="243768" y="672899"/>
            <a:ext cx="1487535" cy="20650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9952">
            <a:off x="330621" y="2581145"/>
            <a:ext cx="1815570" cy="27937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2232">
            <a:off x="6872948" y="375466"/>
            <a:ext cx="2034005" cy="238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"/>
            <a:ext cx="9144000" cy="49452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33333">
              <a:alpha val="65098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Major hurricane </a:t>
            </a:r>
            <a:r>
              <a:rPr lang="en-US" dirty="0" smtClean="0">
                <a:solidFill>
                  <a:srgbClr val="FFFF00"/>
                </a:solidFill>
              </a:rPr>
              <a:t>Irma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ORACLES </a:t>
            </a:r>
            <a:r>
              <a:rPr lang="en-US" smtClean="0"/>
              <a:t>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1327">
            <a:off x="243768" y="672899"/>
            <a:ext cx="1487535" cy="20650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9952">
            <a:off x="330621" y="2581145"/>
            <a:ext cx="1815570" cy="27937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2232">
            <a:off x="6872948" y="375466"/>
            <a:ext cx="2034005" cy="23822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71" t="43862" r="31585" b="34251"/>
          <a:stretch/>
        </p:blipFill>
        <p:spPr>
          <a:xfrm>
            <a:off x="5191178" y="2258008"/>
            <a:ext cx="1064673" cy="10823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845" y="1193592"/>
            <a:ext cx="2790310" cy="86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0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"/>
            <a:ext cx="9144000" cy="49452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33333">
              <a:alpha val="65098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Major hurricane </a:t>
            </a:r>
            <a:r>
              <a:rPr lang="en-US" dirty="0" smtClean="0">
                <a:solidFill>
                  <a:srgbClr val="FFFF00"/>
                </a:solidFill>
              </a:rPr>
              <a:t>Irma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ORACLES </a:t>
            </a:r>
            <a:r>
              <a:rPr lang="en-US" smtClean="0"/>
              <a:t>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71" t="43862" r="31585" b="34251"/>
          <a:stretch/>
        </p:blipFill>
        <p:spPr>
          <a:xfrm>
            <a:off x="5191178" y="2258008"/>
            <a:ext cx="1064673" cy="10823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1164" y="2062393"/>
            <a:ext cx="3565064" cy="29251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845" y="1193592"/>
            <a:ext cx="2790310" cy="86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1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Sunday, 3 September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ORACLES </a:t>
            </a:r>
            <a:r>
              <a:rPr lang="en-US" smtClean="0"/>
              <a:t>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192088" y="1147961"/>
            <a:ext cx="4364037" cy="3273027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4649788" y="1147961"/>
            <a:ext cx="4364037" cy="3273027"/>
          </a:xfrm>
        </p:spPr>
      </p:pic>
    </p:spTree>
    <p:extLst>
      <p:ext uri="{BB962C8B-B14F-4D97-AF65-F5344CB8AC3E}">
        <p14:creationId xmlns:p14="http://schemas.microsoft.com/office/powerpoint/2010/main" val="72030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Sunday, 3 September 2017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9225" y="988145"/>
            <a:ext cx="2211388" cy="1708297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78363" y="1213928"/>
            <a:ext cx="4084637" cy="3155382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ORACLES </a:t>
            </a:r>
            <a:r>
              <a:rPr lang="en-US" smtClean="0"/>
              <a:t>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2"/>
          </p:nvPr>
        </p:nvPicPr>
        <p:blipFill>
          <a:blip r:embed="rId4"/>
          <a:stretch>
            <a:fillRect/>
          </a:stretch>
        </p:blipFill>
        <p:spPr>
          <a:xfrm>
            <a:off x="2420938" y="972271"/>
            <a:ext cx="2211387" cy="1708296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3"/>
          </p:nvPr>
        </p:nvPicPr>
        <p:blipFill>
          <a:blip r:embed="rId5"/>
          <a:stretch>
            <a:fillRect/>
          </a:stretch>
        </p:blipFill>
        <p:spPr>
          <a:xfrm>
            <a:off x="146050" y="2913783"/>
            <a:ext cx="2211388" cy="1708297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14"/>
          </p:nvPr>
        </p:nvPicPr>
        <p:blipFill>
          <a:blip r:embed="rId6"/>
          <a:stretch>
            <a:fillRect/>
          </a:stretch>
        </p:blipFill>
        <p:spPr>
          <a:xfrm>
            <a:off x="2420938" y="2889971"/>
            <a:ext cx="2211387" cy="1708296"/>
          </a:xfrm>
        </p:spPr>
      </p:pic>
    </p:spTree>
    <p:extLst>
      <p:ext uri="{BB962C8B-B14F-4D97-AF65-F5344CB8AC3E}">
        <p14:creationId xmlns:p14="http://schemas.microsoft.com/office/powerpoint/2010/main" val="75335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"/>
            <a:ext cx="9144000" cy="494529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ORACLES </a:t>
            </a:r>
            <a:r>
              <a:rPr lang="en-US" smtClean="0"/>
              <a:t>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89272" y="180975"/>
            <a:ext cx="7488453" cy="628650"/>
          </a:xfrm>
          <a:solidFill>
            <a:srgbClr val="333333">
              <a:alpha val="65098"/>
            </a:srgb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</a:t>
            </a:r>
            <a:r>
              <a:rPr lang="en-US" dirty="0" smtClean="0">
                <a:solidFill>
                  <a:schemeClr val="bg1"/>
                </a:solidFill>
              </a:rPr>
              <a:t>urricane </a:t>
            </a:r>
            <a:r>
              <a:rPr lang="en-US" dirty="0" smtClean="0">
                <a:solidFill>
                  <a:srgbClr val="FFFF00"/>
                </a:solidFill>
              </a:rPr>
              <a:t>Irma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(cat. 3)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54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Monday, </a:t>
            </a:r>
            <a:r>
              <a:rPr lang="en-US" dirty="0"/>
              <a:t>4</a:t>
            </a:r>
            <a:r>
              <a:rPr lang="en-US" dirty="0" smtClean="0"/>
              <a:t> </a:t>
            </a:r>
            <a:r>
              <a:rPr lang="en-US" dirty="0" smtClean="0"/>
              <a:t>September 2017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Fly Day (Transit to Wallops)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ORACLES </a:t>
            </a:r>
            <a:r>
              <a:rPr lang="en-US" smtClean="0"/>
              <a:t>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250" y="941070"/>
            <a:ext cx="35687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Monday, 4 September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ORACLES </a:t>
            </a:r>
            <a:r>
              <a:rPr lang="en-US" smtClean="0"/>
              <a:t>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192088" y="1147961"/>
            <a:ext cx="4364037" cy="3273027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4649788" y="1147961"/>
            <a:ext cx="4364037" cy="3273027"/>
          </a:xfrm>
        </p:spPr>
      </p:pic>
    </p:spTree>
    <p:extLst>
      <p:ext uri="{BB962C8B-B14F-4D97-AF65-F5344CB8AC3E}">
        <p14:creationId xmlns:p14="http://schemas.microsoft.com/office/powerpoint/2010/main" val="24452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Monday, 4 September 2017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9225" y="988145"/>
            <a:ext cx="2211388" cy="1708297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78363" y="1213928"/>
            <a:ext cx="4084637" cy="3155382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ORACLES </a:t>
            </a:r>
            <a:r>
              <a:rPr lang="en-US" smtClean="0"/>
              <a:t>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2"/>
          </p:nvPr>
        </p:nvPicPr>
        <p:blipFill>
          <a:blip r:embed="rId4"/>
          <a:stretch>
            <a:fillRect/>
          </a:stretch>
        </p:blipFill>
        <p:spPr>
          <a:xfrm>
            <a:off x="2420938" y="972271"/>
            <a:ext cx="2211387" cy="1708296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13"/>
          </p:nvPr>
        </p:nvPicPr>
        <p:blipFill>
          <a:blip r:embed="rId5"/>
          <a:stretch>
            <a:fillRect/>
          </a:stretch>
        </p:blipFill>
        <p:spPr>
          <a:xfrm>
            <a:off x="146050" y="2913783"/>
            <a:ext cx="2211388" cy="170829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4"/>
          </p:nvPr>
        </p:nvPicPr>
        <p:blipFill>
          <a:blip r:embed="rId6"/>
          <a:stretch>
            <a:fillRect/>
          </a:stretch>
        </p:blipFill>
        <p:spPr>
          <a:xfrm>
            <a:off x="2420938" y="2889971"/>
            <a:ext cx="2211387" cy="1708296"/>
          </a:xfrm>
        </p:spPr>
      </p:pic>
    </p:spTree>
    <p:extLst>
      <p:ext uri="{BB962C8B-B14F-4D97-AF65-F5344CB8AC3E}">
        <p14:creationId xmlns:p14="http://schemas.microsoft.com/office/powerpoint/2010/main" val="5529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"/>
            <a:ext cx="9144000" cy="494529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ORACLES </a:t>
            </a:r>
            <a:r>
              <a:rPr lang="en-US" smtClean="0"/>
              <a:t>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923" y="1273966"/>
            <a:ext cx="4620154" cy="260268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89272" y="180975"/>
            <a:ext cx="7488453" cy="628650"/>
          </a:xfrm>
          <a:solidFill>
            <a:srgbClr val="333333">
              <a:alpha val="65098"/>
            </a:srgb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</a:t>
            </a:r>
            <a:r>
              <a:rPr lang="en-US" dirty="0" smtClean="0">
                <a:solidFill>
                  <a:schemeClr val="bg1"/>
                </a:solidFill>
              </a:rPr>
              <a:t>urricane </a:t>
            </a:r>
            <a:r>
              <a:rPr lang="en-US" dirty="0" smtClean="0">
                <a:solidFill>
                  <a:srgbClr val="FFFF00"/>
                </a:solidFill>
              </a:rPr>
              <a:t>Irma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(cat. 3)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92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Friday, 1 September 2017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Packing Day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ORACLES </a:t>
            </a:r>
            <a:r>
              <a:rPr lang="en-US" smtClean="0"/>
              <a:t>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570" y="507755"/>
            <a:ext cx="34163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3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ORACLES </a:t>
            </a:r>
            <a:r>
              <a:rPr lang="en-US" smtClean="0"/>
              <a:t>Forecast Briefing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1"/>
          </p:nvPr>
        </p:nvPicPr>
        <p:blipFill>
          <a:blip r:embed="rId2"/>
          <a:stretch>
            <a:fillRect/>
          </a:stretch>
        </p:blipFill>
        <p:spPr>
          <a:xfrm>
            <a:off x="111125" y="2543941"/>
            <a:ext cx="2930525" cy="2263830"/>
          </a:xfrm>
        </p:spPr>
      </p:pic>
      <p:pic>
        <p:nvPicPr>
          <p:cNvPr id="15" name="Content Placeholder 14"/>
          <p:cNvPicPr>
            <a:picLocks noGrp="1" noChangeAspect="1"/>
          </p:cNvPicPr>
          <p:nvPr>
            <p:ph sz="half" idx="18"/>
          </p:nvPr>
        </p:nvPicPr>
        <p:blipFill>
          <a:blip r:embed="rId3"/>
          <a:stretch>
            <a:fillRect/>
          </a:stretch>
        </p:blipFill>
        <p:spPr>
          <a:xfrm>
            <a:off x="93663" y="172830"/>
            <a:ext cx="2928937" cy="2262603"/>
          </a:xfrm>
        </p:spPr>
      </p:pic>
      <p:pic>
        <p:nvPicPr>
          <p:cNvPr id="21" name="Content Placeholder 20"/>
          <p:cNvPicPr>
            <a:picLocks noGrp="1" noChangeAspect="1"/>
          </p:cNvPicPr>
          <p:nvPr>
            <p:ph sz="half" idx="17"/>
          </p:nvPr>
        </p:nvPicPr>
        <p:blipFill>
          <a:blip r:embed="rId4"/>
          <a:stretch>
            <a:fillRect/>
          </a:stretch>
        </p:blipFill>
        <p:spPr>
          <a:xfrm>
            <a:off x="3276335" y="153988"/>
            <a:ext cx="2569105" cy="2274887"/>
          </a:xfrm>
        </p:spPr>
      </p:pic>
      <p:pic>
        <p:nvPicPr>
          <p:cNvPr id="17" name="Content Placeholder 12"/>
          <p:cNvPicPr>
            <a:picLocks noGrp="1" noChangeAspect="1"/>
          </p:cNvPicPr>
          <p:nvPr>
            <p:ph sz="half" idx="16"/>
          </p:nvPr>
        </p:nvPicPr>
        <p:blipFill>
          <a:blip r:embed="rId5"/>
          <a:stretch>
            <a:fillRect/>
          </a:stretch>
        </p:blipFill>
        <p:spPr>
          <a:xfrm>
            <a:off x="6276922" y="155575"/>
            <a:ext cx="2578206" cy="2274888"/>
          </a:xfrm>
        </p:spPr>
      </p:pic>
      <p:pic>
        <p:nvPicPr>
          <p:cNvPr id="20" name="Content Placeholder 19"/>
          <p:cNvPicPr>
            <a:picLocks noGrp="1" noChangeAspect="1"/>
          </p:cNvPicPr>
          <p:nvPr>
            <p:ph sz="half" idx="20"/>
          </p:nvPr>
        </p:nvPicPr>
        <p:blipFill>
          <a:blip r:embed="rId6"/>
          <a:stretch>
            <a:fillRect/>
          </a:stretch>
        </p:blipFill>
        <p:spPr>
          <a:xfrm>
            <a:off x="3294591" y="2525713"/>
            <a:ext cx="2569105" cy="2274887"/>
          </a:xfrm>
        </p:spPr>
      </p:pic>
      <p:pic>
        <p:nvPicPr>
          <p:cNvPr id="19" name="Content Placeholder 11"/>
          <p:cNvPicPr>
            <a:picLocks noGrp="1" noChangeAspect="1"/>
          </p:cNvPicPr>
          <p:nvPr>
            <p:ph sz="half" idx="19"/>
          </p:nvPr>
        </p:nvPicPr>
        <p:blipFill>
          <a:blip r:embed="rId7"/>
          <a:stretch>
            <a:fillRect/>
          </a:stretch>
        </p:blipFill>
        <p:spPr>
          <a:xfrm>
            <a:off x="6295178" y="2527300"/>
            <a:ext cx="2578206" cy="2274888"/>
          </a:xfrm>
        </p:spPr>
      </p:pic>
    </p:spTree>
    <p:extLst>
      <p:ext uri="{BB962C8B-B14F-4D97-AF65-F5344CB8AC3E}">
        <p14:creationId xmlns:p14="http://schemas.microsoft.com/office/powerpoint/2010/main" val="100040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ORACLES </a:t>
            </a:r>
            <a:r>
              <a:rPr lang="en-US" smtClean="0"/>
              <a:t>Forecast Briefing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19" name="Content Placeholder 18"/>
          <p:cNvPicPr>
            <a:picLocks noGrp="1" noChangeAspect="1"/>
          </p:cNvPicPr>
          <p:nvPr>
            <p:ph sz="half" idx="18"/>
          </p:nvPr>
        </p:nvPicPr>
        <p:blipFill>
          <a:blip r:embed="rId2"/>
          <a:stretch>
            <a:fillRect/>
          </a:stretch>
        </p:blipFill>
        <p:spPr>
          <a:xfrm>
            <a:off x="93663" y="172830"/>
            <a:ext cx="2928937" cy="2262603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1"/>
          </p:nvPr>
        </p:nvPicPr>
        <p:blipFill>
          <a:blip r:embed="rId3"/>
          <a:stretch>
            <a:fillRect/>
          </a:stretch>
        </p:blipFill>
        <p:spPr>
          <a:xfrm>
            <a:off x="287285" y="2538413"/>
            <a:ext cx="2578205" cy="2274887"/>
          </a:xfrm>
        </p:spPr>
      </p:pic>
      <p:pic>
        <p:nvPicPr>
          <p:cNvPr id="20" name="Content Placeholder 19"/>
          <p:cNvPicPr>
            <a:picLocks noGrp="1" noChangeAspect="1"/>
          </p:cNvPicPr>
          <p:nvPr>
            <p:ph sz="half" idx="17"/>
          </p:nvPr>
        </p:nvPicPr>
        <p:blipFill>
          <a:blip r:embed="rId4"/>
          <a:stretch>
            <a:fillRect/>
          </a:stretch>
        </p:blipFill>
        <p:spPr>
          <a:xfrm>
            <a:off x="3095625" y="159516"/>
            <a:ext cx="2930525" cy="2263830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0"/>
          </p:nvPr>
        </p:nvPicPr>
        <p:blipFill>
          <a:blip r:embed="rId5"/>
          <a:stretch>
            <a:fillRect/>
          </a:stretch>
        </p:blipFill>
        <p:spPr>
          <a:xfrm>
            <a:off x="3290041" y="2525713"/>
            <a:ext cx="2578205" cy="2274887"/>
          </a:xfrm>
        </p:spPr>
      </p:pic>
      <p:pic>
        <p:nvPicPr>
          <p:cNvPr id="21" name="Content Placeholder 20"/>
          <p:cNvPicPr>
            <a:picLocks noGrp="1" noChangeAspect="1"/>
          </p:cNvPicPr>
          <p:nvPr>
            <p:ph sz="half" idx="16"/>
          </p:nvPr>
        </p:nvPicPr>
        <p:blipFill>
          <a:blip r:embed="rId6"/>
          <a:stretch>
            <a:fillRect/>
          </a:stretch>
        </p:blipFill>
        <p:spPr>
          <a:xfrm>
            <a:off x="6100763" y="161104"/>
            <a:ext cx="2930525" cy="2263830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19"/>
          </p:nvPr>
        </p:nvPicPr>
        <p:blipFill>
          <a:blip r:embed="rId7"/>
          <a:stretch>
            <a:fillRect/>
          </a:stretch>
        </p:blipFill>
        <p:spPr>
          <a:xfrm>
            <a:off x="6295178" y="2527300"/>
            <a:ext cx="2578206" cy="2274888"/>
          </a:xfrm>
        </p:spPr>
      </p:pic>
    </p:spTree>
    <p:extLst>
      <p:ext uri="{BB962C8B-B14F-4D97-AF65-F5344CB8AC3E}">
        <p14:creationId xmlns:p14="http://schemas.microsoft.com/office/powerpoint/2010/main" val="161702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SATURday</a:t>
            </a:r>
            <a:r>
              <a:rPr lang="en-US" dirty="0" smtClean="0"/>
              <a:t>, 2 September 2017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Fly Day (Transit to Ascension)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ORACLES </a:t>
            </a:r>
            <a:r>
              <a:rPr lang="en-US" smtClean="0"/>
              <a:t>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440" y="901700"/>
            <a:ext cx="35052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4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ORACLES </a:t>
            </a:r>
            <a:r>
              <a:rPr lang="en-US" smtClean="0"/>
              <a:t>Forecast Briefing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6"/>
          </p:nvPr>
        </p:nvPicPr>
        <p:blipFill>
          <a:blip r:embed="rId2"/>
          <a:stretch>
            <a:fillRect/>
          </a:stretch>
        </p:blipFill>
        <p:spPr>
          <a:xfrm>
            <a:off x="6276922" y="155575"/>
            <a:ext cx="2578206" cy="2274888"/>
          </a:xfrm>
        </p:spPr>
      </p:pic>
      <p:pic>
        <p:nvPicPr>
          <p:cNvPr id="15" name="Content Placeholder 14"/>
          <p:cNvPicPr>
            <a:picLocks noGrp="1" noChangeAspect="1"/>
          </p:cNvPicPr>
          <p:nvPr>
            <p:ph sz="half" idx="17"/>
          </p:nvPr>
        </p:nvPicPr>
        <p:blipFill>
          <a:blip r:embed="rId3"/>
          <a:stretch>
            <a:fillRect/>
          </a:stretch>
        </p:blipFill>
        <p:spPr>
          <a:xfrm>
            <a:off x="3276335" y="153988"/>
            <a:ext cx="2569105" cy="2274887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18"/>
          </p:nvPr>
        </p:nvPicPr>
        <p:blipFill>
          <a:blip r:embed="rId4"/>
          <a:stretch>
            <a:fillRect/>
          </a:stretch>
        </p:blipFill>
        <p:spPr>
          <a:xfrm>
            <a:off x="93663" y="172830"/>
            <a:ext cx="2928937" cy="2262603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19"/>
          </p:nvPr>
        </p:nvPicPr>
        <p:blipFill>
          <a:blip r:embed="rId5"/>
          <a:stretch>
            <a:fillRect/>
          </a:stretch>
        </p:blipFill>
        <p:spPr>
          <a:xfrm>
            <a:off x="6295178" y="2527300"/>
            <a:ext cx="2578206" cy="2274888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20"/>
          </p:nvPr>
        </p:nvPicPr>
        <p:blipFill>
          <a:blip r:embed="rId6"/>
          <a:stretch>
            <a:fillRect/>
          </a:stretch>
        </p:blipFill>
        <p:spPr>
          <a:xfrm>
            <a:off x="3294591" y="2525713"/>
            <a:ext cx="2569105" cy="2274887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21"/>
          </p:nvPr>
        </p:nvPicPr>
        <p:blipFill>
          <a:blip r:embed="rId7"/>
          <a:stretch>
            <a:fillRect/>
          </a:stretch>
        </p:blipFill>
        <p:spPr>
          <a:xfrm>
            <a:off x="111125" y="2543941"/>
            <a:ext cx="2930525" cy="2263830"/>
          </a:xfrm>
        </p:spPr>
      </p:pic>
    </p:spTree>
    <p:extLst>
      <p:ext uri="{BB962C8B-B14F-4D97-AF65-F5344CB8AC3E}">
        <p14:creationId xmlns:p14="http://schemas.microsoft.com/office/powerpoint/2010/main" val="17482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ORACLES </a:t>
            </a:r>
            <a:r>
              <a:rPr lang="en-US" smtClean="0"/>
              <a:t>Forecast Briefing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21" name="Content Placeholder 20"/>
          <p:cNvPicPr>
            <a:picLocks noGrp="1" noChangeAspect="1"/>
          </p:cNvPicPr>
          <p:nvPr>
            <p:ph sz="half" idx="18"/>
          </p:nvPr>
        </p:nvPicPr>
        <p:blipFill>
          <a:blip r:embed="rId2"/>
          <a:stretch>
            <a:fillRect/>
          </a:stretch>
        </p:blipFill>
        <p:spPr>
          <a:xfrm>
            <a:off x="93663" y="172830"/>
            <a:ext cx="2928937" cy="2262603"/>
          </a:xfrm>
        </p:spPr>
      </p:pic>
      <p:pic>
        <p:nvPicPr>
          <p:cNvPr id="18" name="Content Placeholder 17"/>
          <p:cNvPicPr>
            <a:picLocks noGrp="1" noChangeAspect="1"/>
          </p:cNvPicPr>
          <p:nvPr>
            <p:ph sz="half" idx="21"/>
          </p:nvPr>
        </p:nvPicPr>
        <p:blipFill>
          <a:blip r:embed="rId3"/>
          <a:stretch>
            <a:fillRect/>
          </a:stretch>
        </p:blipFill>
        <p:spPr>
          <a:xfrm>
            <a:off x="287285" y="2538413"/>
            <a:ext cx="2578205" cy="2274887"/>
          </a:xfrm>
        </p:spPr>
      </p:pic>
      <p:pic>
        <p:nvPicPr>
          <p:cNvPr id="20" name="Content Placeholder 19"/>
          <p:cNvPicPr>
            <a:picLocks noGrp="1" noChangeAspect="1"/>
          </p:cNvPicPr>
          <p:nvPr>
            <p:ph sz="half" idx="17"/>
          </p:nvPr>
        </p:nvPicPr>
        <p:blipFill>
          <a:blip r:embed="rId4"/>
          <a:stretch>
            <a:fillRect/>
          </a:stretch>
        </p:blipFill>
        <p:spPr>
          <a:xfrm>
            <a:off x="3095625" y="159516"/>
            <a:ext cx="2930525" cy="2263830"/>
          </a:xfrm>
        </p:spPr>
      </p:pic>
      <p:pic>
        <p:nvPicPr>
          <p:cNvPr id="17" name="Content Placeholder 16"/>
          <p:cNvPicPr>
            <a:picLocks noGrp="1" noChangeAspect="1"/>
          </p:cNvPicPr>
          <p:nvPr>
            <p:ph sz="half" idx="20"/>
          </p:nvPr>
        </p:nvPicPr>
        <p:blipFill>
          <a:blip r:embed="rId5"/>
          <a:stretch>
            <a:fillRect/>
          </a:stretch>
        </p:blipFill>
        <p:spPr>
          <a:xfrm>
            <a:off x="3290041" y="2525713"/>
            <a:ext cx="2578205" cy="2274887"/>
          </a:xfrm>
        </p:spPr>
      </p:pic>
      <p:pic>
        <p:nvPicPr>
          <p:cNvPr id="19" name="Content Placeholder 18"/>
          <p:cNvPicPr>
            <a:picLocks noGrp="1" noChangeAspect="1"/>
          </p:cNvPicPr>
          <p:nvPr>
            <p:ph sz="half" idx="16"/>
          </p:nvPr>
        </p:nvPicPr>
        <p:blipFill>
          <a:blip r:embed="rId6"/>
          <a:stretch>
            <a:fillRect/>
          </a:stretch>
        </p:blipFill>
        <p:spPr>
          <a:xfrm>
            <a:off x="6100763" y="161104"/>
            <a:ext cx="2930525" cy="2263830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9"/>
          </p:nvPr>
        </p:nvPicPr>
        <p:blipFill>
          <a:blip r:embed="rId7"/>
          <a:stretch>
            <a:fillRect/>
          </a:stretch>
        </p:blipFill>
        <p:spPr>
          <a:xfrm>
            <a:off x="6295178" y="2527300"/>
            <a:ext cx="2578206" cy="2274888"/>
          </a:xfrm>
        </p:spPr>
      </p:pic>
    </p:spTree>
    <p:extLst>
      <p:ext uri="{BB962C8B-B14F-4D97-AF65-F5344CB8AC3E}">
        <p14:creationId xmlns:p14="http://schemas.microsoft.com/office/powerpoint/2010/main" val="198965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8">
      <a:dk1>
        <a:srgbClr val="58572B"/>
      </a:dk1>
      <a:lt1>
        <a:srgbClr val="FFFFFF"/>
      </a:lt1>
      <a:dk2>
        <a:srgbClr val="808000"/>
      </a:dk2>
      <a:lt2>
        <a:srgbClr val="333333"/>
      </a:lt2>
      <a:accent1>
        <a:srgbClr val="CCCC99"/>
      </a:accent1>
      <a:accent2>
        <a:srgbClr val="FFFFCC"/>
      </a:accent2>
      <a:accent3>
        <a:srgbClr val="FFFFFF"/>
      </a:accent3>
      <a:accent4>
        <a:srgbClr val="4A4923"/>
      </a:accent4>
      <a:accent5>
        <a:srgbClr val="E2E2CA"/>
      </a:accent5>
      <a:accent6>
        <a:srgbClr val="E7E7B9"/>
      </a:accent6>
      <a:hlink>
        <a:srgbClr val="990000"/>
      </a:hlink>
      <a:folHlink>
        <a:srgbClr val="6633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-52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4D4D4D"/>
        </a:dk1>
        <a:lt1>
          <a:srgbClr val="FFFFD9"/>
        </a:lt1>
        <a:dk2>
          <a:srgbClr val="000000"/>
        </a:dk2>
        <a:lt2>
          <a:srgbClr val="7F7F7D"/>
        </a:lt2>
        <a:accent1>
          <a:srgbClr val="DEDACF"/>
        </a:accent1>
        <a:accent2>
          <a:srgbClr val="536D89"/>
        </a:accent2>
        <a:accent3>
          <a:srgbClr val="FFFFE9"/>
        </a:accent3>
        <a:accent4>
          <a:srgbClr val="404040"/>
        </a:accent4>
        <a:accent5>
          <a:srgbClr val="ECEAE4"/>
        </a:accent5>
        <a:accent6>
          <a:srgbClr val="4A627C"/>
        </a:accent6>
        <a:hlink>
          <a:srgbClr val="943C35"/>
        </a:hlink>
        <a:folHlink>
          <a:srgbClr val="6340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E1EAED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EEF3F4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85B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666666"/>
        </a:dk1>
        <a:lt1>
          <a:srgbClr val="FFFFFF"/>
        </a:lt1>
        <a:dk2>
          <a:srgbClr val="000000"/>
        </a:dk2>
        <a:lt2>
          <a:srgbClr val="333333"/>
        </a:lt2>
        <a:accent1>
          <a:srgbClr val="D7DCC8"/>
        </a:accent1>
        <a:accent2>
          <a:srgbClr val="8DC6FF"/>
        </a:accent2>
        <a:accent3>
          <a:srgbClr val="FFFFFF"/>
        </a:accent3>
        <a:accent4>
          <a:srgbClr val="565656"/>
        </a:accent4>
        <a:accent5>
          <a:srgbClr val="E8EBE0"/>
        </a:accent5>
        <a:accent6>
          <a:srgbClr val="7FB3E7"/>
        </a:accent6>
        <a:hlink>
          <a:srgbClr val="0066CC"/>
        </a:hlink>
        <a:folHlink>
          <a:srgbClr val="FF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58572B"/>
        </a:dk1>
        <a:lt1>
          <a:srgbClr val="FFFFFF"/>
        </a:lt1>
        <a:dk2>
          <a:srgbClr val="808000"/>
        </a:dk2>
        <a:lt2>
          <a:srgbClr val="333333"/>
        </a:lt2>
        <a:accent1>
          <a:srgbClr val="CCCC99"/>
        </a:accent1>
        <a:accent2>
          <a:srgbClr val="FFFFCC"/>
        </a:accent2>
        <a:accent3>
          <a:srgbClr val="FFFFFF"/>
        </a:accent3>
        <a:accent4>
          <a:srgbClr val="4A4923"/>
        </a:accent4>
        <a:accent5>
          <a:srgbClr val="E2E2CA"/>
        </a:accent5>
        <a:accent6>
          <a:srgbClr val="E7E7B9"/>
        </a:accent6>
        <a:hlink>
          <a:srgbClr val="9900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666633"/>
        </a:dk1>
        <a:lt1>
          <a:srgbClr val="008080"/>
        </a:lt1>
        <a:dk2>
          <a:srgbClr val="808000"/>
        </a:dk2>
        <a:lt2>
          <a:srgbClr val="005A58"/>
        </a:lt2>
        <a:accent1>
          <a:srgbClr val="B5C6B3"/>
        </a:accent1>
        <a:accent2>
          <a:srgbClr val="FFA962"/>
        </a:accent2>
        <a:accent3>
          <a:srgbClr val="AAC0C0"/>
        </a:accent3>
        <a:accent4>
          <a:srgbClr val="56562A"/>
        </a:accent4>
        <a:accent5>
          <a:srgbClr val="D7DFD6"/>
        </a:accent5>
        <a:accent6>
          <a:srgbClr val="E79958"/>
        </a:accent6>
        <a:hlink>
          <a:srgbClr val="FFEFCE"/>
        </a:hlink>
        <a:folHlink>
          <a:srgbClr val="A741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003366"/>
        </a:dk1>
        <a:lt1>
          <a:srgbClr val="A28E73"/>
        </a:lt1>
        <a:dk2>
          <a:srgbClr val="000099"/>
        </a:dk2>
        <a:lt2>
          <a:srgbClr val="D2C368"/>
        </a:lt2>
        <a:accent1>
          <a:srgbClr val="D1EBEA"/>
        </a:accent1>
        <a:accent2>
          <a:srgbClr val="CEC975"/>
        </a:accent2>
        <a:accent3>
          <a:srgbClr val="AAAACA"/>
        </a:accent3>
        <a:accent4>
          <a:srgbClr val="8A7861"/>
        </a:accent4>
        <a:accent5>
          <a:srgbClr val="E5F3F3"/>
        </a:accent5>
        <a:accent6>
          <a:srgbClr val="BAB669"/>
        </a:accent6>
        <a:hlink>
          <a:srgbClr val="7EBA93"/>
        </a:hlink>
        <a:folHlink>
          <a:srgbClr val="F09D3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36699"/>
        </a:dk1>
        <a:lt1>
          <a:srgbClr val="969696"/>
        </a:lt1>
        <a:dk2>
          <a:srgbClr val="000000"/>
        </a:dk2>
        <a:lt2>
          <a:srgbClr val="517FA1"/>
        </a:lt2>
        <a:accent1>
          <a:srgbClr val="F3F5DD"/>
        </a:accent1>
        <a:accent2>
          <a:srgbClr val="CB4B0A"/>
        </a:accent2>
        <a:accent3>
          <a:srgbClr val="AAAAAA"/>
        </a:accent3>
        <a:accent4>
          <a:srgbClr val="7F7F7F"/>
        </a:accent4>
        <a:accent5>
          <a:srgbClr val="F8F9EB"/>
        </a:accent5>
        <a:accent6>
          <a:srgbClr val="B84308"/>
        </a:accent6>
        <a:hlink>
          <a:srgbClr val="D4B224"/>
        </a:hlink>
        <a:folHlink>
          <a:srgbClr val="D58E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5C1F00"/>
        </a:dk1>
        <a:lt1>
          <a:srgbClr val="8FA418"/>
        </a:lt1>
        <a:dk2>
          <a:srgbClr val="800000"/>
        </a:dk2>
        <a:lt2>
          <a:srgbClr val="A89546"/>
        </a:lt2>
        <a:accent1>
          <a:srgbClr val="EDF6BE"/>
        </a:accent1>
        <a:accent2>
          <a:srgbClr val="ADBC00"/>
        </a:accent2>
        <a:accent3>
          <a:srgbClr val="C0AAAA"/>
        </a:accent3>
        <a:accent4>
          <a:srgbClr val="798B13"/>
        </a:accent4>
        <a:accent5>
          <a:srgbClr val="F4FADB"/>
        </a:accent5>
        <a:accent6>
          <a:srgbClr val="9CAA00"/>
        </a:accent6>
        <a:hlink>
          <a:srgbClr val="FF7500"/>
        </a:hlink>
        <a:folHlink>
          <a:srgbClr val="3E5E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24228</TotalTime>
  <Words>231</Words>
  <Application>Microsoft Macintosh PowerPoint</Application>
  <PresentationFormat>On-screen Show (16:9)</PresentationFormat>
  <Paragraphs>72</Paragraphs>
  <Slides>22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55 Helvetica Roman</vt:lpstr>
      <vt:lpstr>75 Helvetica Bold</vt:lpstr>
      <vt:lpstr>AGaramond RegularSC</vt:lpstr>
      <vt:lpstr>Avenir Black</vt:lpstr>
      <vt:lpstr>Calibri</vt:lpstr>
      <vt:lpstr>Courier New</vt:lpstr>
      <vt:lpstr>Helvetica</vt:lpstr>
      <vt:lpstr>ＭＳ Ｐゴシック</vt:lpstr>
      <vt:lpstr>Wingdings</vt:lpstr>
      <vt:lpstr>ヒラギノ角ゴ Pro W3</vt:lpstr>
      <vt:lpstr>Arial</vt:lpstr>
      <vt:lpstr>Blank Presentation</vt:lpstr>
      <vt:lpstr>Photo Editor Photo</vt:lpstr>
      <vt:lpstr>ORACLES Forecast Briefing</vt:lpstr>
      <vt:lpstr>Hurricane Irma (cat. 3)</vt:lpstr>
      <vt:lpstr>Hurricane Irma (cat. 3)</vt:lpstr>
      <vt:lpstr>Friday, 1 September 2017</vt:lpstr>
      <vt:lpstr>PowerPoint Presentation</vt:lpstr>
      <vt:lpstr>PowerPoint Presentation</vt:lpstr>
      <vt:lpstr>SATURday, 2 September 2017</vt:lpstr>
      <vt:lpstr>PowerPoint Presentation</vt:lpstr>
      <vt:lpstr>PowerPoint Presentation</vt:lpstr>
      <vt:lpstr>Saturday, 2 September 2017</vt:lpstr>
      <vt:lpstr>Cross sections at 5 S and 8 S – Sat 02 Sep 12 Z</vt:lpstr>
      <vt:lpstr>Cross sections at 5 S and 8 S – Sat 02 Sep 12 Z</vt:lpstr>
      <vt:lpstr>Saturday, 2 September 2017</vt:lpstr>
      <vt:lpstr>sunday, 3 September 2017</vt:lpstr>
      <vt:lpstr>Major hurricane Irma</vt:lpstr>
      <vt:lpstr>Major hurricane Irma</vt:lpstr>
      <vt:lpstr>Major hurricane Irma</vt:lpstr>
      <vt:lpstr>Sunday, 3 September 2017</vt:lpstr>
      <vt:lpstr>Sunday, 3 September 2017</vt:lpstr>
      <vt:lpstr>Monday, 4 September 2017</vt:lpstr>
      <vt:lpstr>Monday, 4 September 2017</vt:lpstr>
      <vt:lpstr>Monday, 4 September 2017</vt:lpstr>
    </vt:vector>
  </TitlesOfParts>
  <Manager/>
  <Company>LMIT ODIN</Company>
  <LinksUpToDate>false</LinksUpToDate>
  <SharedDoc>false</SharedDoc>
  <HyperlinkBase/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Page with  no NASA imagery  </dc:title>
  <dc:subject/>
  <dc:creator>LMIT ODIN</dc:creator>
  <cp:keywords/>
  <dc:description/>
  <cp:lastModifiedBy>Ferrada, Gonzalo A</cp:lastModifiedBy>
  <cp:revision>743</cp:revision>
  <cp:lastPrinted>2006-05-05T11:56:29Z</cp:lastPrinted>
  <dcterms:created xsi:type="dcterms:W3CDTF">2013-05-01T18:14:36Z</dcterms:created>
  <dcterms:modified xsi:type="dcterms:W3CDTF">2017-09-01T10:19:21Z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TC062562941033</vt:lpwstr>
  </property>
</Properties>
</file>