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9"/>
  </p:notesMasterIdLst>
  <p:sldIdLst>
    <p:sldId id="256" r:id="rId2"/>
    <p:sldId id="452" r:id="rId3"/>
    <p:sldId id="453" r:id="rId4"/>
    <p:sldId id="457" r:id="rId5"/>
    <p:sldId id="455" r:id="rId6"/>
    <p:sldId id="456" r:id="rId7"/>
    <p:sldId id="458" r:id="rId8"/>
    <p:sldId id="467" r:id="rId9"/>
    <p:sldId id="472" r:id="rId10"/>
    <p:sldId id="459" r:id="rId11"/>
    <p:sldId id="465" r:id="rId12"/>
    <p:sldId id="460" r:id="rId13"/>
    <p:sldId id="466" r:id="rId14"/>
    <p:sldId id="464" r:id="rId15"/>
    <p:sldId id="476" r:id="rId16"/>
    <p:sldId id="462" r:id="rId17"/>
    <p:sldId id="468" r:id="rId18"/>
    <p:sldId id="469" r:id="rId19"/>
    <p:sldId id="470" r:id="rId20"/>
    <p:sldId id="471" r:id="rId21"/>
    <p:sldId id="473" r:id="rId22"/>
    <p:sldId id="474" r:id="rId23"/>
    <p:sldId id="475" r:id="rId24"/>
    <p:sldId id="477" r:id="rId25"/>
    <p:sldId id="478" r:id="rId26"/>
    <p:sldId id="480" r:id="rId27"/>
    <p:sldId id="481"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926" autoAdjust="0"/>
    <p:restoredTop sz="92776" autoAdjust="0"/>
  </p:normalViewPr>
  <p:slideViewPr>
    <p:cSldViewPr>
      <p:cViewPr>
        <p:scale>
          <a:sx n="140" d="100"/>
          <a:sy n="140" d="100"/>
        </p:scale>
        <p:origin x="-720" y="-32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9/1/17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9/1/17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9/1/17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9/1/17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9/1/17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9/1/17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9/1/17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9/1/17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9/1/17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9/1/17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9/1/17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9/1/17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9/1/17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0"/>
            <a:ext cx="7772400" cy="1102519"/>
          </a:xfrm>
        </p:spPr>
        <p:txBody>
          <a:bodyPr>
            <a:normAutofit/>
          </a:bodyPr>
          <a:lstStyle/>
          <a:p>
            <a:r>
              <a:rPr lang="en-US" sz="3200" dirty="0" smtClean="0"/>
              <a:t>ORACLES forecasting briefing</a:t>
            </a:r>
            <a:r>
              <a:rPr lang="en-US" sz="3200" dirty="0" smtClean="0"/>
              <a:t/>
            </a:r>
            <a:br>
              <a:rPr lang="en-US" sz="3200" dirty="0" smtClean="0"/>
            </a:br>
            <a:endParaRPr lang="en-US" sz="3200" dirty="0"/>
          </a:p>
        </p:txBody>
      </p:sp>
      <p:sp>
        <p:nvSpPr>
          <p:cNvPr id="3" name="Subtitle 2"/>
          <p:cNvSpPr>
            <a:spLocks noGrp="1"/>
          </p:cNvSpPr>
          <p:nvPr>
            <p:ph type="subTitle" idx="1"/>
          </p:nvPr>
        </p:nvSpPr>
        <p:spPr>
          <a:xfrm>
            <a:off x="1371600" y="3431381"/>
            <a:ext cx="6400800" cy="1314450"/>
          </a:xfrm>
        </p:spPr>
        <p:txBody>
          <a:bodyPr/>
          <a:lstStyle/>
          <a:p>
            <a:r>
              <a:rPr lang="en-US" dirty="0" smtClean="0"/>
              <a:t>09</a:t>
            </a:r>
            <a:r>
              <a:rPr lang="en-US" dirty="0" smtClean="0"/>
              <a:t>-</a:t>
            </a:r>
            <a:r>
              <a:rPr lang="en-US" dirty="0" smtClean="0"/>
              <a:t>01</a:t>
            </a:r>
            <a:r>
              <a:rPr lang="en-US" dirty="0" smtClean="0"/>
              <a:t>-2017</a:t>
            </a:r>
          </a:p>
          <a:p>
            <a:r>
              <a:rPr lang="en-US" dirty="0" smtClean="0"/>
              <a:t>Lenny </a:t>
            </a:r>
            <a:r>
              <a:rPr lang="en-US" dirty="0" smtClean="0"/>
              <a:t>Pfister and </a:t>
            </a:r>
            <a:r>
              <a:rPr lang="en-US" dirty="0" err="1" smtClean="0"/>
              <a:t>Rei</a:t>
            </a:r>
            <a:r>
              <a:rPr lang="en-US" dirty="0" smtClean="0"/>
              <a:t> </a:t>
            </a:r>
            <a:r>
              <a:rPr lang="en-US" dirty="0" err="1" smtClean="0"/>
              <a:t>Ueyama</a:t>
            </a:r>
            <a:endParaRPr lang="en-US" dirty="0"/>
          </a:p>
        </p:txBody>
      </p:sp>
      <p:pic>
        <p:nvPicPr>
          <p:cNvPr id="1026" name="Picture 2" descr="ORACLES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133350"/>
            <a:ext cx="1752600" cy="1752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Picture 4" descr="EEAU41_201709010600.jpg"/>
          <p:cNvPicPr>
            <a:picLocks noChangeAspect="1"/>
          </p:cNvPicPr>
          <p:nvPr/>
        </p:nvPicPr>
        <p:blipFill>
          <a:blip r:embed="rId2"/>
          <a:srcRect r="58587" b="30741"/>
          <a:stretch>
            <a:fillRect/>
          </a:stretch>
        </p:blipFill>
        <p:spPr>
          <a:xfrm>
            <a:off x="5041628" y="24290"/>
            <a:ext cx="4102372" cy="5119210"/>
          </a:xfrm>
          <a:prstGeom prst="rect">
            <a:avLst/>
          </a:prstGeom>
        </p:spPr>
      </p:pic>
      <p:pic>
        <p:nvPicPr>
          <p:cNvPr id="7" name="Picture 6"/>
          <p:cNvPicPr>
            <a:picLocks noChangeAspect="1"/>
          </p:cNvPicPr>
          <p:nvPr/>
        </p:nvPicPr>
        <p:blipFill>
          <a:blip r:embed="rId3"/>
          <a:srcRect l="3409" r="22727" b="23529"/>
          <a:stretch>
            <a:fillRect/>
          </a:stretch>
        </p:blipFill>
        <p:spPr>
          <a:xfrm>
            <a:off x="0" y="1577321"/>
            <a:ext cx="4457722" cy="3566179"/>
          </a:xfrm>
          <a:prstGeom prst="rect">
            <a:avLst/>
          </a:prstGeom>
        </p:spPr>
      </p:pic>
      <p:sp>
        <p:nvSpPr>
          <p:cNvPr id="8" name="TextBox 7"/>
          <p:cNvSpPr txBox="1"/>
          <p:nvPr/>
        </p:nvSpPr>
        <p:spPr>
          <a:xfrm>
            <a:off x="0" y="0"/>
            <a:ext cx="4782732" cy="1477328"/>
          </a:xfrm>
          <a:prstGeom prst="rect">
            <a:avLst/>
          </a:prstGeom>
          <a:noFill/>
        </p:spPr>
        <p:txBody>
          <a:bodyPr wrap="square" rtlCol="0">
            <a:spAutoFit/>
          </a:bodyPr>
          <a:lstStyle/>
          <a:p>
            <a:r>
              <a:rPr lang="en-US" dirty="0" smtClean="0"/>
              <a:t>Current picture (verification) this plus next 3 slides.</a:t>
            </a:r>
            <a:r>
              <a:rPr lang="en-US" dirty="0" smtClean="0"/>
              <a:t> </a:t>
            </a:r>
            <a:r>
              <a:rPr lang="en-US" dirty="0" smtClean="0"/>
              <a:t>Both models are </a:t>
            </a:r>
            <a:r>
              <a:rPr lang="en-US" dirty="0" err="1" smtClean="0"/>
              <a:t>overforecasting</a:t>
            </a:r>
            <a:r>
              <a:rPr lang="en-US" dirty="0" smtClean="0"/>
              <a:t>, UKMO more than EC, but basic structure seems in agreement.</a:t>
            </a:r>
          </a:p>
          <a:p>
            <a:r>
              <a:rPr lang="en-US" dirty="0" smtClean="0"/>
              <a:t>Note that low cloud structure is reasonable.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8" name="TextBox 7"/>
          <p:cNvSpPr txBox="1"/>
          <p:nvPr/>
        </p:nvSpPr>
        <p:spPr>
          <a:xfrm>
            <a:off x="0" y="0"/>
            <a:ext cx="4782732" cy="646331"/>
          </a:xfrm>
          <a:prstGeom prst="rect">
            <a:avLst/>
          </a:prstGeom>
          <a:noFill/>
        </p:spPr>
        <p:txBody>
          <a:bodyPr wrap="square" rtlCol="0">
            <a:spAutoFit/>
          </a:bodyPr>
          <a:lstStyle/>
          <a:p>
            <a:r>
              <a:rPr lang="en-US" dirty="0" smtClean="0"/>
              <a:t>Note dissipation of high cloud in both forecast and reality (near prime meridian).</a:t>
            </a:r>
            <a:endParaRPr lang="en-US" dirty="0"/>
          </a:p>
        </p:txBody>
      </p:sp>
      <p:pic>
        <p:nvPicPr>
          <p:cNvPr id="6" name="Picture 5"/>
          <p:cNvPicPr>
            <a:picLocks noChangeAspect="1"/>
          </p:cNvPicPr>
          <p:nvPr/>
        </p:nvPicPr>
        <p:blipFill>
          <a:blip r:embed="rId2"/>
          <a:srcRect l="3409" r="22727" b="25000"/>
          <a:stretch>
            <a:fillRect/>
          </a:stretch>
        </p:blipFill>
        <p:spPr>
          <a:xfrm>
            <a:off x="0" y="1645920"/>
            <a:ext cx="4457722" cy="3497580"/>
          </a:xfrm>
          <a:prstGeom prst="rect">
            <a:avLst/>
          </a:prstGeom>
        </p:spPr>
      </p:pic>
      <p:pic>
        <p:nvPicPr>
          <p:cNvPr id="9" name="Picture 8" descr="EEAU41_201709010845.jpg"/>
          <p:cNvPicPr>
            <a:picLocks noChangeAspect="1"/>
          </p:cNvPicPr>
          <p:nvPr/>
        </p:nvPicPr>
        <p:blipFill>
          <a:blip r:embed="rId3"/>
          <a:srcRect r="58843" b="30741"/>
          <a:stretch>
            <a:fillRect/>
          </a:stretch>
        </p:blipFill>
        <p:spPr>
          <a:xfrm>
            <a:off x="5066988" y="24290"/>
            <a:ext cx="4077012" cy="511921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Picture 4" descr="EEAU41_201709010600.jpg"/>
          <p:cNvPicPr>
            <a:picLocks noChangeAspect="1"/>
          </p:cNvPicPr>
          <p:nvPr/>
        </p:nvPicPr>
        <p:blipFill>
          <a:blip r:embed="rId2"/>
          <a:srcRect r="58587" b="30741"/>
          <a:stretch>
            <a:fillRect/>
          </a:stretch>
        </p:blipFill>
        <p:spPr>
          <a:xfrm>
            <a:off x="5041628" y="24290"/>
            <a:ext cx="4102372" cy="5119210"/>
          </a:xfrm>
          <a:prstGeom prst="rect">
            <a:avLst/>
          </a:prstGeom>
        </p:spPr>
      </p:pic>
      <p:pic>
        <p:nvPicPr>
          <p:cNvPr id="6" name="Picture 5"/>
          <p:cNvPicPr>
            <a:picLocks noChangeAspect="1"/>
          </p:cNvPicPr>
          <p:nvPr/>
        </p:nvPicPr>
        <p:blipFill>
          <a:blip r:embed="rId3"/>
          <a:srcRect l="17001" r="43329" b="49942"/>
          <a:stretch>
            <a:fillRect/>
          </a:stretch>
        </p:blipFill>
        <p:spPr>
          <a:xfrm>
            <a:off x="0" y="48986"/>
            <a:ext cx="3962400" cy="5094514"/>
          </a:xfrm>
          <a:prstGeom prst="rect">
            <a:avLst/>
          </a:prstGeom>
        </p:spPr>
      </p:pic>
      <p:sp>
        <p:nvSpPr>
          <p:cNvPr id="8" name="TextBox 7"/>
          <p:cNvSpPr txBox="1"/>
          <p:nvPr/>
        </p:nvSpPr>
        <p:spPr>
          <a:xfrm>
            <a:off x="0" y="514350"/>
            <a:ext cx="4953000" cy="646331"/>
          </a:xfrm>
          <a:prstGeom prst="rect">
            <a:avLst/>
          </a:prstGeom>
          <a:noFill/>
        </p:spPr>
        <p:txBody>
          <a:bodyPr wrap="square" rtlCol="0">
            <a:spAutoFit/>
          </a:bodyPr>
          <a:lstStyle/>
          <a:p>
            <a:r>
              <a:rPr lang="en-US" dirty="0" smtClean="0">
                <a:solidFill>
                  <a:srgbClr val="FF0000"/>
                </a:solidFill>
              </a:rPr>
              <a:t>UKMO forecast also shows dissipation between 6 and 9 Z, but is </a:t>
            </a:r>
            <a:r>
              <a:rPr lang="en-US" dirty="0" err="1" smtClean="0">
                <a:solidFill>
                  <a:srgbClr val="FF0000"/>
                </a:solidFill>
              </a:rPr>
              <a:t>overforecasting</a:t>
            </a:r>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pic>
        <p:nvPicPr>
          <p:cNvPr id="7" name="Picture 6"/>
          <p:cNvPicPr>
            <a:picLocks noChangeAspect="1"/>
          </p:cNvPicPr>
          <p:nvPr/>
        </p:nvPicPr>
        <p:blipFill>
          <a:blip r:embed="rId2"/>
          <a:srcRect l="17001" r="43329" b="50290"/>
          <a:stretch>
            <a:fillRect/>
          </a:stretch>
        </p:blipFill>
        <p:spPr>
          <a:xfrm>
            <a:off x="0" y="76613"/>
            <a:ext cx="3968554" cy="5066887"/>
          </a:xfrm>
          <a:prstGeom prst="rect">
            <a:avLst/>
          </a:prstGeom>
        </p:spPr>
      </p:pic>
      <p:pic>
        <p:nvPicPr>
          <p:cNvPr id="8" name="Picture 7" descr="EEAU41_201709010845.jpg"/>
          <p:cNvPicPr>
            <a:picLocks noChangeAspect="1"/>
          </p:cNvPicPr>
          <p:nvPr/>
        </p:nvPicPr>
        <p:blipFill>
          <a:blip r:embed="rId3"/>
          <a:srcRect r="58843" b="30741"/>
          <a:stretch>
            <a:fillRect/>
          </a:stretch>
        </p:blipFill>
        <p:spPr>
          <a:xfrm>
            <a:off x="5066988" y="24290"/>
            <a:ext cx="4077012" cy="511921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6" name="Picture 5"/>
          <p:cNvPicPr>
            <a:picLocks noChangeAspect="1"/>
          </p:cNvPicPr>
          <p:nvPr/>
        </p:nvPicPr>
        <p:blipFill>
          <a:blip r:embed="rId2"/>
          <a:srcRect l="16765" r="42503" b="50029"/>
          <a:stretch>
            <a:fillRect/>
          </a:stretch>
        </p:blipFill>
        <p:spPr>
          <a:xfrm>
            <a:off x="0" y="50009"/>
            <a:ext cx="4074796" cy="5093491"/>
          </a:xfrm>
          <a:prstGeom prst="rect">
            <a:avLst/>
          </a:prstGeom>
        </p:spPr>
      </p:pic>
      <p:pic>
        <p:nvPicPr>
          <p:cNvPr id="9" name="Picture 8"/>
          <p:cNvPicPr>
            <a:picLocks noChangeAspect="1"/>
          </p:cNvPicPr>
          <p:nvPr/>
        </p:nvPicPr>
        <p:blipFill>
          <a:blip r:embed="rId3"/>
          <a:srcRect l="4261" r="21875" b="23254"/>
          <a:stretch>
            <a:fillRect/>
          </a:stretch>
        </p:blipFill>
        <p:spPr>
          <a:xfrm>
            <a:off x="4038599" y="1504950"/>
            <a:ext cx="4531847" cy="3638550"/>
          </a:xfrm>
          <a:prstGeom prst="rect">
            <a:avLst/>
          </a:prstGeom>
        </p:spPr>
      </p:pic>
      <p:sp>
        <p:nvSpPr>
          <p:cNvPr id="10" name="TextBox 9"/>
          <p:cNvSpPr txBox="1"/>
          <p:nvPr/>
        </p:nvSpPr>
        <p:spPr>
          <a:xfrm>
            <a:off x="4343400" y="0"/>
            <a:ext cx="4800600" cy="1200329"/>
          </a:xfrm>
          <a:prstGeom prst="rect">
            <a:avLst/>
          </a:prstGeom>
          <a:noFill/>
        </p:spPr>
        <p:txBody>
          <a:bodyPr wrap="square" rtlCol="0">
            <a:spAutoFit/>
          </a:bodyPr>
          <a:lstStyle/>
          <a:p>
            <a:r>
              <a:rPr lang="en-US" dirty="0" smtClean="0">
                <a:solidFill>
                  <a:srgbClr val="FF0000"/>
                </a:solidFill>
              </a:rPr>
              <a:t>12Z (no </a:t>
            </a:r>
            <a:r>
              <a:rPr lang="en-US" dirty="0" err="1" smtClean="0">
                <a:solidFill>
                  <a:srgbClr val="FF0000"/>
                </a:solidFill>
              </a:rPr>
              <a:t>satpic</a:t>
            </a:r>
            <a:r>
              <a:rPr lang="en-US" dirty="0" smtClean="0">
                <a:solidFill>
                  <a:srgbClr val="FF0000"/>
                </a:solidFill>
              </a:rPr>
              <a:t> available yet): UKMO dissipates previous rounded structure.  EC puts a new development, which will amplify, down near [1E, 7S] and completely dissipates rounded structure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
        <p:nvSpPr>
          <p:cNvPr id="10" name="TextBox 9"/>
          <p:cNvSpPr txBox="1"/>
          <p:nvPr/>
        </p:nvSpPr>
        <p:spPr>
          <a:xfrm>
            <a:off x="4343400" y="0"/>
            <a:ext cx="4800600" cy="923330"/>
          </a:xfrm>
          <a:prstGeom prst="rect">
            <a:avLst/>
          </a:prstGeom>
          <a:noFill/>
        </p:spPr>
        <p:txBody>
          <a:bodyPr wrap="square" rtlCol="0">
            <a:spAutoFit/>
          </a:bodyPr>
          <a:lstStyle/>
          <a:p>
            <a:r>
              <a:rPr lang="en-US" dirty="0" smtClean="0">
                <a:solidFill>
                  <a:srgbClr val="FF0000"/>
                </a:solidFill>
              </a:rPr>
              <a:t>At 18Z, today UKMO continues to dissipate previous structure. EC development expands.</a:t>
            </a:r>
          </a:p>
          <a:p>
            <a:r>
              <a:rPr lang="en-US" dirty="0" smtClean="0">
                <a:solidFill>
                  <a:srgbClr val="FF0000"/>
                </a:solidFill>
              </a:rPr>
              <a:t>  </a:t>
            </a:r>
            <a:endParaRPr lang="en-US" dirty="0">
              <a:solidFill>
                <a:srgbClr val="FF0000"/>
              </a:solidFill>
            </a:endParaRPr>
          </a:p>
        </p:txBody>
      </p:sp>
      <p:pic>
        <p:nvPicPr>
          <p:cNvPr id="7" name="Picture 6"/>
          <p:cNvPicPr>
            <a:picLocks noChangeAspect="1"/>
          </p:cNvPicPr>
          <p:nvPr/>
        </p:nvPicPr>
        <p:blipFill>
          <a:blip r:embed="rId2"/>
          <a:srcRect l="17001" r="43329" b="51100"/>
          <a:stretch>
            <a:fillRect/>
          </a:stretch>
        </p:blipFill>
        <p:spPr>
          <a:xfrm>
            <a:off x="0" y="159175"/>
            <a:ext cx="3968554" cy="4984325"/>
          </a:xfrm>
          <a:prstGeom prst="rect">
            <a:avLst/>
          </a:prstGeom>
        </p:spPr>
      </p:pic>
      <p:pic>
        <p:nvPicPr>
          <p:cNvPr id="8" name="Picture 7"/>
          <p:cNvPicPr>
            <a:picLocks noChangeAspect="1"/>
          </p:cNvPicPr>
          <p:nvPr/>
        </p:nvPicPr>
        <p:blipFill>
          <a:blip r:embed="rId3"/>
          <a:srcRect l="3409" r="22727" b="24632"/>
          <a:stretch>
            <a:fillRect/>
          </a:stretch>
        </p:blipFill>
        <p:spPr>
          <a:xfrm>
            <a:off x="3962400" y="1733551"/>
            <a:ext cx="4324815" cy="34099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5" name="Picture 4"/>
          <p:cNvPicPr>
            <a:picLocks noChangeAspect="1"/>
          </p:cNvPicPr>
          <p:nvPr/>
        </p:nvPicPr>
        <p:blipFill>
          <a:blip r:embed="rId2"/>
          <a:srcRect t="91135" r="2597"/>
          <a:stretch>
            <a:fillRect/>
          </a:stretch>
        </p:blipFill>
        <p:spPr>
          <a:xfrm>
            <a:off x="0" y="0"/>
            <a:ext cx="4191000" cy="339090"/>
          </a:xfrm>
          <a:prstGeom prst="rect">
            <a:avLst/>
          </a:prstGeom>
        </p:spPr>
      </p:pic>
      <p:pic>
        <p:nvPicPr>
          <p:cNvPr id="6" name="Picture 5"/>
          <p:cNvPicPr>
            <a:picLocks noChangeAspect="1"/>
          </p:cNvPicPr>
          <p:nvPr/>
        </p:nvPicPr>
        <p:blipFill>
          <a:blip r:embed="rId3"/>
          <a:srcRect l="17316" r="43329" b="43559"/>
          <a:stretch>
            <a:fillRect/>
          </a:stretch>
        </p:blipFill>
        <p:spPr>
          <a:xfrm>
            <a:off x="228600" y="285750"/>
            <a:ext cx="3810032" cy="4857750"/>
          </a:xfrm>
          <a:prstGeom prst="rect">
            <a:avLst/>
          </a:prstGeom>
        </p:spPr>
      </p:pic>
      <p:pic>
        <p:nvPicPr>
          <p:cNvPr id="7" name="Picture 6"/>
          <p:cNvPicPr>
            <a:picLocks noChangeAspect="1"/>
          </p:cNvPicPr>
          <p:nvPr/>
        </p:nvPicPr>
        <p:blipFill>
          <a:blip r:embed="rId4"/>
          <a:srcRect l="17857" r="43182" b="48529"/>
          <a:stretch>
            <a:fillRect/>
          </a:stretch>
        </p:blipFill>
        <p:spPr>
          <a:xfrm>
            <a:off x="4038600" y="895350"/>
            <a:ext cx="4161483" cy="4248150"/>
          </a:xfrm>
          <a:prstGeom prst="rect">
            <a:avLst/>
          </a:prstGeom>
        </p:spPr>
      </p:pic>
      <p:sp>
        <p:nvSpPr>
          <p:cNvPr id="8" name="TextBox 7"/>
          <p:cNvSpPr txBox="1"/>
          <p:nvPr/>
        </p:nvSpPr>
        <p:spPr>
          <a:xfrm>
            <a:off x="4191000" y="0"/>
            <a:ext cx="4965542" cy="1231106"/>
          </a:xfrm>
          <a:prstGeom prst="rect">
            <a:avLst/>
          </a:prstGeom>
          <a:noFill/>
        </p:spPr>
        <p:txBody>
          <a:bodyPr wrap="square" rtlCol="0">
            <a:spAutoFit/>
          </a:bodyPr>
          <a:lstStyle/>
          <a:p>
            <a:r>
              <a:rPr lang="en-US" sz="1400" dirty="0" smtClean="0">
                <a:solidFill>
                  <a:srgbClr val="FF0000"/>
                </a:solidFill>
              </a:rPr>
              <a:t>Forecast for 21Z today for 200mb winds.  Graphics are different, but consider winds around ASI.  Fairly uniform along the streamline (15 </a:t>
            </a:r>
            <a:r>
              <a:rPr lang="en-US" sz="1400" dirty="0" err="1" smtClean="0">
                <a:solidFill>
                  <a:srgbClr val="FF0000"/>
                </a:solidFill>
              </a:rPr>
              <a:t>m/s</a:t>
            </a:r>
            <a:r>
              <a:rPr lang="en-US" sz="1400" dirty="0" smtClean="0">
                <a:solidFill>
                  <a:srgbClr val="FF0000"/>
                </a:solidFill>
              </a:rPr>
              <a:t>) in EC, but showing a lot of decrease in UKMO along that streamline.  EC developing a closed anticyclone.</a:t>
            </a:r>
          </a:p>
          <a:p>
            <a:r>
              <a:rPr lang="en-US" dirty="0" smtClean="0">
                <a:solidFill>
                  <a:srgbClr val="FF0000"/>
                </a:solidFill>
              </a:rPr>
              <a:t>  </a:t>
            </a:r>
            <a:endParaRPr lang="en-US" dirty="0">
              <a:solidFill>
                <a:srgbClr val="FF0000"/>
              </a:solidFill>
            </a:endParaRPr>
          </a:p>
        </p:txBody>
      </p:sp>
      <p:cxnSp>
        <p:nvCxnSpPr>
          <p:cNvPr id="10" name="Straight Arrow Connector 9"/>
          <p:cNvCxnSpPr/>
          <p:nvPr/>
        </p:nvCxnSpPr>
        <p:spPr>
          <a:xfrm rot="5400000">
            <a:off x="4000500" y="1238250"/>
            <a:ext cx="259080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762000" y="666750"/>
            <a:ext cx="7239000" cy="28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3" name="Picture 2"/>
          <p:cNvPicPr>
            <a:picLocks noChangeAspect="1"/>
          </p:cNvPicPr>
          <p:nvPr/>
        </p:nvPicPr>
        <p:blipFill>
          <a:blip r:embed="rId2"/>
          <a:srcRect l="2597" r="22727" b="22794"/>
          <a:stretch>
            <a:fillRect/>
          </a:stretch>
        </p:blipFill>
        <p:spPr>
          <a:xfrm>
            <a:off x="5638800" y="0"/>
            <a:ext cx="3505200" cy="2800350"/>
          </a:xfrm>
          <a:prstGeom prst="rect">
            <a:avLst/>
          </a:prstGeom>
        </p:spPr>
      </p:pic>
      <p:pic>
        <p:nvPicPr>
          <p:cNvPr id="4" name="Picture 3"/>
          <p:cNvPicPr>
            <a:picLocks noChangeAspect="1"/>
          </p:cNvPicPr>
          <p:nvPr/>
        </p:nvPicPr>
        <p:blipFill>
          <a:blip r:embed="rId3"/>
          <a:srcRect l="3247" r="22078" b="24895"/>
          <a:stretch>
            <a:fillRect/>
          </a:stretch>
        </p:blipFill>
        <p:spPr>
          <a:xfrm>
            <a:off x="0" y="0"/>
            <a:ext cx="3505200" cy="2724150"/>
          </a:xfrm>
          <a:prstGeom prst="rect">
            <a:avLst/>
          </a:prstGeom>
        </p:spPr>
      </p:pic>
      <p:pic>
        <p:nvPicPr>
          <p:cNvPr id="5" name="Picture 4"/>
          <p:cNvPicPr>
            <a:picLocks noChangeAspect="1"/>
          </p:cNvPicPr>
          <p:nvPr/>
        </p:nvPicPr>
        <p:blipFill>
          <a:blip r:embed="rId4"/>
          <a:srcRect l="3247" r="22078" b="24685"/>
          <a:stretch>
            <a:fillRect/>
          </a:stretch>
        </p:blipFill>
        <p:spPr>
          <a:xfrm>
            <a:off x="0" y="2411730"/>
            <a:ext cx="3505200" cy="2731770"/>
          </a:xfrm>
          <a:prstGeom prst="rect">
            <a:avLst/>
          </a:prstGeom>
        </p:spPr>
      </p:pic>
      <p:sp>
        <p:nvSpPr>
          <p:cNvPr id="6" name="TextBox 5"/>
          <p:cNvSpPr txBox="1"/>
          <p:nvPr/>
        </p:nvSpPr>
        <p:spPr>
          <a:xfrm>
            <a:off x="3810000" y="3028950"/>
            <a:ext cx="5181600" cy="1754327"/>
          </a:xfrm>
          <a:prstGeom prst="rect">
            <a:avLst/>
          </a:prstGeom>
          <a:noFill/>
        </p:spPr>
        <p:txBody>
          <a:bodyPr wrap="square" rtlCol="0">
            <a:spAutoFit/>
          </a:bodyPr>
          <a:lstStyle/>
          <a:p>
            <a:r>
              <a:rPr lang="en-US" dirty="0" smtClean="0"/>
              <a:t>UKMO forecast is “blank” for high clouds tomorrow.</a:t>
            </a:r>
          </a:p>
          <a:p>
            <a:r>
              <a:rPr lang="en-US" dirty="0" smtClean="0"/>
              <a:t>Evolution during the day shows significant high cloud along 5S track.  Models underestimate diurnal clearing of middle cloud, but this is a significant large scale development, and I would be concerned about middle cloud along the routine track.</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 level forecast</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pic>
        <p:nvPicPr>
          <p:cNvPr id="4" name="Picture 3"/>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3779520" y="998220"/>
            <a:ext cx="5364480" cy="4145280"/>
          </a:xfrm>
          <a:prstGeom prst="rect">
            <a:avLst/>
          </a:prstGeom>
        </p:spPr>
      </p:pic>
      <p:sp>
        <p:nvSpPr>
          <p:cNvPr id="6" name="TextBox 5"/>
          <p:cNvSpPr txBox="1"/>
          <p:nvPr/>
        </p:nvSpPr>
        <p:spPr>
          <a:xfrm>
            <a:off x="2057400" y="2724150"/>
            <a:ext cx="576563" cy="369332"/>
          </a:xfrm>
          <a:prstGeom prst="rect">
            <a:avLst/>
          </a:prstGeom>
          <a:solidFill>
            <a:schemeClr val="bg1"/>
          </a:solidFill>
        </p:spPr>
        <p:txBody>
          <a:bodyPr wrap="none" rtlCol="0">
            <a:spAutoFit/>
          </a:bodyPr>
          <a:lstStyle/>
          <a:p>
            <a:r>
              <a:rPr lang="en-US" dirty="0" smtClean="0"/>
              <a:t>OLD</a:t>
            </a:r>
            <a:endParaRPr lang="en-US" dirty="0"/>
          </a:p>
        </p:txBody>
      </p:sp>
      <p:sp>
        <p:nvSpPr>
          <p:cNvPr id="7" name="TextBox 6"/>
          <p:cNvSpPr txBox="1"/>
          <p:nvPr/>
        </p:nvSpPr>
        <p:spPr>
          <a:xfrm>
            <a:off x="5257800" y="3333750"/>
            <a:ext cx="651741" cy="369332"/>
          </a:xfrm>
          <a:prstGeom prst="rect">
            <a:avLst/>
          </a:prstGeom>
          <a:solidFill>
            <a:schemeClr val="bg1"/>
          </a:solidFill>
        </p:spPr>
        <p:txBody>
          <a:bodyPr wrap="none" rtlCol="0">
            <a:spAutoFit/>
          </a:bodyPr>
          <a:lstStyle/>
          <a:p>
            <a:r>
              <a:rPr lang="en-US" dirty="0" smtClean="0"/>
              <a:t>NEW</a:t>
            </a:r>
            <a:endParaRPr lang="en-US" dirty="0"/>
          </a:p>
        </p:txBody>
      </p:sp>
      <p:sp>
        <p:nvSpPr>
          <p:cNvPr id="8" name="TextBox 7"/>
          <p:cNvSpPr txBox="1"/>
          <p:nvPr/>
        </p:nvSpPr>
        <p:spPr>
          <a:xfrm>
            <a:off x="152400" y="4248150"/>
            <a:ext cx="3774648" cy="646331"/>
          </a:xfrm>
          <a:prstGeom prst="rect">
            <a:avLst/>
          </a:prstGeom>
          <a:noFill/>
        </p:spPr>
        <p:txBody>
          <a:bodyPr wrap="square" rtlCol="0">
            <a:spAutoFit/>
          </a:bodyPr>
          <a:lstStyle/>
          <a:p>
            <a:r>
              <a:rPr lang="en-US" dirty="0" smtClean="0"/>
              <a:t>Surge of moisture from the northeast is again stronger than yesterday’s </a:t>
            </a:r>
            <a:r>
              <a:rPr lang="en-US" dirty="0" err="1" smtClean="0"/>
              <a:t>fcst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Cloud forecast verification for 20170831</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There is a substantial difference between 48 and 36 hour forecast skill for both models.</a:t>
            </a:r>
          </a:p>
          <a:p>
            <a:r>
              <a:rPr lang="en-US" dirty="0" smtClean="0"/>
              <a:t>UKMO is overdoing high clouds once skill starts to get “significant” (at 36 hours)</a:t>
            </a:r>
          </a:p>
          <a:p>
            <a:r>
              <a:rPr lang="en-US" dirty="0" smtClean="0"/>
              <a:t>Wind speeds about 20m/s.  At 48 hours, depend on </a:t>
            </a:r>
            <a:r>
              <a:rPr lang="en-US" dirty="0" err="1" smtClean="0"/>
              <a:t>modelled</a:t>
            </a:r>
            <a:r>
              <a:rPr lang="en-US" dirty="0" smtClean="0"/>
              <a:t> convection into central and Eastern Congo into CAR.  At 36 hours, more on the Angola region.</a:t>
            </a:r>
          </a:p>
          <a:p>
            <a:r>
              <a:rPr lang="en-US" dirty="0" smtClean="0"/>
              <a:t>Neither model has been great at getting the Congo region </a:t>
            </a:r>
            <a:r>
              <a:rPr lang="en-US" dirty="0" err="1" smtClean="0"/>
              <a:t>precip</a:t>
            </a:r>
            <a:r>
              <a:rPr lang="en-US" dirty="0" smtClean="0"/>
              <a:t> (though UKMO seems a little better)</a:t>
            </a:r>
          </a:p>
          <a:p>
            <a:r>
              <a:rPr lang="en-US" dirty="0" smtClean="0"/>
              <a:t>As we look to tomorrow’s forecast, we believe that internal dynamics and microphysics of the two models also play a role.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3" name="Picture 2"/>
          <p:cNvPicPr>
            <a:picLocks noChangeAspect="1"/>
          </p:cNvPicPr>
          <p:nvPr/>
        </p:nvPicPr>
        <p:blipFill>
          <a:blip r:embed="rId2"/>
          <a:stretch>
            <a:fillRect/>
          </a:stretch>
        </p:blipFill>
        <p:spPr>
          <a:xfrm>
            <a:off x="0" y="0"/>
            <a:ext cx="4023360" cy="3108960"/>
          </a:xfrm>
          <a:prstGeom prst="rect">
            <a:avLst/>
          </a:prstGeom>
        </p:spPr>
      </p:pic>
      <p:pic>
        <p:nvPicPr>
          <p:cNvPr id="4" name="Picture 3"/>
          <p:cNvPicPr>
            <a:picLocks noChangeAspect="1"/>
          </p:cNvPicPr>
          <p:nvPr/>
        </p:nvPicPr>
        <p:blipFill>
          <a:blip r:embed="rId3"/>
          <a:stretch>
            <a:fillRect/>
          </a:stretch>
        </p:blipFill>
        <p:spPr>
          <a:xfrm>
            <a:off x="5120640" y="0"/>
            <a:ext cx="4023360" cy="3108960"/>
          </a:xfrm>
          <a:prstGeom prst="rect">
            <a:avLst/>
          </a:prstGeom>
        </p:spPr>
      </p:pic>
      <p:pic>
        <p:nvPicPr>
          <p:cNvPr id="5" name="Picture 4"/>
          <p:cNvPicPr>
            <a:picLocks noChangeAspect="1"/>
          </p:cNvPicPr>
          <p:nvPr/>
        </p:nvPicPr>
        <p:blipFill>
          <a:blip r:embed="rId4"/>
          <a:stretch>
            <a:fillRect/>
          </a:stretch>
        </p:blipFill>
        <p:spPr>
          <a:xfrm>
            <a:off x="2209800" y="2034540"/>
            <a:ext cx="4023360" cy="3108960"/>
          </a:xfrm>
          <a:prstGeom prst="rect">
            <a:avLst/>
          </a:prstGeom>
        </p:spPr>
      </p:pic>
      <p:sp>
        <p:nvSpPr>
          <p:cNvPr id="6" name="TextBox 5"/>
          <p:cNvSpPr txBox="1"/>
          <p:nvPr/>
        </p:nvSpPr>
        <p:spPr>
          <a:xfrm>
            <a:off x="0" y="3333750"/>
            <a:ext cx="2133600" cy="1754327"/>
          </a:xfrm>
          <a:prstGeom prst="rect">
            <a:avLst/>
          </a:prstGeom>
          <a:noFill/>
        </p:spPr>
        <p:txBody>
          <a:bodyPr wrap="square" rtlCol="0">
            <a:spAutoFit/>
          </a:bodyPr>
          <a:lstStyle/>
          <a:p>
            <a:r>
              <a:rPr lang="en-US" dirty="0" smtClean="0"/>
              <a:t>Moisture surge apparent at all levels, consistent with middle cloud forecast in previous slides.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Low Clouds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a:p>
        </p:txBody>
      </p:sp>
      <p:pic>
        <p:nvPicPr>
          <p:cNvPr id="4" name="Picture 3"/>
          <p:cNvPicPr>
            <a:picLocks noChangeAspect="1"/>
          </p:cNvPicPr>
          <p:nvPr/>
        </p:nvPicPr>
        <p:blipFill>
          <a:blip r:embed="rId2"/>
          <a:stretch>
            <a:fillRect/>
          </a:stretch>
        </p:blipFill>
        <p:spPr>
          <a:xfrm>
            <a:off x="0" y="-38100"/>
            <a:ext cx="6705600" cy="5181600"/>
          </a:xfrm>
          <a:prstGeom prst="rect">
            <a:avLst/>
          </a:prstGeom>
        </p:spPr>
      </p:pic>
      <p:sp>
        <p:nvSpPr>
          <p:cNvPr id="5" name="TextBox 4"/>
          <p:cNvSpPr txBox="1"/>
          <p:nvPr/>
        </p:nvSpPr>
        <p:spPr>
          <a:xfrm>
            <a:off x="6705600" y="1352550"/>
            <a:ext cx="2438400" cy="923330"/>
          </a:xfrm>
          <a:prstGeom prst="rect">
            <a:avLst/>
          </a:prstGeom>
          <a:noFill/>
        </p:spPr>
        <p:txBody>
          <a:bodyPr wrap="square" rtlCol="0">
            <a:spAutoFit/>
          </a:bodyPr>
          <a:lstStyle/>
          <a:p>
            <a:r>
              <a:rPr lang="en-US" dirty="0" smtClean="0"/>
              <a:t>Low level flow.  Surface flow is weaker than typical.</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4" name="Picture 3"/>
          <p:cNvPicPr>
            <a:picLocks noChangeAspect="1"/>
          </p:cNvPicPr>
          <p:nvPr/>
        </p:nvPicPr>
        <p:blipFill>
          <a:blip r:embed="rId2"/>
          <a:stretch>
            <a:fillRect/>
          </a:stretch>
        </p:blipFill>
        <p:spPr>
          <a:xfrm>
            <a:off x="0" y="0"/>
            <a:ext cx="6705600" cy="5181600"/>
          </a:xfrm>
          <a:prstGeom prst="rect">
            <a:avLst/>
          </a:prstGeom>
        </p:spPr>
      </p:pic>
      <p:sp>
        <p:nvSpPr>
          <p:cNvPr id="5" name="TextBox 4"/>
          <p:cNvSpPr txBox="1"/>
          <p:nvPr/>
        </p:nvSpPr>
        <p:spPr>
          <a:xfrm>
            <a:off x="6629400" y="133350"/>
            <a:ext cx="2514600" cy="4247317"/>
          </a:xfrm>
          <a:prstGeom prst="rect">
            <a:avLst/>
          </a:prstGeom>
          <a:noFill/>
        </p:spPr>
        <p:txBody>
          <a:bodyPr wrap="square" rtlCol="0">
            <a:spAutoFit/>
          </a:bodyPr>
          <a:lstStyle/>
          <a:p>
            <a:r>
              <a:rPr lang="en-US" dirty="0" smtClean="0"/>
              <a:t>As noted earlier, forecast is verifying earlier in the cycle (6Z, slide 10).  Consistent with weaker than normal winds, the beginning of the cloud clearing region in the model is fairly far south.  I would think that the situation near ASI would be very broken, even scattered.  I think low cloud at 5S will be very limited.</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Cross Sections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pic>
        <p:nvPicPr>
          <p:cNvPr id="4" name="Picture 3"/>
          <p:cNvPicPr>
            <a:picLocks noChangeAspect="1"/>
          </p:cNvPicPr>
          <p:nvPr/>
        </p:nvPicPr>
        <p:blipFill>
          <a:blip r:embed="rId2"/>
          <a:stretch>
            <a:fillRect/>
          </a:stretch>
        </p:blipFill>
        <p:spPr>
          <a:xfrm>
            <a:off x="0" y="0"/>
            <a:ext cx="6705600" cy="5181600"/>
          </a:xfrm>
          <a:prstGeom prst="rect">
            <a:avLst/>
          </a:prstGeom>
        </p:spPr>
      </p:pic>
      <p:cxnSp>
        <p:nvCxnSpPr>
          <p:cNvPr id="6" name="Straight Connector 5"/>
          <p:cNvCxnSpPr/>
          <p:nvPr/>
        </p:nvCxnSpPr>
        <p:spPr>
          <a:xfrm rot="5400000" flipH="1" flipV="1">
            <a:off x="2286000" y="1962150"/>
            <a:ext cx="3200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29395" y="1961356"/>
            <a:ext cx="3200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629400" y="2038350"/>
            <a:ext cx="2354806" cy="646331"/>
          </a:xfrm>
          <a:prstGeom prst="rect">
            <a:avLst/>
          </a:prstGeom>
          <a:noFill/>
        </p:spPr>
        <p:txBody>
          <a:bodyPr wrap="none" rtlCol="0">
            <a:spAutoFit/>
          </a:bodyPr>
          <a:lstStyle/>
          <a:p>
            <a:r>
              <a:rPr lang="en-US" dirty="0" smtClean="0"/>
              <a:t>Note significant middle</a:t>
            </a:r>
          </a:p>
          <a:p>
            <a:r>
              <a:rPr lang="en-US" dirty="0" smtClean="0"/>
              <a:t>  cloud.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100"/>
            <a:ext cx="6705600" cy="518160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26</a:t>
            </a:fld>
            <a:endParaRPr lang="en-US"/>
          </a:p>
        </p:txBody>
      </p:sp>
      <p:cxnSp>
        <p:nvCxnSpPr>
          <p:cNvPr id="6" name="Straight Connector 5"/>
          <p:cNvCxnSpPr/>
          <p:nvPr/>
        </p:nvCxnSpPr>
        <p:spPr>
          <a:xfrm rot="5400000" flipH="1" flipV="1">
            <a:off x="2286000" y="1962150"/>
            <a:ext cx="3200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29395" y="1961356"/>
            <a:ext cx="3200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pic>
        <p:nvPicPr>
          <p:cNvPr id="3" name="Picture 2"/>
          <p:cNvPicPr>
            <a:picLocks noChangeAspect="1"/>
          </p:cNvPicPr>
          <p:nvPr/>
        </p:nvPicPr>
        <p:blipFill>
          <a:blip r:embed="rId2"/>
          <a:stretch>
            <a:fillRect/>
          </a:stretch>
        </p:blipFill>
        <p:spPr>
          <a:xfrm>
            <a:off x="0" y="-38100"/>
            <a:ext cx="6705600" cy="5181600"/>
          </a:xfrm>
          <a:prstGeom prst="rect">
            <a:avLst/>
          </a:prstGeom>
        </p:spPr>
      </p:pic>
      <p:cxnSp>
        <p:nvCxnSpPr>
          <p:cNvPr id="4" name="Straight Connector 3"/>
          <p:cNvCxnSpPr/>
          <p:nvPr/>
        </p:nvCxnSpPr>
        <p:spPr>
          <a:xfrm rot="5400000" flipH="1" flipV="1">
            <a:off x="2743994" y="1885156"/>
            <a:ext cx="3200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981994" y="1885156"/>
            <a:ext cx="3200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162800" y="1047750"/>
            <a:ext cx="1499103" cy="369332"/>
          </a:xfrm>
          <a:prstGeom prst="rect">
            <a:avLst/>
          </a:prstGeom>
          <a:noFill/>
        </p:spPr>
        <p:txBody>
          <a:bodyPr wrap="none" rtlCol="0">
            <a:spAutoFit/>
          </a:bodyPr>
          <a:lstStyle/>
          <a:p>
            <a:r>
              <a:rPr lang="en-US" dirty="0" smtClean="0"/>
              <a:t>Routine track.</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5" name="Picture 4"/>
          <p:cNvPicPr>
            <a:picLocks noChangeAspect="1"/>
          </p:cNvPicPr>
          <p:nvPr/>
        </p:nvPicPr>
        <p:blipFill>
          <a:blip r:embed="rId2"/>
          <a:srcRect l="17710" r="43329" b="50029"/>
          <a:stretch>
            <a:fillRect/>
          </a:stretch>
        </p:blipFill>
        <p:spPr>
          <a:xfrm>
            <a:off x="26504" y="1"/>
            <a:ext cx="3935896" cy="5143500"/>
          </a:xfrm>
          <a:prstGeom prst="rect">
            <a:avLst/>
          </a:prstGeom>
        </p:spPr>
      </p:pic>
      <p:pic>
        <p:nvPicPr>
          <p:cNvPr id="6" name="Picture 5" descr="EEAU41_201708311200.jpg"/>
          <p:cNvPicPr>
            <a:picLocks noChangeAspect="1"/>
          </p:cNvPicPr>
          <p:nvPr/>
        </p:nvPicPr>
        <p:blipFill>
          <a:blip r:embed="rId3"/>
          <a:srcRect r="58843" b="30741"/>
          <a:stretch>
            <a:fillRect/>
          </a:stretch>
        </p:blipFill>
        <p:spPr>
          <a:xfrm>
            <a:off x="4000188" y="43340"/>
            <a:ext cx="4077012" cy="511921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pic>
        <p:nvPicPr>
          <p:cNvPr id="6" name="Picture 5" descr="EEAU41_201708311200.jpg"/>
          <p:cNvPicPr>
            <a:picLocks noChangeAspect="1"/>
          </p:cNvPicPr>
          <p:nvPr/>
        </p:nvPicPr>
        <p:blipFill>
          <a:blip r:embed="rId2"/>
          <a:srcRect r="58843" b="30741"/>
          <a:stretch>
            <a:fillRect/>
          </a:stretch>
        </p:blipFill>
        <p:spPr>
          <a:xfrm>
            <a:off x="4228788" y="43340"/>
            <a:ext cx="4077012" cy="5119210"/>
          </a:xfrm>
          <a:prstGeom prst="rect">
            <a:avLst/>
          </a:prstGeom>
        </p:spPr>
      </p:pic>
      <p:pic>
        <p:nvPicPr>
          <p:cNvPr id="7" name="Picture 6"/>
          <p:cNvPicPr>
            <a:picLocks noChangeAspect="1"/>
          </p:cNvPicPr>
          <p:nvPr/>
        </p:nvPicPr>
        <p:blipFill>
          <a:blip r:embed="rId3"/>
          <a:srcRect l="17001" r="43144" b="51333"/>
          <a:stretch>
            <a:fillRect/>
          </a:stretch>
        </p:blipFill>
        <p:spPr>
          <a:xfrm>
            <a:off x="0" y="-64723"/>
            <a:ext cx="4201419" cy="5227273"/>
          </a:xfrm>
          <a:prstGeom prst="rect">
            <a:avLst/>
          </a:prstGeom>
        </p:spPr>
      </p:pic>
      <p:sp>
        <p:nvSpPr>
          <p:cNvPr id="8" name="TextBox 7"/>
          <p:cNvSpPr txBox="1"/>
          <p:nvPr/>
        </p:nvSpPr>
        <p:spPr>
          <a:xfrm>
            <a:off x="0" y="590550"/>
            <a:ext cx="3938849" cy="369332"/>
          </a:xfrm>
          <a:prstGeom prst="rect">
            <a:avLst/>
          </a:prstGeom>
          <a:noFill/>
        </p:spPr>
        <p:txBody>
          <a:bodyPr wrap="none" rtlCol="0">
            <a:spAutoFit/>
          </a:bodyPr>
          <a:lstStyle/>
          <a:p>
            <a:r>
              <a:rPr lang="en-US" dirty="0" smtClean="0">
                <a:solidFill>
                  <a:srgbClr val="FF0000"/>
                </a:solidFill>
              </a:rPr>
              <a:t>36 hour forecast overdone, but is better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6" name="Picture 5" descr="EEAU41_201708311200.jpg"/>
          <p:cNvPicPr>
            <a:picLocks noChangeAspect="1"/>
          </p:cNvPicPr>
          <p:nvPr/>
        </p:nvPicPr>
        <p:blipFill>
          <a:blip r:embed="rId2"/>
          <a:srcRect r="58843" b="30741"/>
          <a:stretch>
            <a:fillRect/>
          </a:stretch>
        </p:blipFill>
        <p:spPr>
          <a:xfrm>
            <a:off x="4609788" y="43340"/>
            <a:ext cx="4077012" cy="5119210"/>
          </a:xfrm>
          <a:prstGeom prst="rect">
            <a:avLst/>
          </a:prstGeom>
        </p:spPr>
      </p:pic>
      <p:pic>
        <p:nvPicPr>
          <p:cNvPr id="5" name="Picture 4"/>
          <p:cNvPicPr>
            <a:picLocks noChangeAspect="1"/>
          </p:cNvPicPr>
          <p:nvPr/>
        </p:nvPicPr>
        <p:blipFill>
          <a:blip r:embed="rId3"/>
          <a:srcRect l="4261" r="21875" b="24632"/>
          <a:stretch>
            <a:fillRect/>
          </a:stretch>
        </p:blipFill>
        <p:spPr>
          <a:xfrm>
            <a:off x="0" y="1538654"/>
            <a:ext cx="4572000" cy="3604846"/>
          </a:xfrm>
          <a:prstGeom prst="rect">
            <a:avLst/>
          </a:prstGeom>
        </p:spPr>
      </p:pic>
      <p:sp>
        <p:nvSpPr>
          <p:cNvPr id="8" name="TextBox 7"/>
          <p:cNvSpPr txBox="1"/>
          <p:nvPr/>
        </p:nvSpPr>
        <p:spPr>
          <a:xfrm>
            <a:off x="381000" y="742950"/>
            <a:ext cx="2749471" cy="369332"/>
          </a:xfrm>
          <a:prstGeom prst="rect">
            <a:avLst/>
          </a:prstGeom>
          <a:noFill/>
        </p:spPr>
        <p:txBody>
          <a:bodyPr wrap="none" rtlCol="0">
            <a:spAutoFit/>
          </a:bodyPr>
          <a:lstStyle/>
          <a:p>
            <a:r>
              <a:rPr lang="en-US" dirty="0" smtClean="0"/>
              <a:t>Nothing at all near 0W, 10S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5" descr="EEAU41_201708311200.jpg"/>
          <p:cNvPicPr>
            <a:picLocks noChangeAspect="1"/>
          </p:cNvPicPr>
          <p:nvPr/>
        </p:nvPicPr>
        <p:blipFill>
          <a:blip r:embed="rId2"/>
          <a:srcRect r="58843" b="30741"/>
          <a:stretch>
            <a:fillRect/>
          </a:stretch>
        </p:blipFill>
        <p:spPr>
          <a:xfrm>
            <a:off x="4609788" y="43340"/>
            <a:ext cx="4077012" cy="5119210"/>
          </a:xfrm>
          <a:prstGeom prst="rect">
            <a:avLst/>
          </a:prstGeom>
        </p:spPr>
      </p:pic>
      <p:pic>
        <p:nvPicPr>
          <p:cNvPr id="5" name="Picture 4"/>
          <p:cNvPicPr>
            <a:picLocks noChangeAspect="1"/>
          </p:cNvPicPr>
          <p:nvPr/>
        </p:nvPicPr>
        <p:blipFill>
          <a:blip r:embed="rId3"/>
          <a:srcRect l="3409" r="22727" b="23529"/>
          <a:stretch>
            <a:fillRect/>
          </a:stretch>
        </p:blipFill>
        <p:spPr>
          <a:xfrm>
            <a:off x="42862" y="1520190"/>
            <a:ext cx="4529138" cy="3623310"/>
          </a:xfrm>
          <a:prstGeom prst="rect">
            <a:avLst/>
          </a:prstGeom>
        </p:spPr>
      </p:pic>
      <p:sp>
        <p:nvSpPr>
          <p:cNvPr id="8" name="TextBox 7"/>
          <p:cNvSpPr txBox="1"/>
          <p:nvPr/>
        </p:nvSpPr>
        <p:spPr>
          <a:xfrm>
            <a:off x="304800" y="742950"/>
            <a:ext cx="4095993" cy="369332"/>
          </a:xfrm>
          <a:prstGeom prst="rect">
            <a:avLst/>
          </a:prstGeom>
          <a:noFill/>
        </p:spPr>
        <p:txBody>
          <a:bodyPr wrap="none" rtlCol="0">
            <a:spAutoFit/>
          </a:bodyPr>
          <a:lstStyle/>
          <a:p>
            <a:r>
              <a:rPr lang="en-US" dirty="0" smtClean="0"/>
              <a:t>36 hour is substantially improved from 48</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Cloud forecast for Tomorrow</a:t>
            </a:r>
            <a:endParaRPr lang="en-US" sz="3600" dirty="0"/>
          </a:p>
        </p:txBody>
      </p:sp>
      <p:sp>
        <p:nvSpPr>
          <p:cNvPr id="3" name="Content Placeholder 2"/>
          <p:cNvSpPr>
            <a:spLocks noGrp="1"/>
          </p:cNvSpPr>
          <p:nvPr>
            <p:ph idx="1"/>
          </p:nvPr>
        </p:nvSpPr>
        <p:spPr>
          <a:xfrm>
            <a:off x="457200" y="895350"/>
            <a:ext cx="8229600" cy="4038600"/>
          </a:xfrm>
        </p:spPr>
        <p:txBody>
          <a:bodyPr>
            <a:normAutofit fontScale="55000" lnSpcReduction="20000"/>
          </a:bodyPr>
          <a:lstStyle/>
          <a:p>
            <a:r>
              <a:rPr lang="en-US" dirty="0" err="1" smtClean="0"/>
              <a:t>Rei</a:t>
            </a:r>
            <a:r>
              <a:rPr lang="en-US" dirty="0" smtClean="0"/>
              <a:t> did a careful analysis of both UKMO and EC forecast runs yesterday; latest forecasts (12Z 8/31 init) begin to diverge at around 24 hours (when they are forecasting for noon today).</a:t>
            </a:r>
          </a:p>
          <a:p>
            <a:r>
              <a:rPr lang="en-US" dirty="0" smtClean="0"/>
              <a:t>It is clear that differences in internal dynamics and microphysics have a significant impact on the forecast (as well as differences in </a:t>
            </a:r>
            <a:r>
              <a:rPr lang="en-US" dirty="0" err="1" smtClean="0"/>
              <a:t>modelled</a:t>
            </a:r>
            <a:r>
              <a:rPr lang="en-US" dirty="0" smtClean="0"/>
              <a:t> African convective moisture sources).</a:t>
            </a:r>
          </a:p>
          <a:p>
            <a:r>
              <a:rPr lang="en-US" dirty="0" smtClean="0"/>
              <a:t>EC has consistently developed a closed anticyclone just north of Saint Helena, which is boosting the development of high clouds to the north.  UKMO dynamics is subtly different, also consistently.</a:t>
            </a:r>
          </a:p>
          <a:p>
            <a:r>
              <a:rPr lang="en-US" dirty="0" smtClean="0"/>
              <a:t>I find the complete clearing (and going from broad coverage to nothing during the forecast cycle) in the UKMO hard to believe.  Would give the edge to the EC forecast.</a:t>
            </a:r>
          </a:p>
          <a:p>
            <a:r>
              <a:rPr lang="en-US" dirty="0" smtClean="0"/>
              <a:t>EC forecasts significant high cloud north of 10S in an irregular line.</a:t>
            </a:r>
          </a:p>
          <a:p>
            <a:r>
              <a:rPr lang="en-US" dirty="0" smtClean="0"/>
              <a:t>Low cloud clearing is further south than typical because of weaker </a:t>
            </a:r>
            <a:r>
              <a:rPr lang="en-US" dirty="0" err="1" smtClean="0"/>
              <a:t>southeasterlies</a:t>
            </a:r>
            <a:r>
              <a:rPr lang="en-US" dirty="0" smtClean="0"/>
              <a:t> at the surface (SH high is scrunched)</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4"/>
          <p:cNvPicPr>
            <a:picLocks noChangeAspect="1"/>
          </p:cNvPicPr>
          <p:nvPr/>
        </p:nvPicPr>
        <p:blipFill>
          <a:blip r:embed="rId2"/>
          <a:srcRect l="17710" r="43329" b="50174"/>
          <a:stretch>
            <a:fillRect/>
          </a:stretch>
        </p:blipFill>
        <p:spPr>
          <a:xfrm>
            <a:off x="0" y="64790"/>
            <a:ext cx="3897626" cy="5078710"/>
          </a:xfrm>
          <a:prstGeom prst="rect">
            <a:avLst/>
          </a:prstGeom>
        </p:spPr>
      </p:pic>
      <p:pic>
        <p:nvPicPr>
          <p:cNvPr id="6" name="Picture 5"/>
          <p:cNvPicPr>
            <a:picLocks noChangeAspect="1"/>
          </p:cNvPicPr>
          <p:nvPr/>
        </p:nvPicPr>
        <p:blipFill>
          <a:blip r:embed="rId3"/>
          <a:srcRect l="3409" r="22727" b="23529"/>
          <a:stretch>
            <a:fillRect/>
          </a:stretch>
        </p:blipFill>
        <p:spPr>
          <a:xfrm>
            <a:off x="3886200" y="1498072"/>
            <a:ext cx="4556783" cy="3645428"/>
          </a:xfrm>
          <a:prstGeom prst="rect">
            <a:avLst/>
          </a:prstGeom>
        </p:spPr>
      </p:pic>
      <p:sp>
        <p:nvSpPr>
          <p:cNvPr id="7" name="TextBox 6"/>
          <p:cNvSpPr txBox="1"/>
          <p:nvPr/>
        </p:nvSpPr>
        <p:spPr>
          <a:xfrm>
            <a:off x="4126910" y="209550"/>
            <a:ext cx="5017090" cy="923330"/>
          </a:xfrm>
          <a:prstGeom prst="rect">
            <a:avLst/>
          </a:prstGeom>
          <a:noFill/>
        </p:spPr>
        <p:txBody>
          <a:bodyPr wrap="square" rtlCol="0">
            <a:spAutoFit/>
          </a:bodyPr>
          <a:lstStyle/>
          <a:p>
            <a:r>
              <a:rPr lang="en-US" dirty="0" smtClean="0"/>
              <a:t>High cloud forecasts are consistent with previous runs for both models, and they do NOT agree.  Middle cloud forecasts DO agree.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6" name="Picture 5"/>
          <p:cNvPicPr>
            <a:picLocks noChangeAspect="1"/>
          </p:cNvPicPr>
          <p:nvPr/>
        </p:nvPicPr>
        <p:blipFill>
          <a:blip r:embed="rId2"/>
          <a:srcRect l="3409" r="22727" b="23529"/>
          <a:stretch>
            <a:fillRect/>
          </a:stretch>
        </p:blipFill>
        <p:spPr>
          <a:xfrm>
            <a:off x="3886200" y="1498072"/>
            <a:ext cx="4556783" cy="3645428"/>
          </a:xfrm>
          <a:prstGeom prst="rect">
            <a:avLst/>
          </a:prstGeom>
        </p:spPr>
      </p:pic>
      <p:sp>
        <p:nvSpPr>
          <p:cNvPr id="7" name="TextBox 6"/>
          <p:cNvSpPr txBox="1"/>
          <p:nvPr/>
        </p:nvSpPr>
        <p:spPr>
          <a:xfrm>
            <a:off x="4126910" y="209550"/>
            <a:ext cx="5017090" cy="1200329"/>
          </a:xfrm>
          <a:prstGeom prst="rect">
            <a:avLst/>
          </a:prstGeom>
          <a:noFill/>
        </p:spPr>
        <p:txBody>
          <a:bodyPr wrap="square" rtlCol="0">
            <a:spAutoFit/>
          </a:bodyPr>
          <a:lstStyle/>
          <a:p>
            <a:r>
              <a:rPr lang="en-US" dirty="0" smtClean="0"/>
              <a:t>High cloud forecasts are consistent with previous runs for both models, and they do NOT agree.  Middle cloud forecasts do agree.</a:t>
            </a:r>
          </a:p>
          <a:p>
            <a:r>
              <a:rPr lang="en-US" dirty="0" smtClean="0">
                <a:solidFill>
                  <a:srgbClr val="FF0000"/>
                </a:solidFill>
              </a:rPr>
              <a:t>LATEST UKMO 36 HOUR FORECAST AT LEFT -- SAME</a:t>
            </a:r>
            <a:endParaRPr lang="en-US" dirty="0">
              <a:solidFill>
                <a:srgbClr val="FF0000"/>
              </a:solidFill>
            </a:endParaRPr>
          </a:p>
        </p:txBody>
      </p:sp>
      <p:pic>
        <p:nvPicPr>
          <p:cNvPr id="8" name="Picture 7"/>
          <p:cNvPicPr>
            <a:picLocks noChangeAspect="1"/>
          </p:cNvPicPr>
          <p:nvPr/>
        </p:nvPicPr>
        <p:blipFill>
          <a:blip r:embed="rId3"/>
          <a:srcRect l="17001" r="43329" b="51333"/>
          <a:stretch>
            <a:fillRect/>
          </a:stretch>
        </p:blipFill>
        <p:spPr>
          <a:xfrm>
            <a:off x="0" y="182925"/>
            <a:ext cx="3968554" cy="496057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6760</TotalTime>
  <Words>758</Words>
  <Application>Microsoft Macintosh PowerPoint</Application>
  <PresentationFormat>On-screen Show (16:9)</PresentationFormat>
  <Paragraphs>72</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ORACLES forecasting briefing </vt:lpstr>
      <vt:lpstr>Cloud forecast verification for 20170831</vt:lpstr>
      <vt:lpstr>Slide 3</vt:lpstr>
      <vt:lpstr>Slide 4</vt:lpstr>
      <vt:lpstr>Slide 5</vt:lpstr>
      <vt:lpstr>Slide 6</vt:lpstr>
      <vt:lpstr>Cloud forecast for Tomorrow</vt:lpstr>
      <vt:lpstr>Slide 8</vt:lpstr>
      <vt:lpstr>Slide 9</vt:lpstr>
      <vt:lpstr>Slide 10</vt:lpstr>
      <vt:lpstr>Slide 11</vt:lpstr>
      <vt:lpstr>Slide 12</vt:lpstr>
      <vt:lpstr>Slide 13</vt:lpstr>
      <vt:lpstr>Slide 14</vt:lpstr>
      <vt:lpstr>Slide 15</vt:lpstr>
      <vt:lpstr>Slide 16</vt:lpstr>
      <vt:lpstr>Slide 17</vt:lpstr>
      <vt:lpstr>Mid level forecast</vt:lpstr>
      <vt:lpstr>Slide 19</vt:lpstr>
      <vt:lpstr>Slide 20</vt:lpstr>
      <vt:lpstr>Low Clouds</vt:lpstr>
      <vt:lpstr>Slide 22</vt:lpstr>
      <vt:lpstr>Slide 23</vt:lpstr>
      <vt:lpstr>Cross Sections</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61</cp:revision>
  <dcterms:created xsi:type="dcterms:W3CDTF">2017-09-01T05:15:42Z</dcterms:created>
  <dcterms:modified xsi:type="dcterms:W3CDTF">2017-09-01T10:47:40Z</dcterms:modified>
</cp:coreProperties>
</file>