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27.xml" ContentType="application/vnd.openxmlformats-officedocument.presentationml.slide+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26.xml" ContentType="application/vnd.openxmlformats-officedocument.presentationml.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theme/theme1.xml" ContentType="application/vnd.openxmlformats-officedocument.them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9"/>
  </p:notesMasterIdLst>
  <p:sldIdLst>
    <p:sldId id="271" r:id="rId2"/>
    <p:sldId id="323" r:id="rId3"/>
    <p:sldId id="372" r:id="rId4"/>
    <p:sldId id="438" r:id="rId5"/>
    <p:sldId id="439" r:id="rId6"/>
    <p:sldId id="389" r:id="rId7"/>
    <p:sldId id="417" r:id="rId8"/>
    <p:sldId id="419" r:id="rId9"/>
    <p:sldId id="336" r:id="rId10"/>
    <p:sldId id="373" r:id="rId11"/>
    <p:sldId id="390" r:id="rId12"/>
    <p:sldId id="422" r:id="rId13"/>
    <p:sldId id="440" r:id="rId14"/>
    <p:sldId id="423" r:id="rId15"/>
    <p:sldId id="383" r:id="rId16"/>
    <p:sldId id="441" r:id="rId17"/>
    <p:sldId id="442" r:id="rId18"/>
    <p:sldId id="434" r:id="rId19"/>
    <p:sldId id="443" r:id="rId20"/>
    <p:sldId id="436" r:id="rId21"/>
    <p:sldId id="444" r:id="rId22"/>
    <p:sldId id="445" r:id="rId23"/>
    <p:sldId id="446" r:id="rId24"/>
    <p:sldId id="405" r:id="rId25"/>
    <p:sldId id="449" r:id="rId26"/>
    <p:sldId id="447" r:id="rId27"/>
    <p:sldId id="44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40" d="100"/>
          <a:sy n="140" d="100"/>
        </p:scale>
        <p:origin x="-752" y="-7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8/31/17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8/31/17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8.png"/><Relationship Id="rId5"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31-</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743266" y="2332402"/>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765030" y="31877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4199533" y="861785"/>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0" y="5924402"/>
            <a:ext cx="9144000" cy="738664"/>
          </a:xfrm>
          <a:prstGeom prst="rect">
            <a:avLst/>
          </a:prstGeom>
          <a:noFill/>
        </p:spPr>
        <p:txBody>
          <a:bodyPr wrap="square" rtlCol="0">
            <a:spAutoFit/>
          </a:bodyPr>
          <a:lstStyle/>
          <a:p>
            <a:r>
              <a:rPr lang="en-US" sz="1400" dirty="0" smtClean="0"/>
              <a:t>Wednesday (F): Moist air intrusion </a:t>
            </a:r>
            <a:r>
              <a:rPr lang="en-US" sz="1400" dirty="0" smtClean="0"/>
              <a:t>moving westward developing a V shape with the horizontal shear of the easterlies, which have a strong </a:t>
            </a:r>
            <a:r>
              <a:rPr lang="en-US" sz="1400" dirty="0" smtClean="0"/>
              <a:t>core of up to 25 knots near the coast.  Moisture near TMS more intense than yesterday’s forecast.  Note anticyclone near SH that keeps easterlies on track.</a:t>
            </a:r>
            <a:r>
              <a:rPr lang="en-US" sz="1400"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 y="0"/>
            <a:ext cx="8046720" cy="6217920"/>
          </a:xfrm>
          <a:prstGeom prst="rect">
            <a:avLst/>
          </a:prstGeom>
        </p:spPr>
      </p:pic>
      <p:sp>
        <p:nvSpPr>
          <p:cNvPr id="7" name="TextBox 6"/>
          <p:cNvSpPr txBox="1"/>
          <p:nvPr/>
        </p:nvSpPr>
        <p:spPr>
          <a:xfrm>
            <a:off x="6046231"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3646202" y="898069"/>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1" y="6069538"/>
            <a:ext cx="9144000" cy="784830"/>
          </a:xfrm>
          <a:prstGeom prst="rect">
            <a:avLst/>
          </a:prstGeom>
          <a:noFill/>
        </p:spPr>
        <p:txBody>
          <a:bodyPr wrap="square" rtlCol="0">
            <a:spAutoFit/>
          </a:bodyPr>
          <a:lstStyle/>
          <a:p>
            <a:r>
              <a:rPr lang="en-US" sz="1500" dirty="0" smtClean="0"/>
              <a:t>Thursday (F):</a:t>
            </a:r>
            <a:r>
              <a:rPr lang="en-US" sz="1500" dirty="0" smtClean="0"/>
              <a:t> Change from previous forecast for today, with sharper, more pronounced northwestward flow west of 0W.  </a:t>
            </a:r>
            <a:r>
              <a:rPr lang="en-US" sz="1500" dirty="0" smtClean="0"/>
              <a:t> Moisture band near 8S, 2W is more intense (probably more vertical velocity).  Moisture plume south of TMS is more intense than previous forecast.  So, RH pattern overall much less “washed out” than yesterday’s </a:t>
            </a:r>
            <a:r>
              <a:rPr lang="en-US" sz="1500" dirty="0" err="1" smtClean="0"/>
              <a:t>fcst</a:t>
            </a:r>
            <a:r>
              <a:rPr lang="en-US" sz="1500" dirty="0" smtClean="0"/>
              <a:t>.</a:t>
            </a:r>
            <a:endParaRPr lang="en-US" sz="15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 y="0"/>
            <a:ext cx="8046720" cy="6217920"/>
          </a:xfrm>
          <a:prstGeom prst="rect">
            <a:avLst/>
          </a:prstGeom>
        </p:spPr>
      </p:pic>
      <p:sp>
        <p:nvSpPr>
          <p:cNvPr id="7" name="TextBox 6"/>
          <p:cNvSpPr txBox="1"/>
          <p:nvPr/>
        </p:nvSpPr>
        <p:spPr>
          <a:xfrm>
            <a:off x="5392606" y="3175383"/>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2394404" y="589655"/>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1" y="5879047"/>
            <a:ext cx="9144000" cy="830997"/>
          </a:xfrm>
          <a:prstGeom prst="rect">
            <a:avLst/>
          </a:prstGeom>
          <a:noFill/>
        </p:spPr>
        <p:txBody>
          <a:bodyPr wrap="square" rtlCol="0">
            <a:spAutoFit/>
          </a:bodyPr>
          <a:lstStyle/>
          <a:p>
            <a:r>
              <a:rPr lang="en-US" sz="1600" dirty="0" smtClean="0"/>
              <a:t>Friday (NF)</a:t>
            </a:r>
            <a:r>
              <a:rPr lang="en-US" sz="1600" dirty="0" smtClean="0"/>
              <a:t>:  Winds less zonal than in previous forecast, with </a:t>
            </a:r>
            <a:r>
              <a:rPr lang="en-US" sz="1600" dirty="0" smtClean="0"/>
              <a:t>a stronger bowl shape (bottom of bowl near 8W).  RH features are thus more intense, both off the Gabon/Cameroon coast, and at 10W (10W feature is same as 4W feature on previous day. </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468177" y="3435863"/>
            <a:ext cx="318229" cy="369332"/>
          </a:xfrm>
          <a:prstGeom prst="rect">
            <a:avLst/>
          </a:prstGeom>
          <a:solidFill>
            <a:schemeClr val="bg1"/>
          </a:solidFill>
        </p:spPr>
        <p:txBody>
          <a:bodyPr wrap="squar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55521"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1750786" y="254346"/>
            <a:ext cx="288548" cy="307777"/>
          </a:xfrm>
          <a:prstGeom prst="rect">
            <a:avLst/>
          </a:prstGeom>
          <a:solidFill>
            <a:schemeClr val="bg1"/>
          </a:solidFill>
        </p:spPr>
        <p:txBody>
          <a:bodyPr wrap="square" rtlCol="0">
            <a:spAutoFit/>
          </a:bodyPr>
          <a:lstStyle/>
          <a:p>
            <a:r>
              <a:rPr lang="en-US" sz="1400" dirty="0" smtClean="0">
                <a:solidFill>
                  <a:srgbClr val="FF6600"/>
                </a:solidFill>
              </a:rPr>
              <a:t>A</a:t>
            </a:r>
            <a:endParaRPr lang="en-US" sz="1400" dirty="0">
              <a:solidFill>
                <a:srgbClr val="FF6600"/>
              </a:solidFill>
            </a:endParaRPr>
          </a:p>
        </p:txBody>
      </p:sp>
      <p:cxnSp>
        <p:nvCxnSpPr>
          <p:cNvPr id="14" name="Straight Arrow Connector 13"/>
          <p:cNvCxnSpPr/>
          <p:nvPr/>
        </p:nvCxnSpPr>
        <p:spPr>
          <a:xfrm rot="16200000" flipV="1">
            <a:off x="2906094" y="2189451"/>
            <a:ext cx="4375026" cy="4163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042985" y="1714499"/>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11" name="TextBox 10"/>
          <p:cNvSpPr txBox="1"/>
          <p:nvPr/>
        </p:nvSpPr>
        <p:spPr>
          <a:xfrm>
            <a:off x="5042985" y="3066531"/>
            <a:ext cx="318229" cy="369332"/>
          </a:xfrm>
          <a:prstGeom prst="rect">
            <a:avLst/>
          </a:prstGeom>
          <a:solidFill>
            <a:schemeClr val="bg1"/>
          </a:solidFill>
        </p:spPr>
        <p:txBody>
          <a:bodyPr wrap="square" rtlCol="0">
            <a:spAutoFit/>
          </a:bodyPr>
          <a:lstStyle/>
          <a:p>
            <a:r>
              <a:rPr lang="en-US" dirty="0" smtClean="0">
                <a:solidFill>
                  <a:srgbClr val="FF6600"/>
                </a:solidFill>
              </a:rPr>
              <a:t>A</a:t>
            </a:r>
            <a:endParaRPr lang="en-US" dirty="0">
              <a:solidFill>
                <a:srgbClr val="FF6600"/>
              </a:solidFill>
            </a:endParaRPr>
          </a:p>
        </p:txBody>
      </p:sp>
      <p:pic>
        <p:nvPicPr>
          <p:cNvPr id="12" name="Picture 11"/>
          <p:cNvPicPr>
            <a:picLocks noChangeAspect="1"/>
          </p:cNvPicPr>
          <p:nvPr/>
        </p:nvPicPr>
        <p:blipFill>
          <a:blip r:embed="rId2"/>
          <a:stretch>
            <a:fillRect/>
          </a:stretch>
        </p:blipFill>
        <p:spPr>
          <a:xfrm>
            <a:off x="1" y="0"/>
            <a:ext cx="8046720" cy="6217920"/>
          </a:xfrm>
          <a:prstGeom prst="rect">
            <a:avLst/>
          </a:prstGeom>
        </p:spPr>
      </p:pic>
      <p:sp>
        <p:nvSpPr>
          <p:cNvPr id="4" name="TextBox 3"/>
          <p:cNvSpPr txBox="1"/>
          <p:nvPr/>
        </p:nvSpPr>
        <p:spPr>
          <a:xfrm>
            <a:off x="1" y="5806479"/>
            <a:ext cx="9144000" cy="1077218"/>
          </a:xfrm>
          <a:prstGeom prst="rect">
            <a:avLst/>
          </a:prstGeom>
          <a:noFill/>
        </p:spPr>
        <p:txBody>
          <a:bodyPr wrap="square" rtlCol="0">
            <a:spAutoFit/>
          </a:bodyPr>
          <a:lstStyle/>
          <a:p>
            <a:r>
              <a:rPr lang="en-US" sz="1600" dirty="0" smtClean="0"/>
              <a:t>Saturday (science transit to ASI):</a:t>
            </a:r>
            <a:r>
              <a:rPr lang="en-US" sz="1600" dirty="0" smtClean="0"/>
              <a:t>  Quite substantial change from previous forecast as a clockwise circulation develops on the equator at 10W.  Big thrust of moisture to the southwest from TMS with 15 knot winds.  Same moisture blob is now at 5S, 18W and is much more intense than previous forecast. </a:t>
            </a:r>
            <a:r>
              <a:rPr lang="en-US" sz="1600" dirty="0" smtClean="0"/>
              <a:t>On the continent, flow is more sharply northward (western Congo).  </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 y="2926"/>
            <a:ext cx="8046720" cy="6217920"/>
          </a:xfrm>
          <a:prstGeom prst="rect">
            <a:avLst/>
          </a:prstGeom>
        </p:spPr>
      </p:pic>
      <p:sp>
        <p:nvSpPr>
          <p:cNvPr id="3" name="TextBox 2"/>
          <p:cNvSpPr txBox="1"/>
          <p:nvPr/>
        </p:nvSpPr>
        <p:spPr>
          <a:xfrm>
            <a:off x="5468177" y="3435863"/>
            <a:ext cx="318229" cy="369332"/>
          </a:xfrm>
          <a:prstGeom prst="rect">
            <a:avLst/>
          </a:prstGeom>
          <a:solidFill>
            <a:schemeClr val="bg1"/>
          </a:solidFill>
        </p:spPr>
        <p:txBody>
          <a:bodyPr wrap="squar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55521" y="3251197"/>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1750786" y="254346"/>
            <a:ext cx="288548" cy="307777"/>
          </a:xfrm>
          <a:prstGeom prst="rect">
            <a:avLst/>
          </a:prstGeom>
          <a:solidFill>
            <a:schemeClr val="bg1"/>
          </a:solidFill>
        </p:spPr>
        <p:txBody>
          <a:bodyPr wrap="square" rtlCol="0">
            <a:spAutoFit/>
          </a:bodyPr>
          <a:lstStyle/>
          <a:p>
            <a:r>
              <a:rPr lang="en-US" sz="1400" dirty="0" smtClean="0">
                <a:solidFill>
                  <a:srgbClr val="FF6600"/>
                </a:solidFill>
              </a:rPr>
              <a:t>A</a:t>
            </a:r>
            <a:endParaRPr lang="en-US" sz="1400" dirty="0">
              <a:solidFill>
                <a:srgbClr val="FF6600"/>
              </a:solidFill>
            </a:endParaRPr>
          </a:p>
        </p:txBody>
      </p:sp>
      <p:sp>
        <p:nvSpPr>
          <p:cNvPr id="13" name="TextBox 12"/>
          <p:cNvSpPr txBox="1"/>
          <p:nvPr/>
        </p:nvSpPr>
        <p:spPr>
          <a:xfrm>
            <a:off x="5042985" y="1714499"/>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11" name="TextBox 10"/>
          <p:cNvSpPr txBox="1"/>
          <p:nvPr/>
        </p:nvSpPr>
        <p:spPr>
          <a:xfrm>
            <a:off x="5042985" y="3066531"/>
            <a:ext cx="318229" cy="369332"/>
          </a:xfrm>
          <a:prstGeom prst="rect">
            <a:avLst/>
          </a:prstGeom>
          <a:solidFill>
            <a:schemeClr val="bg1"/>
          </a:solidFill>
        </p:spPr>
        <p:txBody>
          <a:bodyPr wrap="square" rtlCol="0">
            <a:spAutoFit/>
          </a:bodyPr>
          <a:lstStyle/>
          <a:p>
            <a:r>
              <a:rPr lang="en-US" dirty="0" smtClean="0">
                <a:solidFill>
                  <a:srgbClr val="FF6600"/>
                </a:solidFill>
              </a:rPr>
              <a:t>A</a:t>
            </a:r>
            <a:endParaRPr lang="en-US" dirty="0">
              <a:solidFill>
                <a:srgbClr val="FF6600"/>
              </a:solidFill>
            </a:endParaRPr>
          </a:p>
        </p:txBody>
      </p:sp>
      <p:sp>
        <p:nvSpPr>
          <p:cNvPr id="12" name="TextBox 11"/>
          <p:cNvSpPr txBox="1"/>
          <p:nvPr/>
        </p:nvSpPr>
        <p:spPr>
          <a:xfrm>
            <a:off x="1315357" y="5997192"/>
            <a:ext cx="2082621" cy="461665"/>
          </a:xfrm>
          <a:prstGeom prst="rect">
            <a:avLst/>
          </a:prstGeom>
          <a:noFill/>
        </p:spPr>
        <p:txBody>
          <a:bodyPr wrap="none" rtlCol="0">
            <a:spAutoFit/>
          </a:bodyPr>
          <a:lstStyle/>
          <a:p>
            <a:r>
              <a:rPr lang="en-US" sz="2400" dirty="0" smtClean="0"/>
              <a:t>OLD FORECAST</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0" y="5942544"/>
            <a:ext cx="9144000" cy="830997"/>
          </a:xfrm>
          <a:prstGeom prst="rect">
            <a:avLst/>
          </a:prstGeom>
          <a:noFill/>
        </p:spPr>
        <p:txBody>
          <a:bodyPr wrap="square" rtlCol="0">
            <a:spAutoFit/>
          </a:bodyPr>
          <a:lstStyle/>
          <a:p>
            <a:r>
              <a:rPr lang="en-US" sz="1600" dirty="0" smtClean="0"/>
              <a:t>Saturday (Transit science flight)</a:t>
            </a:r>
            <a:r>
              <a:rPr lang="en-US" sz="1600" dirty="0" smtClean="0"/>
              <a:t>: Winds a little more of a southerly component than in previous forecast at TMS.  Angola Bay eddy is less (confined to south of 8S).  Between here and Ascension, winds have weakened due to approaching low.</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3627120"/>
            <a:ext cx="4495827" cy="2031325"/>
          </a:xfrm>
          <a:prstGeom prst="rect">
            <a:avLst/>
          </a:prstGeom>
          <a:noFill/>
        </p:spPr>
        <p:txBody>
          <a:bodyPr wrap="square" rtlCol="0">
            <a:spAutoFit/>
          </a:bodyPr>
          <a:lstStyle/>
          <a:p>
            <a:r>
              <a:rPr lang="en-US" dirty="0" smtClean="0"/>
              <a:t>Mid levels for Transit Flight.  </a:t>
            </a:r>
            <a:r>
              <a:rPr lang="en-US" dirty="0" smtClean="0"/>
              <a:t>600mb AND 700mb patterns BOTH show </a:t>
            </a:r>
            <a:r>
              <a:rPr lang="en-US" dirty="0" smtClean="0"/>
              <a:t>a southwestward surge</a:t>
            </a:r>
            <a:r>
              <a:rPr lang="en-US" dirty="0" smtClean="0"/>
              <a:t> west </a:t>
            </a:r>
            <a:r>
              <a:rPr lang="en-US" dirty="0" smtClean="0"/>
              <a:t>of the routine </a:t>
            </a:r>
            <a:r>
              <a:rPr lang="en-US" dirty="0" smtClean="0"/>
              <a:t>track (</a:t>
            </a:r>
            <a:r>
              <a:rPr lang="en-US" dirty="0" smtClean="0"/>
              <a:t>change from previous </a:t>
            </a:r>
            <a:r>
              <a:rPr lang="en-US" dirty="0" smtClean="0"/>
              <a:t>forecast).  </a:t>
            </a:r>
            <a:r>
              <a:rPr lang="en-US" dirty="0" smtClean="0"/>
              <a:t>Zonal pattern is pretty much gone except at 800mb.</a:t>
            </a:r>
            <a:r>
              <a:rPr lang="en-US" dirty="0" smtClean="0"/>
              <a:t>   RH </a:t>
            </a:r>
            <a:r>
              <a:rPr lang="en-US" dirty="0" smtClean="0"/>
              <a:t>plume at 800mb similar to previous forecast, but more spread out</a:t>
            </a:r>
            <a:endParaRPr lang="en-US" dirty="0"/>
          </a:p>
        </p:txBody>
      </p:sp>
      <p:pic>
        <p:nvPicPr>
          <p:cNvPr id="6" name="Picture 5"/>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8" name="Picture 7"/>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3627120"/>
            <a:ext cx="4495827" cy="461665"/>
          </a:xfrm>
          <a:prstGeom prst="rect">
            <a:avLst/>
          </a:prstGeom>
          <a:noFill/>
        </p:spPr>
        <p:txBody>
          <a:bodyPr wrap="square" rtlCol="0">
            <a:spAutoFit/>
          </a:bodyPr>
          <a:lstStyle/>
          <a:p>
            <a:r>
              <a:rPr lang="en-US" sz="2400" dirty="0" smtClean="0"/>
              <a:t>OLD FORECAST</a:t>
            </a:r>
            <a:endParaRPr lang="en-US" sz="2400" dirty="0"/>
          </a:p>
        </p:txBody>
      </p:sp>
      <p:pic>
        <p:nvPicPr>
          <p:cNvPr id="9" name="Picture 8"/>
          <p:cNvPicPr>
            <a:picLocks noChangeAspect="1"/>
          </p:cNvPicPr>
          <p:nvPr/>
        </p:nvPicPr>
        <p:blipFill>
          <a:blip r:embed="rId2"/>
          <a:stretch>
            <a:fillRect/>
          </a:stretch>
        </p:blipFill>
        <p:spPr>
          <a:xfrm>
            <a:off x="0" y="0"/>
            <a:ext cx="4693920" cy="3627120"/>
          </a:xfrm>
          <a:prstGeom prst="rect">
            <a:avLst/>
          </a:prstGeom>
        </p:spPr>
      </p:pic>
      <p:pic>
        <p:nvPicPr>
          <p:cNvPr id="10" name="Picture 9"/>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244929" y="4680857"/>
            <a:ext cx="8738602" cy="2031325"/>
          </a:xfrm>
          <a:prstGeom prst="rect">
            <a:avLst/>
          </a:prstGeom>
          <a:noFill/>
        </p:spPr>
        <p:txBody>
          <a:bodyPr wrap="square" rtlCol="0">
            <a:spAutoFit/>
          </a:bodyPr>
          <a:lstStyle/>
          <a:p>
            <a:pPr>
              <a:buFont typeface="Arial"/>
              <a:buChar char="•"/>
            </a:pPr>
            <a:r>
              <a:rPr lang="en-US" dirty="0" smtClean="0"/>
              <a:t>Both cirrus forecasts are reasonably consistent </a:t>
            </a:r>
            <a:r>
              <a:rPr lang="en-US" dirty="0" smtClean="0"/>
              <a:t>with their previous versions (but they disagree!!).  Am inclined to agree with EC.  BUT, we are still relying on model generated convection to provide the moisture (next slides).</a:t>
            </a:r>
          </a:p>
          <a:p>
            <a:pPr>
              <a:buFont typeface="Arial"/>
              <a:buChar char="•"/>
            </a:pPr>
            <a:r>
              <a:rPr lang="en-US" dirty="0" smtClean="0"/>
              <a:t>No middle cloud forecast in spite of mid-level moisture surge (I believe this).  Previous forecast had some middle cloud.</a:t>
            </a:r>
          </a:p>
          <a:p>
            <a:pPr>
              <a:buFont typeface="Arial"/>
              <a:buChar char="•"/>
            </a:pPr>
            <a:r>
              <a:rPr lang="en-US" dirty="0" smtClean="0"/>
              <a:t>Low cloud forecast has changed to a flatter pattern.  May be related to the surface wind speed pattern, but really not sure.</a:t>
            </a:r>
            <a:endParaRPr lang="en-US" dirty="0"/>
          </a:p>
        </p:txBody>
      </p:sp>
      <p:pic>
        <p:nvPicPr>
          <p:cNvPr id="8" name="Picture 7"/>
          <p:cNvPicPr>
            <a:picLocks noChangeAspect="1"/>
          </p:cNvPicPr>
          <p:nvPr/>
        </p:nvPicPr>
        <p:blipFill>
          <a:blip r:embed="rId2"/>
          <a:stretch>
            <a:fillRect/>
          </a:stretch>
        </p:blipFill>
        <p:spPr>
          <a:xfrm>
            <a:off x="0" y="0"/>
            <a:ext cx="5364480" cy="4145280"/>
          </a:xfrm>
          <a:prstGeom prst="rect">
            <a:avLst/>
          </a:prstGeom>
        </p:spPr>
      </p:pic>
      <p:pic>
        <p:nvPicPr>
          <p:cNvPr id="9" name="Picture 8"/>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evolution 8</a:t>
            </a:r>
            <a:r>
              <a:rPr lang="en-US" dirty="0" smtClean="0"/>
              <a:t>/30-</a:t>
            </a:r>
            <a:r>
              <a:rPr lang="en-US" dirty="0" smtClean="0"/>
              <a:t>9/2</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244929" y="4680857"/>
            <a:ext cx="8738602" cy="369332"/>
          </a:xfrm>
          <a:prstGeom prst="rect">
            <a:avLst/>
          </a:prstGeom>
          <a:noFill/>
        </p:spPr>
        <p:txBody>
          <a:bodyPr wrap="square" rtlCol="0">
            <a:spAutoFit/>
          </a:bodyPr>
          <a:lstStyle/>
          <a:p>
            <a:r>
              <a:rPr lang="en-US" dirty="0" smtClean="0"/>
              <a:t>OLD FORECAST</a:t>
            </a:r>
            <a:endParaRPr lang="en-US" dirty="0"/>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846965"/>
            <a:ext cx="9144000" cy="1015663"/>
          </a:xfrm>
          <a:prstGeom prst="rect">
            <a:avLst/>
          </a:prstGeom>
          <a:noFill/>
        </p:spPr>
        <p:txBody>
          <a:bodyPr wrap="square" rtlCol="0">
            <a:spAutoFit/>
          </a:bodyPr>
          <a:lstStyle/>
          <a:p>
            <a:r>
              <a:rPr lang="en-US" sz="1500" dirty="0" smtClean="0"/>
              <a:t>Speed is about 20 meters per second, though lead cloud appears to be moving more slowly (probably with the wave that is generating the cloud from available moisture).  In 3 days, parcels move about 45 degrees of longitude, which means that the moisture comes from the continental interior.  Thus, we are still relying, at this stage, on model generated convection.  Would still consider the 5S flight plan</a:t>
            </a:r>
            <a:endParaRPr lang="en-US" sz="15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50080" y="0"/>
            <a:ext cx="4693920" cy="3627120"/>
          </a:xfrm>
          <a:prstGeom prst="rect">
            <a:avLst/>
          </a:prstGeom>
        </p:spPr>
      </p:pic>
      <p:pic>
        <p:nvPicPr>
          <p:cNvPr id="5" name="Picture 4"/>
          <p:cNvPicPr>
            <a:picLocks noChangeAspect="1"/>
          </p:cNvPicPr>
          <p:nvPr/>
        </p:nvPicPr>
        <p:blipFill>
          <a:blip r:embed="rId3"/>
          <a:stretch>
            <a:fillRect/>
          </a:stretch>
        </p:blipFill>
        <p:spPr>
          <a:xfrm>
            <a:off x="0" y="0"/>
            <a:ext cx="4693920" cy="3627120"/>
          </a:xfrm>
          <a:prstGeom prst="rect">
            <a:avLst/>
          </a:prstGeom>
        </p:spPr>
      </p:pic>
      <p:pic>
        <p:nvPicPr>
          <p:cNvPr id="6" name="Picture 5"/>
          <p:cNvPicPr>
            <a:picLocks noChangeAspect="1"/>
          </p:cNvPicPr>
          <p:nvPr/>
        </p:nvPicPr>
        <p:blipFill>
          <a:blip r:embed="rId4"/>
          <a:stretch>
            <a:fillRect/>
          </a:stretch>
        </p:blipFill>
        <p:spPr>
          <a:xfrm>
            <a:off x="0" y="3230880"/>
            <a:ext cx="4693920" cy="3627120"/>
          </a:xfrm>
          <a:prstGeom prst="rect">
            <a:avLst/>
          </a:prstGeom>
        </p:spPr>
      </p:pic>
      <p:pic>
        <p:nvPicPr>
          <p:cNvPr id="4" name="Picture 3"/>
          <p:cNvPicPr>
            <a:picLocks noChangeAspect="1"/>
          </p:cNvPicPr>
          <p:nvPr/>
        </p:nvPicPr>
        <p:blipFill>
          <a:blip r:embed="rId5"/>
          <a:stretch>
            <a:fillRect/>
          </a:stretch>
        </p:blipFill>
        <p:spPr>
          <a:xfrm>
            <a:off x="4450080" y="3230880"/>
            <a:ext cx="4693920" cy="3627120"/>
          </a:xfrm>
          <a:prstGeom prst="rect">
            <a:avLst/>
          </a:prstGeom>
        </p:spPr>
      </p:pic>
      <p:sp>
        <p:nvSpPr>
          <p:cNvPr id="8" name="TextBox 7"/>
          <p:cNvSpPr txBox="1"/>
          <p:nvPr/>
        </p:nvSpPr>
        <p:spPr>
          <a:xfrm>
            <a:off x="2195286" y="2549071"/>
            <a:ext cx="1685077" cy="369332"/>
          </a:xfrm>
          <a:prstGeom prst="rect">
            <a:avLst/>
          </a:prstGeom>
          <a:solidFill>
            <a:srgbClr val="FF6600"/>
          </a:solidFill>
        </p:spPr>
        <p:txBody>
          <a:bodyPr wrap="none" rtlCol="0">
            <a:spAutoFit/>
          </a:bodyPr>
          <a:lstStyle/>
          <a:p>
            <a:r>
              <a:rPr lang="en-US" dirty="0" smtClean="0"/>
              <a:t>NEW FORECAST</a:t>
            </a:r>
            <a:endParaRPr lang="en-US" dirty="0"/>
          </a:p>
        </p:txBody>
      </p:sp>
      <p:sp>
        <p:nvSpPr>
          <p:cNvPr id="9" name="TextBox 8"/>
          <p:cNvSpPr txBox="1"/>
          <p:nvPr/>
        </p:nvSpPr>
        <p:spPr>
          <a:xfrm>
            <a:off x="5812972" y="2516805"/>
            <a:ext cx="1608133" cy="369332"/>
          </a:xfrm>
          <a:prstGeom prst="rect">
            <a:avLst/>
          </a:prstGeom>
          <a:solidFill>
            <a:srgbClr val="FF6600"/>
          </a:solidFill>
        </p:spPr>
        <p:txBody>
          <a:bodyPr wrap="none" rtlCol="0">
            <a:spAutoFit/>
          </a:bodyPr>
          <a:lstStyle/>
          <a:p>
            <a:r>
              <a:rPr lang="en-US" dirty="0" smtClean="0"/>
              <a:t>OLD FORECAST</a:t>
            </a:r>
            <a:endParaRPr lang="en-US" dirty="0"/>
          </a:p>
        </p:txBody>
      </p:sp>
      <p:sp>
        <p:nvSpPr>
          <p:cNvPr id="10" name="Oval 9"/>
          <p:cNvSpPr/>
          <p:nvPr/>
        </p:nvSpPr>
        <p:spPr>
          <a:xfrm>
            <a:off x="6301014" y="985157"/>
            <a:ext cx="914400" cy="914400"/>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022929" y="985157"/>
            <a:ext cx="914400" cy="914400"/>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0" y="3230880"/>
            <a:ext cx="4693920" cy="3627120"/>
          </a:xfrm>
          <a:prstGeom prst="rect">
            <a:avLst/>
          </a:prstGeom>
        </p:spPr>
      </p:pic>
      <p:pic>
        <p:nvPicPr>
          <p:cNvPr id="21" name="Picture 20"/>
          <p:cNvPicPr>
            <a:picLocks noChangeAspect="1"/>
          </p:cNvPicPr>
          <p:nvPr/>
        </p:nvPicPr>
        <p:blipFill>
          <a:blip r:embed="rId3"/>
          <a:stretch>
            <a:fillRect/>
          </a:stretch>
        </p:blipFill>
        <p:spPr>
          <a:xfrm>
            <a:off x="0" y="0"/>
            <a:ext cx="4693920" cy="3627120"/>
          </a:xfrm>
          <a:prstGeom prst="rect">
            <a:avLst/>
          </a:prstGeom>
        </p:spPr>
      </p:pic>
      <p:pic>
        <p:nvPicPr>
          <p:cNvPr id="14" name="Picture 13"/>
          <p:cNvPicPr>
            <a:picLocks noChangeAspect="1"/>
          </p:cNvPicPr>
          <p:nvPr/>
        </p:nvPicPr>
        <p:blipFill>
          <a:blip r:embed="rId4"/>
          <a:stretch>
            <a:fillRect/>
          </a:stretch>
        </p:blipFill>
        <p:spPr>
          <a:xfrm>
            <a:off x="4450080" y="0"/>
            <a:ext cx="4693920" cy="3627120"/>
          </a:xfrm>
          <a:prstGeom prst="rect">
            <a:avLst/>
          </a:prstGeom>
        </p:spPr>
      </p:pic>
      <p:sp>
        <p:nvSpPr>
          <p:cNvPr id="4" name="TextBox 3"/>
          <p:cNvSpPr txBox="1"/>
          <p:nvPr/>
        </p:nvSpPr>
        <p:spPr>
          <a:xfrm>
            <a:off x="5137694" y="3627120"/>
            <a:ext cx="3779520" cy="3139321"/>
          </a:xfrm>
          <a:prstGeom prst="rect">
            <a:avLst/>
          </a:prstGeom>
          <a:noFill/>
        </p:spPr>
        <p:txBody>
          <a:bodyPr wrap="square" rtlCol="0">
            <a:spAutoFit/>
          </a:bodyPr>
          <a:lstStyle/>
          <a:p>
            <a:r>
              <a:rPr lang="en-US" dirty="0" smtClean="0"/>
              <a:t>Cross sections on routine track (above) and at 5 and 10S (left).  Can see the 600mb moisture surge penetrating to</a:t>
            </a:r>
            <a:r>
              <a:rPr lang="en-US" dirty="0" smtClean="0"/>
              <a:t> 5S </a:t>
            </a:r>
            <a:r>
              <a:rPr lang="en-US" dirty="0" smtClean="0"/>
              <a:t>along routine track.</a:t>
            </a:r>
          </a:p>
          <a:p>
            <a:endParaRPr lang="en-US" dirty="0" smtClean="0"/>
          </a:p>
          <a:p>
            <a:r>
              <a:rPr lang="en-US" dirty="0" smtClean="0"/>
              <a:t>At 5S, have mostly </a:t>
            </a:r>
            <a:r>
              <a:rPr lang="en-US" dirty="0" err="1" smtClean="0"/>
              <a:t>northeasterlies</a:t>
            </a:r>
            <a:r>
              <a:rPr lang="en-US" dirty="0" smtClean="0"/>
              <a:t> at about 15 knots.  At 10S, easterlies at 20-25 knots.</a:t>
            </a:r>
          </a:p>
          <a:p>
            <a:endParaRPr lang="en-US" dirty="0" smtClean="0"/>
          </a:p>
          <a:p>
            <a:r>
              <a:rPr lang="en-US" dirty="0" smtClean="0"/>
              <a:t>See a lot more moisture along 5S than in previous forecast due to “surge.”</a:t>
            </a:r>
            <a:endParaRPr lang="en-US" dirty="0"/>
          </a:p>
        </p:txBody>
      </p:sp>
      <p:cxnSp>
        <p:nvCxnSpPr>
          <p:cNvPr id="9" name="Straight Connector 8"/>
          <p:cNvCxnSpPr/>
          <p:nvPr/>
        </p:nvCxnSpPr>
        <p:spPr>
          <a:xfrm rot="5400000" flipH="1" flipV="1">
            <a:off x="6396151" y="1397002"/>
            <a:ext cx="2158999"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flipH="1" flipV="1">
            <a:off x="1624186" y="1397397"/>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1605244" y="4634081"/>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72967" y="1377435"/>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83626" y="4687287"/>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5859350" y="1377039"/>
            <a:ext cx="2158999" cy="1587"/>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137694" y="3778226"/>
            <a:ext cx="3779520" cy="369332"/>
          </a:xfrm>
          <a:prstGeom prst="rect">
            <a:avLst/>
          </a:prstGeom>
          <a:noFill/>
        </p:spPr>
        <p:txBody>
          <a:bodyPr wrap="square" rtlCol="0">
            <a:spAutoFit/>
          </a:bodyPr>
          <a:lstStyle/>
          <a:p>
            <a:r>
              <a:rPr lang="en-US" dirty="0" smtClean="0"/>
              <a:t>OLD FORECAST</a:t>
            </a:r>
            <a:endParaRPr lang="en-US" dirty="0"/>
          </a:p>
        </p:txBody>
      </p:sp>
      <p:cxnSp>
        <p:nvCxnSpPr>
          <p:cNvPr id="9" name="Straight Connector 8"/>
          <p:cNvCxnSpPr/>
          <p:nvPr/>
        </p:nvCxnSpPr>
        <p:spPr>
          <a:xfrm rot="5400000" flipH="1" flipV="1">
            <a:off x="5973536" y="1582965"/>
            <a:ext cx="253092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flipH="1" flipV="1">
            <a:off x="1836169" y="4266294"/>
            <a:ext cx="2530929"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a:stretch>
            <a:fillRect/>
          </a:stretch>
        </p:blipFill>
        <p:spPr>
          <a:xfrm>
            <a:off x="74749" y="0"/>
            <a:ext cx="4693920" cy="3627120"/>
          </a:xfrm>
          <a:prstGeom prst="rect">
            <a:avLst/>
          </a:prstGeom>
        </p:spPr>
      </p:pic>
      <p:pic>
        <p:nvPicPr>
          <p:cNvPr id="10" name="Picture 9"/>
          <p:cNvPicPr>
            <a:picLocks noChangeAspect="1"/>
          </p:cNvPicPr>
          <p:nvPr/>
        </p:nvPicPr>
        <p:blipFill>
          <a:blip r:embed="rId3"/>
          <a:stretch>
            <a:fillRect/>
          </a:stretch>
        </p:blipFill>
        <p:spPr>
          <a:xfrm>
            <a:off x="4450080" y="0"/>
            <a:ext cx="4693920" cy="3627120"/>
          </a:xfrm>
          <a:prstGeom prst="rect">
            <a:avLst/>
          </a:prstGeom>
        </p:spPr>
      </p:pic>
      <p:pic>
        <p:nvPicPr>
          <p:cNvPr id="13" name="Picture 12"/>
          <p:cNvPicPr>
            <a:picLocks noChangeAspect="1"/>
          </p:cNvPicPr>
          <p:nvPr/>
        </p:nvPicPr>
        <p:blipFill>
          <a:blip r:embed="rId4"/>
          <a:stretch>
            <a:fillRect/>
          </a:stretch>
        </p:blipFill>
        <p:spPr>
          <a:xfrm>
            <a:off x="20323" y="3230880"/>
            <a:ext cx="4693920" cy="3627120"/>
          </a:xfrm>
          <a:prstGeom prst="rect">
            <a:avLst/>
          </a:prstGeom>
        </p:spPr>
      </p:pic>
      <p:cxnSp>
        <p:nvCxnSpPr>
          <p:cNvPr id="15" name="Straight Connector 14"/>
          <p:cNvCxnSpPr/>
          <p:nvPr/>
        </p:nvCxnSpPr>
        <p:spPr>
          <a:xfrm rot="5400000" flipH="1" flipV="1">
            <a:off x="1687683" y="1397397"/>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1632457" y="4588726"/>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45754" y="1377435"/>
            <a:ext cx="215820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83626" y="4614719"/>
            <a:ext cx="2158206"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Sunday-Monday Tropical </a:t>
            </a:r>
            <a:r>
              <a:rPr lang="en-US" dirty="0" err="1" smtClean="0"/>
              <a:t>Wx</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31 at 8.40.27 AM.png"/>
          <p:cNvPicPr>
            <a:picLocks noChangeAspect="1"/>
          </p:cNvPicPr>
          <p:nvPr/>
        </p:nvPicPr>
        <p:blipFill>
          <a:blip r:embed="rId2"/>
          <a:stretch>
            <a:fillRect/>
          </a:stretch>
        </p:blipFill>
        <p:spPr>
          <a:xfrm>
            <a:off x="826296" y="0"/>
            <a:ext cx="7491407" cy="6858000"/>
          </a:xfrm>
          <a:prstGeom prst="rect">
            <a:avLst/>
          </a:prstGeom>
        </p:spPr>
      </p:pic>
      <p:sp>
        <p:nvSpPr>
          <p:cNvPr id="3" name="TextBox 2"/>
          <p:cNvSpPr txBox="1"/>
          <p:nvPr/>
        </p:nvSpPr>
        <p:spPr>
          <a:xfrm>
            <a:off x="4127500" y="2295071"/>
            <a:ext cx="4210821" cy="646331"/>
          </a:xfrm>
          <a:prstGeom prst="rect">
            <a:avLst/>
          </a:prstGeom>
          <a:solidFill>
            <a:srgbClr val="FF0000"/>
          </a:solidFill>
        </p:spPr>
        <p:txBody>
          <a:bodyPr wrap="none" rtlCol="0">
            <a:spAutoFit/>
          </a:bodyPr>
          <a:lstStyle/>
          <a:p>
            <a:r>
              <a:rPr lang="en-US" dirty="0" smtClean="0"/>
              <a:t>If all goes according to plan, P3 will be long </a:t>
            </a:r>
          </a:p>
          <a:p>
            <a:r>
              <a:rPr lang="en-US" dirty="0" smtClean="0"/>
              <a:t>  gone by this time.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31 at 8.42.01 AM.png"/>
          <p:cNvPicPr>
            <a:picLocks noChangeAspect="1"/>
          </p:cNvPicPr>
          <p:nvPr/>
        </p:nvPicPr>
        <p:blipFill>
          <a:blip r:embed="rId2"/>
          <a:stretch>
            <a:fillRect/>
          </a:stretch>
        </p:blipFill>
        <p:spPr>
          <a:xfrm>
            <a:off x="0" y="1040423"/>
            <a:ext cx="9144000" cy="4777154"/>
          </a:xfrm>
          <a:prstGeom prst="rect">
            <a:avLst/>
          </a:prstGeom>
        </p:spPr>
      </p:pic>
      <p:sp>
        <p:nvSpPr>
          <p:cNvPr id="3" name="TextBox 2"/>
          <p:cNvSpPr txBox="1"/>
          <p:nvPr/>
        </p:nvSpPr>
        <p:spPr>
          <a:xfrm>
            <a:off x="816429" y="6213929"/>
            <a:ext cx="7971202" cy="646331"/>
          </a:xfrm>
          <a:prstGeom prst="rect">
            <a:avLst/>
          </a:prstGeom>
          <a:noFill/>
        </p:spPr>
        <p:txBody>
          <a:bodyPr wrap="none" rtlCol="0">
            <a:spAutoFit/>
          </a:bodyPr>
          <a:lstStyle/>
          <a:p>
            <a:r>
              <a:rPr lang="en-US" dirty="0" smtClean="0"/>
              <a:t>SEVIRI mean </a:t>
            </a:r>
            <a:r>
              <a:rPr lang="en-US" dirty="0" err="1" smtClean="0"/>
              <a:t>precip</a:t>
            </a:r>
            <a:r>
              <a:rPr lang="en-US" dirty="0" smtClean="0"/>
              <a:t> estimate at 8:15 GMT.  TC may suck the air out of all the other</a:t>
            </a:r>
          </a:p>
          <a:p>
            <a:r>
              <a:rPr lang="en-US" dirty="0" smtClean="0"/>
              <a:t>  rain bands, but if they hold, they may be more of an issue than the TC itself (IRMA)</a:t>
            </a:r>
            <a:endParaRPr lang="en-US" dirty="0"/>
          </a:p>
        </p:txBody>
      </p:sp>
      <p:cxnSp>
        <p:nvCxnSpPr>
          <p:cNvPr id="5" name="Straight Connector 4"/>
          <p:cNvCxnSpPr/>
          <p:nvPr/>
        </p:nvCxnSpPr>
        <p:spPr>
          <a:xfrm rot="10800000">
            <a:off x="689429" y="2875643"/>
            <a:ext cx="5742218" cy="2639786"/>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13934"/>
            <a:ext cx="9144000" cy="784830"/>
          </a:xfrm>
          <a:prstGeom prst="rect">
            <a:avLst/>
          </a:prstGeom>
          <a:noFill/>
        </p:spPr>
        <p:txBody>
          <a:bodyPr wrap="square" rtlCol="0">
            <a:spAutoFit/>
          </a:bodyPr>
          <a:lstStyle/>
          <a:p>
            <a:r>
              <a:rPr lang="en-US" sz="1500" dirty="0" smtClean="0"/>
              <a:t>Yesterday </a:t>
            </a:r>
            <a:r>
              <a:rPr lang="en-US" sz="1500" dirty="0" smtClean="0"/>
              <a:t>(F):  Convection </a:t>
            </a:r>
            <a:r>
              <a:rPr lang="en-US" sz="1500" dirty="0" smtClean="0"/>
              <a:t>developed </a:t>
            </a:r>
            <a:r>
              <a:rPr lang="en-US" sz="1500" dirty="0" smtClean="0"/>
              <a:t>over Nigeria, off of west African coast (~10W)</a:t>
            </a:r>
            <a:r>
              <a:rPr lang="en-US" sz="1500" dirty="0" smtClean="0"/>
              <a:t>, and northern Congo.  Angola </a:t>
            </a:r>
            <a:r>
              <a:rPr lang="en-US" sz="1500" dirty="0" smtClean="0"/>
              <a:t>Bay eddy starts to redevelop (but not prominent).  SH high moves east and winds off of Namibia </a:t>
            </a:r>
            <a:r>
              <a:rPr lang="en-US" sz="1500" dirty="0" smtClean="0"/>
              <a:t>increase from previous day.</a:t>
            </a:r>
            <a:endParaRPr lang="en-US" sz="15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2" name="Picture 1"/>
          <p:cNvPicPr>
            <a:picLocks noChangeAspect="1"/>
          </p:cNvPicPr>
          <p:nvPr/>
        </p:nvPicPr>
        <p:blipFill>
          <a:blip r:embed="rId3"/>
          <a:stretch>
            <a:fillRect/>
          </a:stretch>
        </p:blipFill>
        <p:spPr>
          <a:xfrm>
            <a:off x="4064000" y="3200400"/>
            <a:ext cx="5080000" cy="3657600"/>
          </a:xfrm>
          <a:prstGeom prst="rect">
            <a:avLst/>
          </a:prstGeom>
        </p:spPr>
      </p:pic>
      <p:sp>
        <p:nvSpPr>
          <p:cNvPr id="4" name="TextBox 3"/>
          <p:cNvSpPr txBox="1"/>
          <p:nvPr/>
        </p:nvSpPr>
        <p:spPr>
          <a:xfrm>
            <a:off x="0" y="4287548"/>
            <a:ext cx="3635062" cy="923330"/>
          </a:xfrm>
          <a:prstGeom prst="rect">
            <a:avLst/>
          </a:prstGeom>
          <a:noFill/>
        </p:spPr>
        <p:txBody>
          <a:bodyPr wrap="square" rtlCol="0">
            <a:spAutoFit/>
          </a:bodyPr>
          <a:lstStyle/>
          <a:p>
            <a:r>
              <a:rPr lang="en-US" dirty="0" smtClean="0"/>
              <a:t>Forecast verification:  Reasonable agreement on major features with IR satellite image.</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sp>
        <p:nvSpPr>
          <p:cNvPr id="4" name="TextBox 3"/>
          <p:cNvSpPr txBox="1"/>
          <p:nvPr/>
        </p:nvSpPr>
        <p:spPr>
          <a:xfrm>
            <a:off x="353787" y="4472214"/>
            <a:ext cx="3574142" cy="2031325"/>
          </a:xfrm>
          <a:prstGeom prst="rect">
            <a:avLst/>
          </a:prstGeom>
          <a:noFill/>
        </p:spPr>
        <p:txBody>
          <a:bodyPr wrap="square" rtlCol="0">
            <a:spAutoFit/>
          </a:bodyPr>
          <a:lstStyle/>
          <a:p>
            <a:r>
              <a:rPr lang="en-US" dirty="0" smtClean="0"/>
              <a:t>Forecast verification:  Reasonable simulation – gets West African convection, misses southern  Sudan, gets northern Congo.  Patterns are a bit washed out compared with satellite based 3 hourly rainfall estimate at right</a:t>
            </a:r>
            <a:endParaRPr lang="en-US" dirty="0"/>
          </a:p>
        </p:txBody>
      </p:sp>
      <p:pic>
        <p:nvPicPr>
          <p:cNvPr id="5" name="Picture 4" descr="rain_2017083015.png"/>
          <p:cNvPicPr>
            <a:picLocks/>
          </p:cNvPicPr>
          <p:nvPr/>
        </p:nvPicPr>
        <p:blipFill>
          <a:blip r:embed="rId3"/>
          <a:stretch>
            <a:fillRect/>
          </a:stretch>
        </p:blipFill>
        <p:spPr>
          <a:xfrm>
            <a:off x="4064000" y="3193143"/>
            <a:ext cx="5080000" cy="3664857"/>
          </a:xfrm>
          <a:prstGeom prst="rect">
            <a:avLst/>
          </a:prstGeom>
        </p:spPr>
      </p:pic>
      <p:sp>
        <p:nvSpPr>
          <p:cNvPr id="6" name="TextBox 5"/>
          <p:cNvSpPr txBox="1"/>
          <p:nvPr/>
        </p:nvSpPr>
        <p:spPr>
          <a:xfrm>
            <a:off x="5364481" y="1487714"/>
            <a:ext cx="3634376" cy="923330"/>
          </a:xfrm>
          <a:prstGeom prst="rect">
            <a:avLst/>
          </a:prstGeom>
          <a:noFill/>
        </p:spPr>
        <p:txBody>
          <a:bodyPr wrap="square" rtlCol="0">
            <a:spAutoFit/>
          </a:bodyPr>
          <a:lstStyle/>
          <a:p>
            <a:r>
              <a:rPr lang="en-US" dirty="0" smtClean="0"/>
              <a:t>Comparison with multi-satellite rainfall estimate below (3B42RT NASA product – below)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50218"/>
            <a:ext cx="9144000" cy="830997"/>
          </a:xfrm>
          <a:prstGeom prst="rect">
            <a:avLst/>
          </a:prstGeom>
          <a:noFill/>
        </p:spPr>
        <p:txBody>
          <a:bodyPr wrap="square" rtlCol="0">
            <a:spAutoFit/>
          </a:bodyPr>
          <a:lstStyle/>
          <a:p>
            <a:r>
              <a:rPr lang="en-US" sz="1600" dirty="0" smtClean="0"/>
              <a:t>Thursday (F): </a:t>
            </a:r>
            <a:r>
              <a:rPr lang="en-US" sz="1600" dirty="0" smtClean="0"/>
              <a:t> SH </a:t>
            </a:r>
            <a:r>
              <a:rPr lang="en-US" sz="1600" dirty="0" smtClean="0"/>
              <a:t>high is in </a:t>
            </a:r>
            <a:r>
              <a:rPr lang="en-US" sz="1600" dirty="0" err="1" smtClean="0"/>
              <a:t>climo</a:t>
            </a:r>
            <a:r>
              <a:rPr lang="en-US" sz="1600" dirty="0" smtClean="0"/>
              <a:t> position – 25 knots</a:t>
            </a:r>
            <a:r>
              <a:rPr lang="en-US" sz="1600" dirty="0" smtClean="0"/>
              <a:t> near </a:t>
            </a:r>
            <a:r>
              <a:rPr lang="en-US" sz="1600" dirty="0" smtClean="0"/>
              <a:t>Namibia</a:t>
            </a:r>
            <a:r>
              <a:rPr lang="en-US" sz="1600" dirty="0" smtClean="0"/>
              <a:t>.  Angola Bay Eddy is well-developed, but a little less extensive than previous forecast.  </a:t>
            </a:r>
            <a:r>
              <a:rPr lang="en-US" sz="1600" dirty="0" smtClean="0"/>
              <a:t>Slightly weaker winds than previous forecast at TMS.  Foci of convection are off of WA coast, Nigeria, and African interior north of Congo.</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05" y="0"/>
            <a:ext cx="8046720" cy="6217920"/>
          </a:xfrm>
          <a:prstGeom prst="rect">
            <a:avLst/>
          </a:prstGeom>
        </p:spPr>
      </p:pic>
      <p:sp>
        <p:nvSpPr>
          <p:cNvPr id="3" name="TextBox 2"/>
          <p:cNvSpPr txBox="1"/>
          <p:nvPr/>
        </p:nvSpPr>
        <p:spPr>
          <a:xfrm>
            <a:off x="0" y="5942544"/>
            <a:ext cx="9143999" cy="923330"/>
          </a:xfrm>
          <a:prstGeom prst="rect">
            <a:avLst/>
          </a:prstGeom>
          <a:noFill/>
        </p:spPr>
        <p:txBody>
          <a:bodyPr wrap="square" rtlCol="0">
            <a:spAutoFit/>
          </a:bodyPr>
          <a:lstStyle/>
          <a:p>
            <a:r>
              <a:rPr lang="en-US" dirty="0" smtClean="0"/>
              <a:t>Friday (NF):A new low pressure system moves in, pushing SH high eastward.  Winds now really weak in Angola Bay/TMS region, and westerly.  Strong convection forecast in interior of Africa (Congo/CAR</a:t>
            </a:r>
            <a:r>
              <a:rPr lang="en-US" dirty="0" smtClean="0"/>
              <a:t>).  Similar to yesterday, but interior Africa convection a bit further north.</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0" y="5942544"/>
            <a:ext cx="9144000" cy="1015663"/>
          </a:xfrm>
          <a:prstGeom prst="rect">
            <a:avLst/>
          </a:prstGeom>
          <a:noFill/>
        </p:spPr>
        <p:txBody>
          <a:bodyPr wrap="square" rtlCol="0">
            <a:spAutoFit/>
          </a:bodyPr>
          <a:lstStyle/>
          <a:p>
            <a:r>
              <a:rPr lang="en-US" sz="1500" dirty="0" smtClean="0"/>
              <a:t>Saturday (Transit science flight): Low level winds have been </a:t>
            </a:r>
            <a:r>
              <a:rPr lang="en-US" sz="1500" dirty="0" smtClean="0"/>
              <a:t>similar near TMS </a:t>
            </a:r>
            <a:r>
              <a:rPr lang="en-US" sz="1500" dirty="0" smtClean="0"/>
              <a:t>since 8/31 with </a:t>
            </a:r>
            <a:r>
              <a:rPr lang="en-US" sz="1500" dirty="0" err="1" smtClean="0"/>
              <a:t>westerlies</a:t>
            </a:r>
            <a:r>
              <a:rPr lang="en-US" sz="1500" dirty="0" smtClean="0"/>
              <a:t> near TMS and</a:t>
            </a:r>
            <a:r>
              <a:rPr lang="en-US" sz="1500" dirty="0" smtClean="0"/>
              <a:t> an Angola </a:t>
            </a:r>
            <a:r>
              <a:rPr lang="en-US" sz="1500" dirty="0" smtClean="0"/>
              <a:t>Bay </a:t>
            </a:r>
            <a:r>
              <a:rPr lang="en-US" sz="1500" dirty="0" smtClean="0"/>
              <a:t>Eddy (which has stronger winds than previous day).    Convective patterns similar to previous forecast, with less Congo convection.  Winds between TMS and ASI are weaker than they have been as SH high is squeezed to the east by approaching low.</a:t>
            </a:r>
            <a:endParaRPr lang="en-US" sz="15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 8</a:t>
            </a:r>
            <a:r>
              <a:rPr lang="en-US" dirty="0" smtClean="0"/>
              <a:t>/30-</a:t>
            </a:r>
            <a:r>
              <a:rPr lang="en-US" dirty="0" smtClean="0"/>
              <a:t>9/2</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4946</TotalTime>
  <Words>1021</Words>
  <Application>Microsoft Macintosh PowerPoint</Application>
  <PresentationFormat>On-screen Show (4:3)</PresentationFormat>
  <Paragraphs>57</Paragraphs>
  <Slides>27</Slides>
  <Notes>0</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ORACLES weather briefing  </vt:lpstr>
      <vt:lpstr>Surface evolution 8/30-9/2</vt:lpstr>
      <vt:lpstr>Slide 3</vt:lpstr>
      <vt:lpstr>Slide 4</vt:lpstr>
      <vt:lpstr>Slide 5</vt:lpstr>
      <vt:lpstr>Slide 6</vt:lpstr>
      <vt:lpstr>Slide 7</vt:lpstr>
      <vt:lpstr>Slide 8</vt:lpstr>
      <vt:lpstr>700mb evolution 8/30-9/2</vt:lpstr>
      <vt:lpstr>Slide 10</vt:lpstr>
      <vt:lpstr>Slide 11</vt:lpstr>
      <vt:lpstr>Slide 12</vt:lpstr>
      <vt:lpstr>Slide 13</vt:lpstr>
      <vt:lpstr>Slide 14</vt:lpstr>
      <vt:lpstr>Saturday</vt:lpstr>
      <vt:lpstr>Slide 16</vt:lpstr>
      <vt:lpstr>Slide 17</vt:lpstr>
      <vt:lpstr>Slide 18</vt:lpstr>
      <vt:lpstr>Slide 19</vt:lpstr>
      <vt:lpstr>Slide 20</vt:lpstr>
      <vt:lpstr>Slide 21</vt:lpstr>
      <vt:lpstr>Slide 22</vt:lpstr>
      <vt:lpstr>Slide 23</vt:lpstr>
      <vt:lpstr>Slide 24</vt:lpstr>
      <vt:lpstr>Sunday-Monday Tropical Wx</vt:lpstr>
      <vt:lpstr>Slide 26</vt:lpstr>
      <vt:lpstr>Slide 27</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30</cp:revision>
  <dcterms:created xsi:type="dcterms:W3CDTF">2017-08-31T06:50:26Z</dcterms:created>
  <dcterms:modified xsi:type="dcterms:W3CDTF">2017-08-31T10:22:36Z</dcterms:modified>
</cp:coreProperties>
</file>