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7"/>
  </p:notesMasterIdLst>
  <p:sldIdLst>
    <p:sldId id="271" r:id="rId2"/>
    <p:sldId id="323" r:id="rId3"/>
    <p:sldId id="365" r:id="rId4"/>
    <p:sldId id="372" r:id="rId5"/>
    <p:sldId id="389" r:id="rId6"/>
    <p:sldId id="417" r:id="rId7"/>
    <p:sldId id="419" r:id="rId8"/>
    <p:sldId id="336" r:id="rId9"/>
    <p:sldId id="420" r:id="rId10"/>
    <p:sldId id="373" r:id="rId11"/>
    <p:sldId id="390" r:id="rId12"/>
    <p:sldId id="422" r:id="rId13"/>
    <p:sldId id="423" r:id="rId14"/>
    <p:sldId id="317" r:id="rId15"/>
    <p:sldId id="429" r:id="rId16"/>
    <p:sldId id="430" r:id="rId17"/>
    <p:sldId id="431" r:id="rId18"/>
    <p:sldId id="432" r:id="rId19"/>
    <p:sldId id="400" r:id="rId20"/>
    <p:sldId id="437" r:id="rId21"/>
    <p:sldId id="383" r:id="rId22"/>
    <p:sldId id="433" r:id="rId23"/>
    <p:sldId id="434" r:id="rId24"/>
    <p:sldId id="436" r:id="rId25"/>
    <p:sldId id="405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>
        <p:scale>
          <a:sx n="140" d="100"/>
          <a:sy n="140" d="100"/>
        </p:scale>
        <p:origin x="-192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7C5E1-219A-4248-8B7C-D2B6DD47068B}" type="datetimeFigureOut">
              <a:rPr lang="en-US" smtClean="0"/>
              <a:pPr/>
              <a:t>8/30/17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F167D-FDFF-BF4E-9E22-DB1032692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8/30/17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8/30/17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8/30/17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8/30/17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8/30/17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8/30/17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45E92-384E-B447-B0CB-B43B6EC68744}" type="datetimeFigureOut">
              <a:rPr lang="en-US" smtClean="0"/>
              <a:pPr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df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60576"/>
            <a:ext cx="8686800" cy="18764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ORACLES weather briefing </a:t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dirty="0" smtClean="0"/>
              <a:t>30-Aug-2017</a:t>
            </a:r>
          </a:p>
          <a:p>
            <a:r>
              <a:rPr lang="en-US" dirty="0" smtClean="0"/>
              <a:t>Lenny </a:t>
            </a:r>
            <a:r>
              <a:rPr lang="en-US" dirty="0" err="1" smtClean="0"/>
              <a:t>Pfister</a:t>
            </a:r>
            <a:r>
              <a:rPr lang="en-US" dirty="0" smtClean="0"/>
              <a:t> and Rei Ueyama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4" descr="Image result for nasa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624" y="285750"/>
            <a:ext cx="1682749" cy="168274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1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757" y="2414041"/>
            <a:ext cx="3182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A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65030" y="3187700"/>
            <a:ext cx="3182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A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9533" y="861785"/>
            <a:ext cx="28854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A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92440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Wednesday (F): Moist air intrusion moves northwestward with the winds (turned southeasterly from easterly north of ~5S.  Still a strong core of 20 knot easterlies from 5S to 12S.  Drier air moves in behind the moving moist air</a:t>
            </a:r>
            <a:r>
              <a:rPr lang="en-US" sz="1400" dirty="0" smtClean="0"/>
              <a:t>.  Anticyclone near Saint Helena becomes distinct and moves westward.  Flow north of elongated continental anticyclone is west northwestward</a:t>
            </a:r>
            <a:r>
              <a:rPr lang="en-US" dirty="0" smtClean="0"/>
              <a:t>.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8429" y="2383582"/>
            <a:ext cx="4251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A?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6231" y="3251197"/>
            <a:ext cx="3182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A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46202" y="598726"/>
            <a:ext cx="28854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A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596068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Thursday (F): Zonal pattern continues with </a:t>
            </a:r>
            <a:r>
              <a:rPr lang="en-US" sz="1600" dirty="0" smtClean="0"/>
              <a:t>20-25 </a:t>
            </a:r>
            <a:r>
              <a:rPr lang="en-US" sz="1600" dirty="0" smtClean="0"/>
              <a:t>knot easterlies.  Anticyclone to the north</a:t>
            </a:r>
            <a:r>
              <a:rPr lang="en-US" sz="1600" dirty="0" smtClean="0"/>
              <a:t> moves west, </a:t>
            </a:r>
            <a:r>
              <a:rPr lang="en-US" sz="1600" dirty="0" smtClean="0"/>
              <a:t>reducing the northwestward flow, and pushing it westward.   RH pattern is washed </a:t>
            </a:r>
            <a:r>
              <a:rPr lang="en-US" sz="1600" dirty="0" smtClean="0"/>
              <a:t>out.   Saint Helena anticyclone is dying; continental flow is more westward.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8046720" cy="62179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2606" y="3066531"/>
            <a:ext cx="3182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A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7954" y="408235"/>
            <a:ext cx="28854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A</a:t>
            </a:r>
            <a:endParaRPr lang="en-US" sz="1400" dirty="0">
              <a:solidFill>
                <a:srgbClr val="FF66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6200000" flipV="1">
            <a:off x="1864178" y="4023179"/>
            <a:ext cx="4218216" cy="5624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" y="5806479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Friday (NF)</a:t>
            </a:r>
            <a:r>
              <a:rPr lang="en-US" sz="1600" dirty="0" smtClean="0"/>
              <a:t>: Wind speeds similar, but subtle change in direction, with a stronger southward component than in previous forecast (and compared to previous day).  Basically, the two southern anticyclones have “combined” to produce this southward component.  </a:t>
            </a:r>
            <a:r>
              <a:rPr lang="en-US" sz="1600" dirty="0" smtClean="0"/>
              <a:t>Anticyclone to the north has moved west pushing northwestward flow further westward. New moist intrusion north of 4S from continent</a:t>
            </a:r>
            <a:r>
              <a:rPr lang="en-US" sz="1600" dirty="0" smtClean="0"/>
              <a:t>.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8177" y="3435863"/>
            <a:ext cx="3182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A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55521" y="3251197"/>
            <a:ext cx="3182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A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0786" y="254346"/>
            <a:ext cx="2885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A</a:t>
            </a:r>
            <a:endParaRPr lang="en-US" sz="1400" dirty="0">
              <a:solidFill>
                <a:srgbClr val="FF66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6200000" flipV="1">
            <a:off x="2906094" y="2189451"/>
            <a:ext cx="4375026" cy="41637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" y="5806479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Saturday (science transit to ASI):</a:t>
            </a:r>
            <a:r>
              <a:rPr lang="en-US" sz="1600" dirty="0" smtClean="0"/>
              <a:t> Easterlies start </a:t>
            </a:r>
            <a:r>
              <a:rPr lang="en-US" sz="1600" dirty="0" smtClean="0"/>
              <a:t>to weaken to 10-15 knots east of the prime meridian.  Moisture intrusion north of about 5S continues westward, but dry air at this level further south off the continent</a:t>
            </a:r>
            <a:r>
              <a:rPr lang="en-US" sz="1600" dirty="0" smtClean="0"/>
              <a:t>.  </a:t>
            </a:r>
            <a:r>
              <a:rPr lang="en-US" sz="1600" i="1" dirty="0" smtClean="0"/>
              <a:t>Southward flow </a:t>
            </a:r>
            <a:r>
              <a:rPr lang="en-US" sz="1600" i="1" dirty="0" smtClean="0"/>
              <a:t>component west of the prime meridian becomes stronger</a:t>
            </a:r>
            <a:r>
              <a:rPr lang="en-US" sz="1600" dirty="0" smtClean="0"/>
              <a:t>.</a:t>
            </a:r>
            <a:r>
              <a:rPr lang="en-US" sz="1600" dirty="0" smtClean="0"/>
              <a:t>  </a:t>
            </a:r>
            <a:r>
              <a:rPr lang="en-US" sz="1600" dirty="0" smtClean="0"/>
              <a:t>On the continent, flow is more sharply northward (western Congo). 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042985" y="1714499"/>
            <a:ext cx="4251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A?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42985" y="3066531"/>
            <a:ext cx="3182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A</a:t>
            </a:r>
            <a:endParaRPr lang="en-US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Tomorrow </a:t>
            </a:r>
            <a:r>
              <a:rPr lang="en-US" dirty="0" smtClean="0"/>
              <a:t>(Thursday)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5021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Thursday (F):  Have the two foci of convection again (off of West African Coast, and interior Africa.  Weak winds extending northwestward from Angola Bay, with near </a:t>
            </a:r>
            <a:r>
              <a:rPr lang="en-US" dirty="0" err="1" smtClean="0"/>
              <a:t>westerlies</a:t>
            </a:r>
            <a:r>
              <a:rPr lang="en-US" dirty="0" smtClean="0"/>
              <a:t> (not weak, 10 knots) over TMS.  SH high is in </a:t>
            </a:r>
            <a:r>
              <a:rPr lang="en-US" dirty="0" err="1" smtClean="0"/>
              <a:t>climo</a:t>
            </a:r>
            <a:r>
              <a:rPr lang="en-US" dirty="0" smtClean="0"/>
              <a:t> position – 25 knots off Namibia.  </a:t>
            </a:r>
            <a:endParaRPr lang="en-US" dirty="0"/>
          </a:p>
        </p:txBody>
      </p:sp>
      <p:sp>
        <p:nvSpPr>
          <p:cNvPr id="4" name="Sun 3"/>
          <p:cNvSpPr/>
          <p:nvPr/>
        </p:nvSpPr>
        <p:spPr>
          <a:xfrm>
            <a:off x="3229432" y="2004787"/>
            <a:ext cx="137160" cy="13716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3920" cy="3627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0"/>
            <a:ext cx="4693920" cy="3627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080" y="3230880"/>
            <a:ext cx="4693920" cy="3627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5143" y="3441680"/>
            <a:ext cx="40711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Zonal flow (westward) at upper two levels in our region, with no turn to </a:t>
            </a:r>
            <a:r>
              <a:rPr lang="en-US" dirty="0" err="1" smtClean="0"/>
              <a:t>southeasterlies</a:t>
            </a:r>
            <a:r>
              <a:rPr lang="en-US" dirty="0" smtClean="0"/>
              <a:t> until 5W (at 600mb, above).  Winds are strong, up to 30 knots at 600mb.   RH pattern is fairly “washed out”</a:t>
            </a:r>
            <a:r>
              <a:rPr lang="en-US" dirty="0" smtClean="0"/>
              <a:t> at </a:t>
            </a:r>
            <a:r>
              <a:rPr lang="en-US" dirty="0" smtClean="0"/>
              <a:t>upper two levels.  A traveling surge of RH associated with significant zonal winds at 800mb (right) near 0-5W and 5S.  Perhaps the most important feature is the consistent easterlies at all levels along the routine track.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240" y="0"/>
            <a:ext cx="4302760" cy="438404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>
            <a:off x="6545942" y="1491343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9571" y="4549676"/>
            <a:ext cx="8780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Models</a:t>
            </a:r>
            <a:r>
              <a:rPr lang="en-US" dirty="0" smtClean="0"/>
              <a:t> have come into rough agreement on the cirrus.  </a:t>
            </a:r>
          </a:p>
          <a:p>
            <a:pPr>
              <a:buFont typeface="Arial"/>
              <a:buChar char="•"/>
            </a:pPr>
            <a:r>
              <a:rPr lang="en-US" dirty="0" smtClean="0"/>
              <a:t>Low clouds</a:t>
            </a:r>
            <a:r>
              <a:rPr lang="en-US" dirty="0" smtClean="0"/>
              <a:t>:  Far western point </a:t>
            </a:r>
            <a:r>
              <a:rPr lang="en-US" dirty="0" smtClean="0"/>
              <a:t>appears within main SC “shield” based on forecast and on August 30 visible imagery (next slide).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9" name="Sun 8"/>
          <p:cNvSpPr/>
          <p:nvPr/>
        </p:nvSpPr>
        <p:spPr>
          <a:xfrm>
            <a:off x="2403929" y="1660074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" y="-1"/>
            <a:ext cx="9131440" cy="6594929"/>
          </a:xfrm>
          <a:prstGeom prst="rect">
            <a:avLst/>
          </a:prstGeom>
        </p:spPr>
      </p:pic>
      <p:sp>
        <p:nvSpPr>
          <p:cNvPr id="3" name="Sun 2"/>
          <p:cNvSpPr/>
          <p:nvPr/>
        </p:nvSpPr>
        <p:spPr>
          <a:xfrm>
            <a:off x="3556000" y="2349504"/>
            <a:ext cx="137160" cy="13716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 flipH="1" flipV="1">
            <a:off x="5986236" y="1561193"/>
            <a:ext cx="248738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39375" y="3995677"/>
            <a:ext cx="3779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Along routine </a:t>
            </a:r>
            <a:r>
              <a:rPr lang="en-US" dirty="0" smtClean="0"/>
              <a:t>track, 0 , and 5W (north-south </a:t>
            </a:r>
            <a:r>
              <a:rPr lang="en-US" dirty="0" err="1" smtClean="0"/>
              <a:t>Xsect</a:t>
            </a:r>
            <a:r>
              <a:rPr lang="en-US" dirty="0" smtClean="0"/>
              <a:t>).  Easterly winds are strong, up to 30 knots at 600mb near 10S (we get to 9S).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3920" cy="3627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0"/>
            <a:ext cx="4693920" cy="3627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30880"/>
            <a:ext cx="4693920" cy="3627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evolution 8/29-9/2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con_2017083112_RA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272143"/>
            <a:ext cx="832104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857" y="6477000"/>
            <a:ext cx="3229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Curtain plot of RH to about 8 km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Saturday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94254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Saturday (Transit science flight): Low level winds have been similar since 8/31 with </a:t>
            </a:r>
            <a:r>
              <a:rPr lang="en-US" sz="1600" dirty="0" err="1" smtClean="0"/>
              <a:t>westerlies</a:t>
            </a:r>
            <a:r>
              <a:rPr lang="en-US" sz="1600" dirty="0" smtClean="0"/>
              <a:t> near TMS and now a really pronounced Angola Bay </a:t>
            </a:r>
            <a:r>
              <a:rPr lang="en-US" sz="1600" dirty="0" smtClean="0"/>
              <a:t>Eddy.  New forecast has backed off on the Congo convection from previous forecast.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627120"/>
            <a:ext cx="44958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 levels for Transit Flight.  600mb pattern shows a southwestward surge everywhere west of the routine </a:t>
            </a:r>
            <a:r>
              <a:rPr lang="en-US" dirty="0" smtClean="0"/>
              <a:t>track; 700mb also shows a [milder] southwestward flow (change from previous forecast, apparent on new Sep 1 forecast as well). The </a:t>
            </a:r>
            <a:r>
              <a:rPr lang="en-US" dirty="0" smtClean="0"/>
              <a:t>600mb pattern change ought to have an impact </a:t>
            </a:r>
            <a:r>
              <a:rPr lang="en-US" dirty="0" smtClean="0"/>
              <a:t>on any </a:t>
            </a:r>
            <a:r>
              <a:rPr lang="en-US" dirty="0" smtClean="0"/>
              <a:t>trajectories.  At 800mb, the moisture stream we noted on 8/31 has distended westward and </a:t>
            </a:r>
            <a:r>
              <a:rPr lang="en-US" dirty="0" smtClean="0"/>
              <a:t>moved a bit </a:t>
            </a:r>
            <a:r>
              <a:rPr lang="en-US" dirty="0" smtClean="0"/>
              <a:t>north, to be replaced by dry air descending from the south. 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3920" cy="3627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0"/>
            <a:ext cx="4693920" cy="3627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080" y="3230880"/>
            <a:ext cx="4693920" cy="3627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4929" y="4680857"/>
            <a:ext cx="8738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Moisture surge at 600mb yields some middle cloud near TMS and southwestward.  Expect that most of this will have dissipated by the time we take off (but bears watching).  A bit early for cirrus evaluation, but expect that longer over water (and no convection) trajectory should help us on the forecast.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240" y="0"/>
            <a:ext cx="4302760" cy="438404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6200000" flipV="1">
            <a:off x="2340429" y="2231572"/>
            <a:ext cx="3782785" cy="1587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37694" y="3778226"/>
            <a:ext cx="3779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 sections on routine track (above) and at 5 and 10S (left).  Can see the 600mb moisture surge penetrating to 2S along routine track.</a:t>
            </a:r>
          </a:p>
          <a:p>
            <a:endParaRPr lang="en-US" dirty="0" smtClean="0"/>
          </a:p>
          <a:p>
            <a:r>
              <a:rPr lang="en-US" dirty="0" smtClean="0"/>
              <a:t>Note tailwinds at upper two levels, 10-15 knots.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 flipH="1" flipV="1">
            <a:off x="5973536" y="1582965"/>
            <a:ext cx="253092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836169" y="4266294"/>
            <a:ext cx="253092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9" y="0"/>
            <a:ext cx="4693920" cy="3627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0"/>
            <a:ext cx="4693920" cy="3627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3" y="3230880"/>
            <a:ext cx="4693920" cy="362712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rot="5400000" flipH="1" flipV="1">
            <a:off x="1687683" y="1397397"/>
            <a:ext cx="21582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1632457" y="4588726"/>
            <a:ext cx="21582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-45754" y="1377435"/>
            <a:ext cx="21582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-83626" y="4614719"/>
            <a:ext cx="21582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5021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Tuesday (NF):  SH high slowly moving eastward.  Winds freshen in SE Atlantic overall, SSW over TMS (</a:t>
            </a:r>
            <a:r>
              <a:rPr lang="en-US" dirty="0" err="1" smtClean="0"/>
              <a:t>westerlies</a:t>
            </a:r>
            <a:r>
              <a:rPr lang="en-US" dirty="0" smtClean="0"/>
              <a:t> pushed to north of TMS). No Angola Bay eddy.  Convective focus is Nigeria, CAR, and Chad (and just north of TMS).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13934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Today (F):  Convection developing over Nigeria, off of west African coast (~10W), northwestern Congo, and northeastern Congo.  Local winds weaken, Angola Bay eddy starts to redevelop (but not prominent).  SH high moves east and winds off of Namibia increase.</a:t>
            </a:r>
            <a:endParaRPr 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5021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Thursday (F):  Have the two foci of convection again (off of West African Coast, and interior Africa.  Weak winds extending northwestward from Angola Bay, with near </a:t>
            </a:r>
            <a:r>
              <a:rPr lang="en-US" dirty="0" err="1" smtClean="0"/>
              <a:t>westerlies</a:t>
            </a:r>
            <a:r>
              <a:rPr lang="en-US" dirty="0" smtClean="0"/>
              <a:t> (not weak, 10 knots) over TMS.  SH high is in </a:t>
            </a:r>
            <a:r>
              <a:rPr lang="en-US" dirty="0" err="1" smtClean="0"/>
              <a:t>climo</a:t>
            </a:r>
            <a:r>
              <a:rPr lang="en-US" dirty="0" smtClean="0"/>
              <a:t> position – 25 knots off Namibia.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42544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Friday (NF):A new low pressure system moves in, pushing SH high eastward.  Winds now really weak in Angola Bay/TMS region, and westerly.  Strong convection forecast in interior of Africa (Congo/CAR)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94254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Saturday (Transit science flight): Low level winds have been similar since 8/31 with </a:t>
            </a:r>
            <a:r>
              <a:rPr lang="en-US" sz="1600" dirty="0" err="1" smtClean="0"/>
              <a:t>westerlies</a:t>
            </a:r>
            <a:r>
              <a:rPr lang="en-US" sz="1600" dirty="0" smtClean="0"/>
              <a:t> near TMS and now a really pronounced Angola Bay </a:t>
            </a:r>
            <a:r>
              <a:rPr lang="en-US" sz="1600" dirty="0" smtClean="0"/>
              <a:t>Eddy.  New forecast has backed off on the Congo convection from previous forecast.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700mb evolution 8/</a:t>
            </a:r>
            <a:r>
              <a:rPr lang="en-US" dirty="0" smtClean="0"/>
              <a:t>29-</a:t>
            </a:r>
            <a:r>
              <a:rPr lang="en-US" dirty="0" smtClean="0"/>
              <a:t>9/2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8164" y="2499695"/>
            <a:ext cx="4251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A?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4736" y="3276600"/>
            <a:ext cx="3182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A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932" y="5951615"/>
            <a:ext cx="8257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Today (NF): Continued zonal pattern, 15-</a:t>
            </a:r>
            <a:r>
              <a:rPr lang="en-US" dirty="0" smtClean="0"/>
              <a:t>25 </a:t>
            </a:r>
            <a:r>
              <a:rPr lang="en-US" dirty="0" smtClean="0"/>
              <a:t>knots.  Confluence from north now at prime meridian as African wave anticyclone pushes westward.  Moisture intrusion now fully along routine track.  </a:t>
            </a:r>
            <a:r>
              <a:rPr lang="en-US" dirty="0" err="1" smtClean="0"/>
              <a:t>Diffluence</a:t>
            </a:r>
            <a:r>
              <a:rPr lang="en-US" dirty="0" smtClean="0"/>
              <a:t> toward the south starts</a:t>
            </a:r>
            <a:r>
              <a:rPr lang="en-US" dirty="0" smtClean="0"/>
              <a:t> near St Helena.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93030" y="353786"/>
            <a:ext cx="3182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A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2857500" y="2639787"/>
            <a:ext cx="4091218" cy="40821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08166" y="879927"/>
            <a:ext cx="37174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A?</a:t>
            </a:r>
            <a:endParaRPr lang="en-US" sz="14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4734</TotalTime>
  <Words>1067</Words>
  <Application>Microsoft Macintosh PowerPoint</Application>
  <PresentationFormat>On-screen Show (4:3)</PresentationFormat>
  <Paragraphs>47</Paragraphs>
  <Slides>25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ORACLES weather briefing  </vt:lpstr>
      <vt:lpstr>Surface evolution 8/29-9/2</vt:lpstr>
      <vt:lpstr>Slide 3</vt:lpstr>
      <vt:lpstr>Slide 4</vt:lpstr>
      <vt:lpstr>Slide 5</vt:lpstr>
      <vt:lpstr>Slide 6</vt:lpstr>
      <vt:lpstr>Slide 7</vt:lpstr>
      <vt:lpstr>700mb evolution 8/29-9/2</vt:lpstr>
      <vt:lpstr>Slide 9</vt:lpstr>
      <vt:lpstr>Slide 10</vt:lpstr>
      <vt:lpstr>Slide 11</vt:lpstr>
      <vt:lpstr>Slide 12</vt:lpstr>
      <vt:lpstr>Slide 13</vt:lpstr>
      <vt:lpstr>Tomorrow (Thursday)</vt:lpstr>
      <vt:lpstr>Slide 15</vt:lpstr>
      <vt:lpstr>Slide 16</vt:lpstr>
      <vt:lpstr>Slide 17</vt:lpstr>
      <vt:lpstr>Slide 18</vt:lpstr>
      <vt:lpstr>Slide 19</vt:lpstr>
      <vt:lpstr>Slide 20</vt:lpstr>
      <vt:lpstr>Saturday</vt:lpstr>
      <vt:lpstr>Slide 22</vt:lpstr>
      <vt:lpstr>Slide 23</vt:lpstr>
      <vt:lpstr>Slide 24</vt:lpstr>
      <vt:lpstr>Slide 25</vt:lpstr>
    </vt:vector>
  </TitlesOfParts>
  <Company>NASA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Lenny Pfister</dc:creator>
  <cp:lastModifiedBy>Lenny Pfister</cp:lastModifiedBy>
  <cp:revision>26</cp:revision>
  <dcterms:created xsi:type="dcterms:W3CDTF">2017-08-30T06:41:29Z</dcterms:created>
  <dcterms:modified xsi:type="dcterms:W3CDTF">2017-08-30T18:05:00Z</dcterms:modified>
</cp:coreProperties>
</file>