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2"/>
  </p:notesMasterIdLst>
  <p:sldIdLst>
    <p:sldId id="271" r:id="rId2"/>
    <p:sldId id="415" r:id="rId3"/>
    <p:sldId id="364" r:id="rId4"/>
    <p:sldId id="413" r:id="rId5"/>
    <p:sldId id="414" r:id="rId6"/>
    <p:sldId id="323" r:id="rId7"/>
    <p:sldId id="416" r:id="rId8"/>
    <p:sldId id="365" r:id="rId9"/>
    <p:sldId id="372" r:id="rId10"/>
    <p:sldId id="389" r:id="rId11"/>
    <p:sldId id="418" r:id="rId12"/>
    <p:sldId id="417" r:id="rId13"/>
    <p:sldId id="419" r:id="rId14"/>
    <p:sldId id="336" r:id="rId15"/>
    <p:sldId id="329" r:id="rId16"/>
    <p:sldId id="420" r:id="rId17"/>
    <p:sldId id="373" r:id="rId18"/>
    <p:sldId id="390" r:id="rId19"/>
    <p:sldId id="422" r:id="rId20"/>
    <p:sldId id="423" r:id="rId21"/>
    <p:sldId id="317" r:id="rId22"/>
    <p:sldId id="424" r:id="rId23"/>
    <p:sldId id="350" r:id="rId24"/>
    <p:sldId id="393" r:id="rId25"/>
    <p:sldId id="377" r:id="rId26"/>
    <p:sldId id="394" r:id="rId27"/>
    <p:sldId id="425" r:id="rId28"/>
    <p:sldId id="352" r:id="rId29"/>
    <p:sldId id="412" r:id="rId30"/>
    <p:sldId id="353" r:id="rId31"/>
    <p:sldId id="426" r:id="rId32"/>
    <p:sldId id="397" r:id="rId33"/>
    <p:sldId id="398" r:id="rId34"/>
    <p:sldId id="427" r:id="rId35"/>
    <p:sldId id="400" r:id="rId36"/>
    <p:sldId id="383" r:id="rId37"/>
    <p:sldId id="428" r:id="rId38"/>
    <p:sldId id="402" r:id="rId39"/>
    <p:sldId id="403" r:id="rId40"/>
    <p:sldId id="40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140" d="100"/>
          <a:sy n="140" d="100"/>
        </p:scale>
        <p:origin x="-192"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7C5E1-219A-4248-8B7C-D2B6DD47068B}" type="datetimeFigureOut">
              <a:rPr lang="en-US" smtClean="0"/>
              <a:pPr/>
              <a:t>8/29/17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F167D-FDFF-BF4E-9E22-DB10326927F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45E92-384E-B447-B0CB-B43B6EC68744}" type="datetimeFigureOut">
              <a:rPr lang="en-US" smtClean="0"/>
              <a:pPr/>
              <a:t>8/29/17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45E92-384E-B447-B0CB-B43B6EC68744}" type="datetimeFigureOut">
              <a:rPr lang="en-US" smtClean="0"/>
              <a:pPr/>
              <a:t>8/29/17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45E92-384E-B447-B0CB-B43B6EC68744}" type="datetimeFigureOut">
              <a:rPr lang="en-US" smtClean="0"/>
              <a:pPr/>
              <a:t>8/29/17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45E92-384E-B447-B0CB-B43B6EC68744}" type="datetimeFigureOut">
              <a:rPr lang="en-US" smtClean="0"/>
              <a:pPr/>
              <a:t>8/29/17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45E92-384E-B447-B0CB-B43B6EC68744}" type="datetimeFigureOut">
              <a:rPr lang="en-US" smtClean="0"/>
              <a:pPr/>
              <a:t>8/29/17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45E92-384E-B447-B0CB-B43B6EC68744}" type="datetimeFigureOut">
              <a:rPr lang="en-US" smtClean="0"/>
              <a:pPr/>
              <a:t>8/29/17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F14D8-8E29-D54D-B85F-4336CD1FDF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df"/><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 </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29-Aug-2017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71" y="285750"/>
            <a:ext cx="165252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950218"/>
            <a:ext cx="9144000" cy="923330"/>
          </a:xfrm>
          <a:prstGeom prst="rect">
            <a:avLst/>
          </a:prstGeom>
          <a:noFill/>
        </p:spPr>
        <p:txBody>
          <a:bodyPr wrap="square" rtlCol="0">
            <a:spAutoFit/>
          </a:bodyPr>
          <a:lstStyle/>
          <a:p>
            <a:r>
              <a:rPr lang="en-US" dirty="0" smtClean="0"/>
              <a:t>Thursday (F):  Have the two foci of convection again (off of West African Coast, and interior Africa.  Weak winds extending northwestward from Angola Bay, with near </a:t>
            </a:r>
            <a:r>
              <a:rPr lang="en-US" dirty="0" err="1" smtClean="0"/>
              <a:t>westerlies</a:t>
            </a:r>
            <a:r>
              <a:rPr lang="en-US" dirty="0" smtClean="0"/>
              <a:t> (not weak, 10 knots) over TMS.  SH high is in </a:t>
            </a:r>
            <a:r>
              <a:rPr lang="en-US" dirty="0" err="1" smtClean="0"/>
              <a:t>climo</a:t>
            </a:r>
            <a:r>
              <a:rPr lang="en-US" dirty="0" smtClean="0"/>
              <a:t> position – 25 knots off Namibia.</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6217920"/>
            <a:ext cx="9144000" cy="646331"/>
          </a:xfrm>
          <a:prstGeom prst="rect">
            <a:avLst/>
          </a:prstGeom>
          <a:noFill/>
        </p:spPr>
        <p:txBody>
          <a:bodyPr wrap="square" rtlCol="0">
            <a:spAutoFit/>
          </a:bodyPr>
          <a:lstStyle/>
          <a:p>
            <a:r>
              <a:rPr lang="en-US" dirty="0" smtClean="0"/>
              <a:t>Model forecasts northern edge (along routine track) of low clouds to be associated with the </a:t>
            </a:r>
            <a:r>
              <a:rPr lang="en-US" dirty="0" err="1" smtClean="0"/>
              <a:t>diffluence</a:t>
            </a:r>
            <a:r>
              <a:rPr lang="en-US" dirty="0" smtClean="0"/>
              <a:t> and weaker winds (5-7 S).  Excessive clearing south of 10S, but we all know that.</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942544"/>
            <a:ext cx="9143999" cy="923330"/>
          </a:xfrm>
          <a:prstGeom prst="rect">
            <a:avLst/>
          </a:prstGeom>
          <a:noFill/>
        </p:spPr>
        <p:txBody>
          <a:bodyPr wrap="square" rtlCol="0">
            <a:spAutoFit/>
          </a:bodyPr>
          <a:lstStyle/>
          <a:p>
            <a:r>
              <a:rPr lang="en-US" dirty="0" smtClean="0"/>
              <a:t>Friday (NF):A new low pressure system moves in, pushing SH high eastward.  Winds now really weak in Angola Bay/TMS region, and westerly.  Strong convection forecast in interior of Africa (Congo/CAR)</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0" y="5942544"/>
            <a:ext cx="9144000" cy="830997"/>
          </a:xfrm>
          <a:prstGeom prst="rect">
            <a:avLst/>
          </a:prstGeom>
          <a:noFill/>
        </p:spPr>
        <p:txBody>
          <a:bodyPr wrap="square" rtlCol="0">
            <a:spAutoFit/>
          </a:bodyPr>
          <a:lstStyle/>
          <a:p>
            <a:r>
              <a:rPr lang="en-US" sz="1600" dirty="0" smtClean="0"/>
              <a:t>Saturday (Transit science flight): Low level winds have been similar since 8/31 with </a:t>
            </a:r>
            <a:r>
              <a:rPr lang="en-US" sz="1600" dirty="0" err="1" smtClean="0"/>
              <a:t>westerlies</a:t>
            </a:r>
            <a:r>
              <a:rPr lang="en-US" sz="1600" dirty="0" smtClean="0"/>
              <a:t> near TMS and now a really pronounced Angola Bay Eddy.  Strong convection forecast over NW Congo.  Most recent verifiable 120 hour forecast also produced strong convection there, which did not verify yesterday. </a:t>
            </a:r>
            <a:endParaRPr lang="en-U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700mb evolution 8/28-9/2</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234554" y="2499695"/>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6004517" y="32766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276932" y="5951615"/>
            <a:ext cx="8257468" cy="923330"/>
          </a:xfrm>
          <a:prstGeom prst="rect">
            <a:avLst/>
          </a:prstGeom>
          <a:noFill/>
        </p:spPr>
        <p:txBody>
          <a:bodyPr wrap="square" rtlCol="0">
            <a:spAutoFit/>
          </a:bodyPr>
          <a:lstStyle/>
          <a:p>
            <a:r>
              <a:rPr lang="en-US" dirty="0" smtClean="0"/>
              <a:t>Yesterday (F): Zonal pattern, 15-20 knots.  See moisture intrusion off of Angola and Gabon/Congo Brazzaville.  </a:t>
            </a:r>
            <a:r>
              <a:rPr lang="en-US" dirty="0" err="1" smtClean="0"/>
              <a:t>Diffluence</a:t>
            </a:r>
            <a:r>
              <a:rPr lang="en-US" dirty="0" smtClean="0"/>
              <a:t> northward near 5W associated with African wave anticyclone to north.  </a:t>
            </a:r>
            <a:r>
              <a:rPr lang="en-US" dirty="0" err="1" smtClean="0"/>
              <a:t>Diffluence</a:t>
            </a:r>
            <a:r>
              <a:rPr lang="en-US" dirty="0" smtClean="0"/>
              <a:t> along the southern edge due to </a:t>
            </a:r>
            <a:r>
              <a:rPr lang="en-US" dirty="0" err="1" smtClean="0"/>
              <a:t>midlatitude</a:t>
            </a:r>
            <a:r>
              <a:rPr lang="en-US" dirty="0" smtClean="0"/>
              <a:t> troughs. </a:t>
            </a:r>
            <a:endParaRPr lang="en-US" dirty="0"/>
          </a:p>
        </p:txBody>
      </p:sp>
      <p:sp>
        <p:nvSpPr>
          <p:cNvPr id="11" name="TextBox 10"/>
          <p:cNvSpPr txBox="1"/>
          <p:nvPr/>
        </p:nvSpPr>
        <p:spPr>
          <a:xfrm>
            <a:off x="3071603" y="3537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cxnSp>
        <p:nvCxnSpPr>
          <p:cNvPr id="13" name="Straight Arrow Connector 12"/>
          <p:cNvCxnSpPr/>
          <p:nvPr/>
        </p:nvCxnSpPr>
        <p:spPr>
          <a:xfrm rot="10800000">
            <a:off x="3198597" y="3645935"/>
            <a:ext cx="4983832" cy="30759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817288" y="2499695"/>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904736" y="32766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276932" y="5951615"/>
            <a:ext cx="8257468" cy="923330"/>
          </a:xfrm>
          <a:prstGeom prst="rect">
            <a:avLst/>
          </a:prstGeom>
          <a:noFill/>
        </p:spPr>
        <p:txBody>
          <a:bodyPr wrap="square" rtlCol="0">
            <a:spAutoFit/>
          </a:bodyPr>
          <a:lstStyle/>
          <a:p>
            <a:r>
              <a:rPr lang="en-US" dirty="0" smtClean="0"/>
              <a:t>Today (NF): Continued zonal pattern, 15-20 knots.  Confluence from north now at prime meridian as African wave anticyclone pushes westward.  Moisture intrusion now fully along routine track.  </a:t>
            </a:r>
            <a:r>
              <a:rPr lang="en-US" dirty="0" err="1" smtClean="0"/>
              <a:t>Diffluence</a:t>
            </a:r>
            <a:r>
              <a:rPr lang="en-US" dirty="0" smtClean="0"/>
              <a:t> toward the south starts around Ascension. </a:t>
            </a:r>
            <a:endParaRPr lang="en-US" dirty="0"/>
          </a:p>
        </p:txBody>
      </p:sp>
      <p:sp>
        <p:nvSpPr>
          <p:cNvPr id="11" name="TextBox 10"/>
          <p:cNvSpPr txBox="1"/>
          <p:nvPr/>
        </p:nvSpPr>
        <p:spPr>
          <a:xfrm>
            <a:off x="1593030" y="3537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cxnSp>
        <p:nvCxnSpPr>
          <p:cNvPr id="13" name="Straight Arrow Connector 12"/>
          <p:cNvCxnSpPr/>
          <p:nvPr/>
        </p:nvCxnSpPr>
        <p:spPr>
          <a:xfrm rot="10800000">
            <a:off x="2113644" y="2186215"/>
            <a:ext cx="4835073" cy="45357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496159" y="255010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765030" y="31877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4299314" y="734791"/>
            <a:ext cx="288548" cy="307777"/>
          </a:xfrm>
          <a:prstGeom prst="rect">
            <a:avLst/>
          </a:prstGeom>
          <a:solidFill>
            <a:schemeClr val="bg1"/>
          </a:solidFill>
        </p:spPr>
        <p:txBody>
          <a:bodyPr wrap="none" rtlCol="0">
            <a:spAutoFit/>
          </a:bodyPr>
          <a:lstStyle/>
          <a:p>
            <a:r>
              <a:rPr lang="en-US" sz="1400" dirty="0" smtClean="0">
                <a:solidFill>
                  <a:srgbClr val="FF6600"/>
                </a:solidFill>
              </a:rPr>
              <a:t>A</a:t>
            </a:r>
            <a:endParaRPr lang="en-US" sz="1400" dirty="0">
              <a:solidFill>
                <a:srgbClr val="FF6600"/>
              </a:solidFill>
            </a:endParaRPr>
          </a:p>
        </p:txBody>
      </p:sp>
      <p:sp>
        <p:nvSpPr>
          <p:cNvPr id="4" name="TextBox 3"/>
          <p:cNvSpPr txBox="1"/>
          <p:nvPr/>
        </p:nvSpPr>
        <p:spPr>
          <a:xfrm>
            <a:off x="276932" y="6033254"/>
            <a:ext cx="8257468" cy="923330"/>
          </a:xfrm>
          <a:prstGeom prst="rect">
            <a:avLst/>
          </a:prstGeom>
          <a:noFill/>
        </p:spPr>
        <p:txBody>
          <a:bodyPr wrap="square" rtlCol="0">
            <a:spAutoFit/>
          </a:bodyPr>
          <a:lstStyle/>
          <a:p>
            <a:r>
              <a:rPr lang="en-US" dirty="0" smtClean="0"/>
              <a:t>Wednesday (F): Moist air intrusion moves northwestward with the winds (turned southeasterly from easterly north of ~5S.  Still a strong core of 20 knot easterlies from 5S to 12S.  Drier air moves in behind the moving moist air.  </a:t>
            </a:r>
            <a:endParaRPr lang="en-US" dirty="0"/>
          </a:p>
        </p:txBody>
      </p:sp>
      <p:cxnSp>
        <p:nvCxnSpPr>
          <p:cNvPr id="12" name="Straight Arrow Connector 11"/>
          <p:cNvCxnSpPr/>
          <p:nvPr/>
        </p:nvCxnSpPr>
        <p:spPr>
          <a:xfrm rot="16200000" flipV="1">
            <a:off x="1324282" y="3923393"/>
            <a:ext cx="4980214"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230910" y="2568248"/>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6182296" y="3251197"/>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3836693" y="598726"/>
            <a:ext cx="288548" cy="307777"/>
          </a:xfrm>
          <a:prstGeom prst="rect">
            <a:avLst/>
          </a:prstGeom>
          <a:solidFill>
            <a:schemeClr val="bg1"/>
          </a:solidFill>
        </p:spPr>
        <p:txBody>
          <a:bodyPr wrap="none" rtlCol="0">
            <a:spAutoFit/>
          </a:bodyPr>
          <a:lstStyle/>
          <a:p>
            <a:r>
              <a:rPr lang="en-US" sz="1400" dirty="0" smtClean="0">
                <a:solidFill>
                  <a:srgbClr val="FF6600"/>
                </a:solidFill>
              </a:rPr>
              <a:t>A</a:t>
            </a:r>
            <a:endParaRPr lang="en-US" sz="1400" dirty="0">
              <a:solidFill>
                <a:srgbClr val="FF6600"/>
              </a:solidFill>
            </a:endParaRPr>
          </a:p>
        </p:txBody>
      </p:sp>
      <p:cxnSp>
        <p:nvCxnSpPr>
          <p:cNvPr id="12" name="Straight Arrow Connector 11"/>
          <p:cNvCxnSpPr/>
          <p:nvPr/>
        </p:nvCxnSpPr>
        <p:spPr>
          <a:xfrm rot="16200000" flipV="1">
            <a:off x="2032002" y="1678216"/>
            <a:ext cx="5279571" cy="42817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 y="5960686"/>
            <a:ext cx="9144000" cy="830997"/>
          </a:xfrm>
          <a:prstGeom prst="rect">
            <a:avLst/>
          </a:prstGeom>
          <a:noFill/>
        </p:spPr>
        <p:txBody>
          <a:bodyPr wrap="square" rtlCol="0">
            <a:spAutoFit/>
          </a:bodyPr>
          <a:lstStyle/>
          <a:p>
            <a:r>
              <a:rPr lang="en-US" sz="1600" dirty="0" smtClean="0"/>
              <a:t>Thursday (F): Zonal pattern continues with 20 knot easterlies.  Anticyclone to the north becomes elongated, reducing the northwestward flow, and pushing it westward.   RH pattern is washed out.  Over continent, the offshore anticyclone near southern Angola has given the flow a northward component the last few days.  </a:t>
            </a:r>
            <a:endParaRPr lang="en-US" sz="1600" dirty="0"/>
          </a:p>
        </p:txBody>
      </p:sp>
      <p:cxnSp>
        <p:nvCxnSpPr>
          <p:cNvPr id="14" name="Straight Arrow Connector 13"/>
          <p:cNvCxnSpPr/>
          <p:nvPr/>
        </p:nvCxnSpPr>
        <p:spPr>
          <a:xfrm rot="16200000" flipV="1">
            <a:off x="4839609" y="2789465"/>
            <a:ext cx="4698999" cy="30207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 y="0"/>
            <a:ext cx="8046720" cy="6217920"/>
          </a:xfrm>
          <a:prstGeom prst="rect">
            <a:avLst/>
          </a:prstGeom>
        </p:spPr>
      </p:pic>
      <p:sp>
        <p:nvSpPr>
          <p:cNvPr id="3" name="TextBox 2"/>
          <p:cNvSpPr txBox="1"/>
          <p:nvPr/>
        </p:nvSpPr>
        <p:spPr>
          <a:xfrm>
            <a:off x="4230910" y="2568248"/>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955521" y="3251197"/>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3056587" y="408235"/>
            <a:ext cx="288548" cy="307777"/>
          </a:xfrm>
          <a:prstGeom prst="rect">
            <a:avLst/>
          </a:prstGeom>
          <a:solidFill>
            <a:schemeClr val="bg1"/>
          </a:solidFill>
        </p:spPr>
        <p:txBody>
          <a:bodyPr wrap="none" rtlCol="0">
            <a:spAutoFit/>
          </a:bodyPr>
          <a:lstStyle/>
          <a:p>
            <a:r>
              <a:rPr lang="en-US" sz="1400" dirty="0" smtClean="0">
                <a:solidFill>
                  <a:srgbClr val="FF6600"/>
                </a:solidFill>
              </a:rPr>
              <a:t>A</a:t>
            </a:r>
            <a:endParaRPr lang="en-US" sz="1400" dirty="0">
              <a:solidFill>
                <a:srgbClr val="FF6600"/>
              </a:solidFill>
            </a:endParaRPr>
          </a:p>
        </p:txBody>
      </p:sp>
      <p:cxnSp>
        <p:nvCxnSpPr>
          <p:cNvPr id="14" name="Straight Arrow Connector 13"/>
          <p:cNvCxnSpPr/>
          <p:nvPr/>
        </p:nvCxnSpPr>
        <p:spPr>
          <a:xfrm rot="16200000" flipV="1">
            <a:off x="4839609" y="2789465"/>
            <a:ext cx="4698999" cy="30207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 y="5806479"/>
            <a:ext cx="9144000" cy="1077218"/>
          </a:xfrm>
          <a:prstGeom prst="rect">
            <a:avLst/>
          </a:prstGeom>
          <a:noFill/>
        </p:spPr>
        <p:txBody>
          <a:bodyPr wrap="square" rtlCol="0">
            <a:spAutoFit/>
          </a:bodyPr>
          <a:lstStyle/>
          <a:p>
            <a:r>
              <a:rPr lang="en-US" sz="1600" dirty="0" smtClean="0"/>
              <a:t>Friday (NF): Zonal pattern continues with 15-20 knot easterlies.  Anticyclone to the north has moved west pushing northwestward flow further westward. New moist intrusion north of 4S from continent.  Same elongated anticyclone from Botswana to off of Angolan coast is related to a fairly steady flow pattern over the past few days. </a:t>
            </a:r>
            <a:endParaRPr lang="en-US"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Low </a:t>
            </a:r>
            <a:r>
              <a:rPr lang="en-US" dirty="0" smtClean="0"/>
              <a:t>cloud and convection verification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230910" y="2595461"/>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955521" y="3251197"/>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1750786" y="254346"/>
            <a:ext cx="288548" cy="307777"/>
          </a:xfrm>
          <a:prstGeom prst="rect">
            <a:avLst/>
          </a:prstGeom>
          <a:solidFill>
            <a:schemeClr val="bg1"/>
          </a:solidFill>
        </p:spPr>
        <p:txBody>
          <a:bodyPr wrap="square" rtlCol="0">
            <a:spAutoFit/>
          </a:bodyPr>
          <a:lstStyle/>
          <a:p>
            <a:r>
              <a:rPr lang="en-US" sz="1400" dirty="0" smtClean="0">
                <a:solidFill>
                  <a:srgbClr val="FF6600"/>
                </a:solidFill>
              </a:rPr>
              <a:t>A</a:t>
            </a:r>
            <a:endParaRPr lang="en-US" sz="1400" dirty="0">
              <a:solidFill>
                <a:srgbClr val="FF6600"/>
              </a:solidFill>
            </a:endParaRPr>
          </a:p>
        </p:txBody>
      </p:sp>
      <p:cxnSp>
        <p:nvCxnSpPr>
          <p:cNvPr id="14" name="Straight Arrow Connector 13"/>
          <p:cNvCxnSpPr/>
          <p:nvPr/>
        </p:nvCxnSpPr>
        <p:spPr>
          <a:xfrm rot="16200000" flipV="1">
            <a:off x="4522109" y="2689678"/>
            <a:ext cx="4744357" cy="27940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 y="5806479"/>
            <a:ext cx="9144000" cy="1077218"/>
          </a:xfrm>
          <a:prstGeom prst="rect">
            <a:avLst/>
          </a:prstGeom>
          <a:noFill/>
        </p:spPr>
        <p:txBody>
          <a:bodyPr wrap="square" rtlCol="0">
            <a:spAutoFit/>
          </a:bodyPr>
          <a:lstStyle/>
          <a:p>
            <a:r>
              <a:rPr lang="en-US" sz="1600" dirty="0" smtClean="0"/>
              <a:t>Saturday (science transit to ASI): Zonal pattern continues, but easterlies start to weaken to 10-15 knots east of the prime meridian.  Moisture intrusion north of about 5S continues westward, but dry air at this level further south off the continent.  On the continent, flow is more sharply northward (western Congo).  I think a perturbation wave is developing, probably responsible for weakening easterlies over us (??)   </a:t>
            </a:r>
            <a:endParaRPr lang="en-US" sz="1600" dirty="0"/>
          </a:p>
        </p:txBody>
      </p:sp>
      <p:sp>
        <p:nvSpPr>
          <p:cNvPr id="13" name="TextBox 12"/>
          <p:cNvSpPr txBox="1"/>
          <p:nvPr/>
        </p:nvSpPr>
        <p:spPr>
          <a:xfrm>
            <a:off x="5042985" y="1714499"/>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Tomorrow (Wednesday)</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913934"/>
            <a:ext cx="9144000" cy="323165"/>
          </a:xfrm>
          <a:prstGeom prst="rect">
            <a:avLst/>
          </a:prstGeom>
          <a:noFill/>
        </p:spPr>
        <p:txBody>
          <a:bodyPr wrap="square" rtlCol="0">
            <a:spAutoFit/>
          </a:bodyPr>
          <a:lstStyle/>
          <a:p>
            <a:r>
              <a:rPr lang="en-US" sz="1500" dirty="0" smtClean="0"/>
              <a:t>Wednesday (F): Surface flow.  This is close to a “typical” </a:t>
            </a:r>
            <a:r>
              <a:rPr lang="en-US" sz="1500" dirty="0" err="1" smtClean="0"/>
              <a:t>climo</a:t>
            </a:r>
            <a:r>
              <a:rPr lang="en-US" sz="1500" dirty="0" smtClean="0"/>
              <a:t> flow pattern in the tropical SE Atlantic.</a:t>
            </a:r>
            <a:endParaRPr lang="en-US" sz="15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127000" y="3627120"/>
            <a:ext cx="4323080" cy="2031325"/>
          </a:xfrm>
          <a:prstGeom prst="rect">
            <a:avLst/>
          </a:prstGeom>
          <a:noFill/>
        </p:spPr>
        <p:txBody>
          <a:bodyPr wrap="square" rtlCol="0">
            <a:spAutoFit/>
          </a:bodyPr>
          <a:lstStyle/>
          <a:p>
            <a:r>
              <a:rPr lang="en-US" dirty="0" smtClean="0"/>
              <a:t>Mid level flow for Wednesday.  Northwestward flow is much more pronounced at 4 km (600mb, above) than at 3 km (700mb, above right).  Flow over us at 4 km is from the southeast, and is thus, dry.  2 km flow (right) is much more zonal.  Appears to come from the south.</a:t>
            </a:r>
            <a:endParaRPr lang="en-US" dirty="0"/>
          </a:p>
        </p:txBody>
      </p:sp>
      <p:pic>
        <p:nvPicPr>
          <p:cNvPr id="10" name="Picture 9"/>
          <p:cNvPicPr>
            <a:picLocks noChangeAspect="1"/>
          </p:cNvPicPr>
          <p:nvPr/>
        </p:nvPicPr>
        <p:blipFill>
          <a:blip r:embed="rId2"/>
          <a:stretch>
            <a:fillRect/>
          </a:stretch>
        </p:blipFill>
        <p:spPr>
          <a:xfrm>
            <a:off x="4450080" y="0"/>
            <a:ext cx="4693920" cy="3627120"/>
          </a:xfrm>
          <a:prstGeom prst="rect">
            <a:avLst/>
          </a:prstGeom>
        </p:spPr>
      </p:pic>
      <p:pic>
        <p:nvPicPr>
          <p:cNvPr id="12" name="Picture 11"/>
          <p:cNvPicPr>
            <a:picLocks noChangeAspect="1"/>
          </p:cNvPicPr>
          <p:nvPr/>
        </p:nvPicPr>
        <p:blipFill>
          <a:blip r:embed="rId3"/>
          <a:stretch>
            <a:fillRect/>
          </a:stretch>
        </p:blipFill>
        <p:spPr>
          <a:xfrm>
            <a:off x="0" y="0"/>
            <a:ext cx="4693920" cy="3627120"/>
          </a:xfrm>
          <a:prstGeom prst="rect">
            <a:avLst/>
          </a:prstGeom>
        </p:spPr>
      </p:pic>
      <p:pic>
        <p:nvPicPr>
          <p:cNvPr id="13" name="Picture 12"/>
          <p:cNvPicPr>
            <a:picLocks noChangeAspect="1"/>
          </p:cNvPicPr>
          <p:nvPr/>
        </p:nvPicPr>
        <p:blipFill>
          <a:blip r:embed="rId4"/>
          <a:stretch>
            <a:fillRect/>
          </a:stretch>
        </p:blipFill>
        <p:spPr>
          <a:xfrm>
            <a:off x="4438469" y="3230880"/>
            <a:ext cx="4693920" cy="362712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15357" y="5324929"/>
            <a:ext cx="7264166" cy="1200329"/>
          </a:xfrm>
          <a:prstGeom prst="rect">
            <a:avLst/>
          </a:prstGeom>
          <a:noFill/>
        </p:spPr>
        <p:txBody>
          <a:bodyPr wrap="none" rtlCol="0">
            <a:spAutoFit/>
          </a:bodyPr>
          <a:lstStyle/>
          <a:p>
            <a:r>
              <a:rPr lang="en-US" dirty="0" smtClean="0"/>
              <a:t>Forward trajectories at 700mb (left) and 600mb (right).  Good zonal pattern</a:t>
            </a:r>
          </a:p>
          <a:p>
            <a:r>
              <a:rPr lang="en-US" dirty="0" smtClean="0"/>
              <a:t>  at both levels to about 10S. </a:t>
            </a:r>
          </a:p>
          <a:p>
            <a:endParaRPr lang="en-US" dirty="0" smtClean="0"/>
          </a:p>
          <a:p>
            <a:r>
              <a:rPr lang="en-US" dirty="0" smtClean="0"/>
              <a:t>NOTE:  TRAJECORY RUNS ARE ON THE OLD SIDE.</a:t>
            </a:r>
            <a:endParaRPr lang="en-US" dirty="0"/>
          </a:p>
        </p:txBody>
      </p:sp>
      <p:pic>
        <p:nvPicPr>
          <p:cNvPr id="5" name="Picture 4" descr="Screen Shot 2017-08-29 at 6.03.51 AM.png"/>
          <p:cNvPicPr>
            <a:picLocks noChangeAspect="1"/>
          </p:cNvPicPr>
          <p:nvPr/>
        </p:nvPicPr>
        <p:blipFill>
          <a:blip r:embed="rId2"/>
          <a:stretch>
            <a:fillRect/>
          </a:stretch>
        </p:blipFill>
        <p:spPr>
          <a:xfrm>
            <a:off x="0" y="0"/>
            <a:ext cx="4551680" cy="4881880"/>
          </a:xfrm>
          <a:prstGeom prst="rect">
            <a:avLst/>
          </a:prstGeom>
        </p:spPr>
      </p:pic>
      <p:pic>
        <p:nvPicPr>
          <p:cNvPr id="6" name="Picture 5" descr="Screen Shot 2017-08-29 at 6.04.39 AM.png"/>
          <p:cNvPicPr>
            <a:picLocks noChangeAspect="1"/>
          </p:cNvPicPr>
          <p:nvPr/>
        </p:nvPicPr>
        <p:blipFill>
          <a:blip r:embed="rId3"/>
          <a:stretch>
            <a:fillRect/>
          </a:stretch>
        </p:blipFill>
        <p:spPr>
          <a:xfrm>
            <a:off x="4612640" y="5080"/>
            <a:ext cx="4531360" cy="48768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647107" y="3142345"/>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5" name="TextBox 4"/>
          <p:cNvSpPr txBox="1"/>
          <p:nvPr/>
        </p:nvSpPr>
        <p:spPr>
          <a:xfrm>
            <a:off x="1923143" y="5651500"/>
            <a:ext cx="7066808" cy="1200329"/>
          </a:xfrm>
          <a:prstGeom prst="rect">
            <a:avLst/>
          </a:prstGeom>
          <a:noFill/>
        </p:spPr>
        <p:txBody>
          <a:bodyPr wrap="none" rtlCol="0">
            <a:spAutoFit/>
          </a:bodyPr>
          <a:lstStyle/>
          <a:p>
            <a:r>
              <a:rPr lang="en-US" dirty="0" smtClean="0"/>
              <a:t>BTs at 700mb (3km, left) and 600mb (4 km, right).  Expect some moist</a:t>
            </a:r>
          </a:p>
          <a:p>
            <a:r>
              <a:rPr lang="en-US" dirty="0" smtClean="0"/>
              <a:t>  processing in northern part.  Though recent 4 km direction is toward the</a:t>
            </a:r>
          </a:p>
          <a:p>
            <a:r>
              <a:rPr lang="en-US" dirty="0" smtClean="0"/>
              <a:t>  northwest, parcel trajectory history shows a northern Congo origin for</a:t>
            </a:r>
          </a:p>
          <a:p>
            <a:r>
              <a:rPr lang="en-US" dirty="0" smtClean="0"/>
              <a:t>  air on the northern routine track.</a:t>
            </a:r>
            <a:endParaRPr lang="en-US" dirty="0"/>
          </a:p>
        </p:txBody>
      </p:sp>
      <p:sp>
        <p:nvSpPr>
          <p:cNvPr id="6" name="TextBox 5"/>
          <p:cNvSpPr txBox="1"/>
          <p:nvPr/>
        </p:nvSpPr>
        <p:spPr>
          <a:xfrm>
            <a:off x="861786" y="2077357"/>
            <a:ext cx="643175" cy="369332"/>
          </a:xfrm>
          <a:prstGeom prst="rect">
            <a:avLst/>
          </a:prstGeom>
          <a:noFill/>
        </p:spPr>
        <p:txBody>
          <a:bodyPr wrap="none" rtlCol="0">
            <a:spAutoFit/>
          </a:bodyPr>
          <a:lstStyle/>
          <a:p>
            <a:r>
              <a:rPr lang="en-US" dirty="0" smtClean="0"/>
              <a:t>4 km</a:t>
            </a:r>
            <a:endParaRPr lang="en-US" dirty="0"/>
          </a:p>
        </p:txBody>
      </p:sp>
      <p:sp>
        <p:nvSpPr>
          <p:cNvPr id="7" name="TextBox 6"/>
          <p:cNvSpPr txBox="1"/>
          <p:nvPr/>
        </p:nvSpPr>
        <p:spPr>
          <a:xfrm>
            <a:off x="5225143" y="2077357"/>
            <a:ext cx="643175" cy="369332"/>
          </a:xfrm>
          <a:prstGeom prst="rect">
            <a:avLst/>
          </a:prstGeom>
          <a:noFill/>
        </p:spPr>
        <p:txBody>
          <a:bodyPr wrap="none" rtlCol="0">
            <a:spAutoFit/>
          </a:bodyPr>
          <a:lstStyle/>
          <a:p>
            <a:r>
              <a:rPr lang="en-US" dirty="0" smtClean="0"/>
              <a:t>3 km</a:t>
            </a:r>
            <a:endParaRPr lang="en-US" dirty="0"/>
          </a:p>
        </p:txBody>
      </p:sp>
      <p:pic>
        <p:nvPicPr>
          <p:cNvPr id="10" name="Picture 9" descr="Screen Shot 2017-08-29 at 6.06.40 AM.png"/>
          <p:cNvPicPr>
            <a:picLocks noChangeAspect="1"/>
          </p:cNvPicPr>
          <p:nvPr/>
        </p:nvPicPr>
        <p:blipFill>
          <a:blip r:embed="rId2"/>
          <a:stretch>
            <a:fillRect/>
          </a:stretch>
        </p:blipFill>
        <p:spPr>
          <a:xfrm>
            <a:off x="0" y="0"/>
            <a:ext cx="4531360" cy="4856480"/>
          </a:xfrm>
          <a:prstGeom prst="rect">
            <a:avLst/>
          </a:prstGeom>
        </p:spPr>
      </p:pic>
      <p:pic>
        <p:nvPicPr>
          <p:cNvPr id="11" name="Picture 10" descr="Screen Shot 2017-08-29 at 6.08.03 AM.png"/>
          <p:cNvPicPr>
            <a:picLocks noChangeAspect="1"/>
          </p:cNvPicPr>
          <p:nvPr/>
        </p:nvPicPr>
        <p:blipFill>
          <a:blip r:embed="rId3"/>
          <a:stretch>
            <a:fillRect/>
          </a:stretch>
        </p:blipFill>
        <p:spPr>
          <a:xfrm>
            <a:off x="4402604" y="3209"/>
            <a:ext cx="4546600" cy="488696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5364480" cy="4145280"/>
          </a:xfrm>
          <a:prstGeom prst="rect">
            <a:avLst/>
          </a:prstGeom>
        </p:spPr>
      </p:pic>
      <p:pic>
        <p:nvPicPr>
          <p:cNvPr id="11" name="Picture 10"/>
          <p:cNvPicPr>
            <a:picLocks noChangeAspect="1"/>
          </p:cNvPicPr>
          <p:nvPr/>
        </p:nvPicPr>
        <p:blipFill>
          <a:blip r:embed="rId3"/>
          <a:stretch>
            <a:fillRect/>
          </a:stretch>
        </p:blipFill>
        <p:spPr>
          <a:xfrm>
            <a:off x="4841240" y="0"/>
            <a:ext cx="4302760" cy="4384040"/>
          </a:xfrm>
          <a:prstGeom prst="rect">
            <a:avLst/>
          </a:prstGeom>
        </p:spPr>
      </p:pic>
      <p:sp>
        <p:nvSpPr>
          <p:cNvPr id="12" name="TextBox 11"/>
          <p:cNvSpPr txBox="1"/>
          <p:nvPr/>
        </p:nvSpPr>
        <p:spPr>
          <a:xfrm>
            <a:off x="0" y="4780643"/>
            <a:ext cx="8744857" cy="2031325"/>
          </a:xfrm>
          <a:prstGeom prst="rect">
            <a:avLst/>
          </a:prstGeom>
          <a:noFill/>
        </p:spPr>
        <p:txBody>
          <a:bodyPr wrap="square" rtlCol="0">
            <a:spAutoFit/>
          </a:bodyPr>
          <a:lstStyle/>
          <a:p>
            <a:pPr>
              <a:buFont typeface="Arial"/>
              <a:buChar char="•"/>
            </a:pPr>
            <a:r>
              <a:rPr lang="en-US" dirty="0" smtClean="0"/>
              <a:t>New forecast cycle indicates generally favorable cirrus conditions south of about </a:t>
            </a:r>
            <a:r>
              <a:rPr lang="en-US" dirty="0" smtClean="0"/>
              <a:t>5S. Subnormal </a:t>
            </a:r>
            <a:r>
              <a:rPr lang="en-US" dirty="0" smtClean="0"/>
              <a:t>convection upstream since August 28 (based on satellite imagery), though daily cycle at Gabon today could have an impact.  Need to watch this because of little bits in different spots in the two models.</a:t>
            </a:r>
          </a:p>
          <a:p>
            <a:pPr>
              <a:buFont typeface="Arial"/>
              <a:buChar char="•"/>
            </a:pPr>
            <a:r>
              <a:rPr lang="en-US" dirty="0" smtClean="0"/>
              <a:t>Low cloud forecast is “stable” for tomorrow.  Note that winds south of us are near </a:t>
            </a:r>
            <a:r>
              <a:rPr lang="en-US" dirty="0" err="1" smtClean="0"/>
              <a:t>climo</a:t>
            </a:r>
            <a:r>
              <a:rPr lang="en-US" dirty="0" smtClean="0"/>
              <a:t>.  No thorough study by any means, but we had these kinds of “</a:t>
            </a:r>
            <a:r>
              <a:rPr lang="en-US" dirty="0" err="1" smtClean="0"/>
              <a:t>climo</a:t>
            </a:r>
            <a:r>
              <a:rPr lang="en-US" dirty="0" smtClean="0"/>
              <a:t>” winds on August 25.  And there were assorted low clouds (not very solid) between 10S and TMS.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843643" y="4998357"/>
            <a:ext cx="8179831" cy="923330"/>
          </a:xfrm>
          <a:prstGeom prst="rect">
            <a:avLst/>
          </a:prstGeom>
          <a:noFill/>
        </p:spPr>
        <p:txBody>
          <a:bodyPr wrap="none" rtlCol="0">
            <a:spAutoFit/>
          </a:bodyPr>
          <a:lstStyle/>
          <a:p>
            <a:r>
              <a:rPr lang="en-US" dirty="0" smtClean="0"/>
              <a:t>Previous forecast cycle.  UKMO consistently clear, EC not stabilized yet.  Based on the</a:t>
            </a:r>
          </a:p>
          <a:p>
            <a:r>
              <a:rPr lang="en-US" dirty="0" smtClean="0"/>
              <a:t>  subnormal convection upstream observed, am inclined to go with the current EC </a:t>
            </a:r>
          </a:p>
          <a:p>
            <a:r>
              <a:rPr lang="en-US" dirty="0" smtClean="0"/>
              <a:t>  forecast (not this one).</a:t>
            </a:r>
            <a:endParaRPr lang="en-US" dirty="0"/>
          </a:p>
        </p:txBody>
      </p:sp>
      <p:pic>
        <p:nvPicPr>
          <p:cNvPr id="6" name="Picture 5"/>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4841240" y="0"/>
            <a:ext cx="4302760" cy="438404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779520" y="0"/>
            <a:ext cx="5364480" cy="4145280"/>
          </a:xfrm>
          <a:prstGeom prst="rect">
            <a:avLst/>
          </a:prstGeom>
        </p:spPr>
      </p:pic>
      <p:pic>
        <p:nvPicPr>
          <p:cNvPr id="9" name="Picture 8"/>
          <p:cNvPicPr>
            <a:picLocks noChangeAspect="1"/>
          </p:cNvPicPr>
          <p:nvPr/>
        </p:nvPicPr>
        <p:blipFill>
          <a:blip r:embed="rId3"/>
          <a:stretch>
            <a:fillRect/>
          </a:stretch>
        </p:blipFill>
        <p:spPr>
          <a:xfrm>
            <a:off x="0" y="2712720"/>
            <a:ext cx="5364480" cy="4145280"/>
          </a:xfrm>
          <a:prstGeom prst="rect">
            <a:avLst/>
          </a:prstGeom>
        </p:spPr>
      </p:pic>
      <p:sp>
        <p:nvSpPr>
          <p:cNvPr id="6" name="TextBox 5"/>
          <p:cNvSpPr txBox="1"/>
          <p:nvPr/>
        </p:nvSpPr>
        <p:spPr>
          <a:xfrm>
            <a:off x="4871356" y="3692071"/>
            <a:ext cx="4272644" cy="3139321"/>
          </a:xfrm>
          <a:prstGeom prst="rect">
            <a:avLst/>
          </a:prstGeom>
          <a:noFill/>
        </p:spPr>
        <p:txBody>
          <a:bodyPr wrap="square" rtlCol="0">
            <a:spAutoFit/>
          </a:bodyPr>
          <a:lstStyle/>
          <a:p>
            <a:r>
              <a:rPr lang="en-US" dirty="0" smtClean="0"/>
              <a:t>Routine track (above),  shows the flow off the continent (and moister air) going to 15S at 700mb and 600mb (10 and 14kft).  Mostly easterlies at 700mb, 15-20 knots, as noted more southeasterly at 600mb and stronger (15-25 knots).  Easterlies at 800mb as well (but weak).  Near typical surface winds (10 knots, except 15 knots near end of routine track).</a:t>
            </a:r>
          </a:p>
          <a:p>
            <a:r>
              <a:rPr lang="en-US" dirty="0" smtClean="0"/>
              <a:t>Along 5S (left) can see the difference in direction between 10kft and 14kft winds.</a:t>
            </a:r>
            <a:endParaRPr lang="en-US" dirty="0"/>
          </a:p>
        </p:txBody>
      </p:sp>
      <p:cxnSp>
        <p:nvCxnSpPr>
          <p:cNvPr id="11" name="Straight Connector 10"/>
          <p:cNvCxnSpPr/>
          <p:nvPr/>
        </p:nvCxnSpPr>
        <p:spPr>
          <a:xfrm rot="5400000" flipH="1" flipV="1">
            <a:off x="5950845" y="1560286"/>
            <a:ext cx="254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1827910" y="4295322"/>
            <a:ext cx="2530929"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881547" y="6211669"/>
            <a:ext cx="8172730" cy="646331"/>
          </a:xfrm>
          <a:prstGeom prst="rect">
            <a:avLst/>
          </a:prstGeom>
          <a:noFill/>
        </p:spPr>
        <p:txBody>
          <a:bodyPr wrap="none" rtlCol="0">
            <a:spAutoFit/>
          </a:bodyPr>
          <a:lstStyle/>
          <a:p>
            <a:r>
              <a:rPr lang="en-US" dirty="0" smtClean="0"/>
              <a:t>Routine flight plan time height RH contour plot to 8 </a:t>
            </a:r>
            <a:r>
              <a:rPr lang="en-US" dirty="0" smtClean="0"/>
              <a:t>km.  Some enhanced RH near the</a:t>
            </a:r>
          </a:p>
          <a:p>
            <a:r>
              <a:rPr lang="en-US" dirty="0" smtClean="0"/>
              <a:t> south end of the flight track.</a:t>
            </a:r>
            <a:endParaRPr lang="en-US" dirty="0"/>
          </a:p>
        </p:txBody>
      </p:sp>
      <p:pic>
        <p:nvPicPr>
          <p:cNvPr id="4" name="Picture 3" descr="rhcon_2017083012_A.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8101" y="136071"/>
            <a:ext cx="7810501" cy="557892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172356" y="5939539"/>
            <a:ext cx="8971643" cy="646331"/>
          </a:xfrm>
          <a:prstGeom prst="rect">
            <a:avLst/>
          </a:prstGeom>
          <a:noFill/>
        </p:spPr>
        <p:txBody>
          <a:bodyPr wrap="square" rtlCol="0">
            <a:spAutoFit/>
          </a:bodyPr>
          <a:lstStyle/>
          <a:p>
            <a:r>
              <a:rPr lang="en-US" dirty="0" err="1" smtClean="0"/>
              <a:t>Yesterday(F</a:t>
            </a:r>
            <a:r>
              <a:rPr lang="en-US" dirty="0" smtClean="0"/>
              <a:t>):  Weaker than normal winds across much of SE Atlantic as SH high is west of its </a:t>
            </a:r>
            <a:r>
              <a:rPr lang="en-US" dirty="0" err="1" smtClean="0"/>
              <a:t>climo</a:t>
            </a:r>
            <a:r>
              <a:rPr lang="en-US" dirty="0" smtClean="0"/>
              <a:t> position.  </a:t>
            </a:r>
            <a:r>
              <a:rPr lang="en-US" dirty="0" err="1" smtClean="0"/>
              <a:t>Westerlies</a:t>
            </a:r>
            <a:r>
              <a:rPr lang="en-US" dirty="0" smtClean="0"/>
              <a:t> in northern Gulf of Guinea.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Thursday</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950218"/>
            <a:ext cx="9144000" cy="646331"/>
          </a:xfrm>
          <a:prstGeom prst="rect">
            <a:avLst/>
          </a:prstGeom>
          <a:noFill/>
        </p:spPr>
        <p:txBody>
          <a:bodyPr wrap="square" rtlCol="0">
            <a:spAutoFit/>
          </a:bodyPr>
          <a:lstStyle/>
          <a:p>
            <a:r>
              <a:rPr lang="en-US" dirty="0" smtClean="0"/>
              <a:t>Thursday (F): Angola Bay eddy develops, near </a:t>
            </a:r>
            <a:r>
              <a:rPr lang="en-US" dirty="0" err="1" smtClean="0"/>
              <a:t>westerlies</a:t>
            </a:r>
            <a:r>
              <a:rPr lang="en-US" dirty="0" smtClean="0"/>
              <a:t> over TMS, </a:t>
            </a:r>
            <a:r>
              <a:rPr lang="en-US" dirty="0" err="1" smtClean="0"/>
              <a:t>climo</a:t>
            </a:r>
            <a:r>
              <a:rPr lang="en-US" dirty="0" smtClean="0"/>
              <a:t> position for SH high, strong winds over SE Atlantic south of ~15S.  The two foci of convection again.</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50080" y="0"/>
            <a:ext cx="4693920" cy="3627120"/>
          </a:xfrm>
          <a:prstGeom prst="rect">
            <a:avLst/>
          </a:prstGeom>
        </p:spPr>
      </p:pic>
      <p:pic>
        <p:nvPicPr>
          <p:cNvPr id="7" name="Picture 6"/>
          <p:cNvPicPr>
            <a:picLocks noChangeAspect="1"/>
          </p:cNvPicPr>
          <p:nvPr/>
        </p:nvPicPr>
        <p:blipFill>
          <a:blip r:embed="rId3"/>
          <a:stretch>
            <a:fillRect/>
          </a:stretch>
        </p:blipFill>
        <p:spPr>
          <a:xfrm>
            <a:off x="0" y="0"/>
            <a:ext cx="4693920" cy="3627120"/>
          </a:xfrm>
          <a:prstGeom prst="rect">
            <a:avLst/>
          </a:prstGeom>
        </p:spPr>
      </p:pic>
      <p:pic>
        <p:nvPicPr>
          <p:cNvPr id="8" name="Picture 7"/>
          <p:cNvPicPr>
            <a:picLocks noChangeAspect="1"/>
          </p:cNvPicPr>
          <p:nvPr/>
        </p:nvPicPr>
        <p:blipFill>
          <a:blip r:embed="rId4"/>
          <a:stretch>
            <a:fillRect/>
          </a:stretch>
        </p:blipFill>
        <p:spPr>
          <a:xfrm>
            <a:off x="4450080" y="3230880"/>
            <a:ext cx="4693920" cy="3627120"/>
          </a:xfrm>
          <a:prstGeom prst="rect">
            <a:avLst/>
          </a:prstGeom>
        </p:spPr>
      </p:pic>
      <p:cxnSp>
        <p:nvCxnSpPr>
          <p:cNvPr id="14" name="Straight Arrow Connector 13"/>
          <p:cNvCxnSpPr/>
          <p:nvPr/>
        </p:nvCxnSpPr>
        <p:spPr>
          <a:xfrm rot="5400000" flipH="1" flipV="1">
            <a:off x="-535214" y="2240643"/>
            <a:ext cx="3728357" cy="1079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45143" y="3441680"/>
            <a:ext cx="4071179" cy="3416320"/>
          </a:xfrm>
          <a:prstGeom prst="rect">
            <a:avLst/>
          </a:prstGeom>
          <a:noFill/>
        </p:spPr>
        <p:txBody>
          <a:bodyPr wrap="square" rtlCol="0">
            <a:spAutoFit/>
          </a:bodyPr>
          <a:lstStyle/>
          <a:p>
            <a:r>
              <a:rPr lang="en-US" dirty="0" smtClean="0"/>
              <a:t>Zonal flow (westward) at upper two levels in our region, with no turn to </a:t>
            </a:r>
            <a:r>
              <a:rPr lang="en-US" dirty="0" err="1" smtClean="0"/>
              <a:t>southeasterlies</a:t>
            </a:r>
            <a:r>
              <a:rPr lang="en-US" dirty="0" smtClean="0"/>
              <a:t> until 5W (at 600mb, above).  Winds are strong, up to 30 knots at 600mb.   RH pattern is fairly “washed out” compared to previous day at upper two levels.  A traveling surge of RH associated with significant zonal winds at 800mb (right) near 0-5W and 5S.  Perhaps the most important feature is the consistent easterlies at all levels along the routine track.</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5364480" cy="4145280"/>
          </a:xfrm>
          <a:prstGeom prst="rect">
            <a:avLst/>
          </a:prstGeom>
        </p:spPr>
      </p:pic>
      <p:pic>
        <p:nvPicPr>
          <p:cNvPr id="8" name="Picture 7"/>
          <p:cNvPicPr>
            <a:picLocks noChangeAspect="1"/>
          </p:cNvPicPr>
          <p:nvPr/>
        </p:nvPicPr>
        <p:blipFill>
          <a:blip r:embed="rId3"/>
          <a:stretch>
            <a:fillRect/>
          </a:stretch>
        </p:blipFill>
        <p:spPr>
          <a:xfrm>
            <a:off x="4841240" y="0"/>
            <a:ext cx="4302760" cy="4384040"/>
          </a:xfrm>
          <a:prstGeom prst="rect">
            <a:avLst/>
          </a:prstGeom>
        </p:spPr>
      </p:pic>
      <p:cxnSp>
        <p:nvCxnSpPr>
          <p:cNvPr id="10" name="Straight Connector 9"/>
          <p:cNvCxnSpPr/>
          <p:nvPr/>
        </p:nvCxnSpPr>
        <p:spPr>
          <a:xfrm rot="5400000">
            <a:off x="6545942" y="1491343"/>
            <a:ext cx="914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9571" y="4549676"/>
            <a:ext cx="8780429" cy="2308324"/>
          </a:xfrm>
          <a:prstGeom prst="rect">
            <a:avLst/>
          </a:prstGeom>
          <a:noFill/>
        </p:spPr>
        <p:txBody>
          <a:bodyPr wrap="square" rtlCol="0">
            <a:spAutoFit/>
          </a:bodyPr>
          <a:lstStyle/>
          <a:p>
            <a:pPr>
              <a:buFont typeface="Arial"/>
              <a:buChar char="•"/>
            </a:pPr>
            <a:r>
              <a:rPr lang="en-US" dirty="0" smtClean="0"/>
              <a:t>Models disagree on cirrus, clearly due to moisture source.  We should be cirrus free south of 10S, but that’s not much of a help here since we need cirrus-free close by for radiation walls.</a:t>
            </a:r>
          </a:p>
          <a:p>
            <a:pPr>
              <a:buFont typeface="Arial"/>
              <a:buChar char="•"/>
            </a:pPr>
            <a:r>
              <a:rPr lang="en-US" dirty="0" smtClean="0"/>
              <a:t>Low clouds: Strong winds lead to pushing the higher </a:t>
            </a:r>
            <a:r>
              <a:rPr lang="en-US" dirty="0" err="1" smtClean="0"/>
              <a:t>BLs</a:t>
            </a:r>
            <a:r>
              <a:rPr lang="en-US" dirty="0" smtClean="0"/>
              <a:t> and deeper SC further </a:t>
            </a:r>
            <a:r>
              <a:rPr lang="en-US" dirty="0" smtClean="0"/>
              <a:t>north (“front” is near 7S), </a:t>
            </a:r>
            <a:r>
              <a:rPr lang="en-US" dirty="0" smtClean="0"/>
              <a:t>but have usual excessive cloud clearing off of NAM/South </a:t>
            </a:r>
            <a:r>
              <a:rPr lang="en-US" dirty="0" err="1" smtClean="0"/>
              <a:t>Ang</a:t>
            </a:r>
            <a:r>
              <a:rPr lang="en-US" dirty="0" smtClean="0"/>
              <a:t> coast in EC model.  On the 27</a:t>
            </a:r>
            <a:r>
              <a:rPr lang="en-US" baseline="30000" dirty="0" smtClean="0"/>
              <a:t>th</a:t>
            </a:r>
            <a:r>
              <a:rPr lang="en-US" dirty="0" smtClean="0"/>
              <a:t> of August, had a quasi-similar pattern of low level winds, and things were pretty clear on the routine track north of the “front” at about 7-8 S.  So, am inclined to think we will have limited, irregular </a:t>
            </a:r>
            <a:r>
              <a:rPr lang="en-US" dirty="0" smtClean="0"/>
              <a:t>cloud north of the front </a:t>
            </a:r>
            <a:r>
              <a:rPr lang="en-US" dirty="0" smtClean="0"/>
              <a:t>as model suggests (EC).</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540"/>
            <a:ext cx="5364480" cy="4145280"/>
          </a:xfrm>
          <a:prstGeom prst="rect">
            <a:avLst/>
          </a:prstGeom>
        </p:spPr>
      </p:pic>
      <p:pic>
        <p:nvPicPr>
          <p:cNvPr id="6" name="Picture 5"/>
          <p:cNvPicPr>
            <a:picLocks noChangeAspect="1"/>
          </p:cNvPicPr>
          <p:nvPr/>
        </p:nvPicPr>
        <p:blipFill>
          <a:blip r:embed="rId3"/>
          <a:stretch>
            <a:fillRect/>
          </a:stretch>
        </p:blipFill>
        <p:spPr>
          <a:xfrm>
            <a:off x="4841240" y="0"/>
            <a:ext cx="4302760" cy="4384040"/>
          </a:xfrm>
          <a:prstGeom prst="rect">
            <a:avLst/>
          </a:prstGeom>
        </p:spPr>
      </p:pic>
      <p:cxnSp>
        <p:nvCxnSpPr>
          <p:cNvPr id="10" name="Straight Connector 9"/>
          <p:cNvCxnSpPr/>
          <p:nvPr/>
        </p:nvCxnSpPr>
        <p:spPr>
          <a:xfrm rot="5400000">
            <a:off x="6545942" y="1491343"/>
            <a:ext cx="914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52500" y="4753429"/>
            <a:ext cx="8086957" cy="923330"/>
          </a:xfrm>
          <a:prstGeom prst="rect">
            <a:avLst/>
          </a:prstGeom>
          <a:noFill/>
        </p:spPr>
        <p:txBody>
          <a:bodyPr wrap="none" rtlCol="0">
            <a:spAutoFit/>
          </a:bodyPr>
          <a:lstStyle/>
          <a:p>
            <a:r>
              <a:rPr lang="en-US" dirty="0" smtClean="0"/>
              <a:t>Old forecast:  Both forecasts are stable with respect to their own old forecasts, but</a:t>
            </a:r>
          </a:p>
          <a:p>
            <a:r>
              <a:rPr lang="en-US" dirty="0" smtClean="0"/>
              <a:t> disagree.  Obvious problem is treatment of upstream convection (forecasting).  </a:t>
            </a:r>
            <a:r>
              <a:rPr lang="en-US" dirty="0" err="1" smtClean="0"/>
              <a:t>Rei</a:t>
            </a:r>
            <a:endParaRPr lang="en-US" dirty="0" smtClean="0"/>
          </a:p>
          <a:p>
            <a:r>
              <a:rPr lang="en-US" dirty="0" smtClean="0"/>
              <a:t> has noted problem with the EC in the northwestern Congo a few times.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779520" y="0"/>
            <a:ext cx="5364480" cy="4145280"/>
          </a:xfrm>
          <a:prstGeom prst="rect">
            <a:avLst/>
          </a:prstGeom>
        </p:spPr>
      </p:pic>
      <p:cxnSp>
        <p:nvCxnSpPr>
          <p:cNvPr id="9" name="Straight Connector 8"/>
          <p:cNvCxnSpPr/>
          <p:nvPr/>
        </p:nvCxnSpPr>
        <p:spPr>
          <a:xfrm rot="5400000" flipH="1" flipV="1">
            <a:off x="5986236" y="1561193"/>
            <a:ext cx="248738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flipV="1">
            <a:off x="1827893" y="4268107"/>
            <a:ext cx="2530928"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339375" y="3995677"/>
            <a:ext cx="3779520" cy="2308324"/>
          </a:xfrm>
          <a:prstGeom prst="rect">
            <a:avLst/>
          </a:prstGeom>
          <a:noFill/>
        </p:spPr>
        <p:txBody>
          <a:bodyPr wrap="square" rtlCol="0">
            <a:spAutoFit/>
          </a:bodyPr>
          <a:lstStyle/>
          <a:p>
            <a:r>
              <a:rPr lang="en-US" dirty="0" smtClean="0"/>
              <a:t>Along routine track, note strong easterlies, especially at 14kft (600mb, 4 km).  Generally drier than previous day.  Along 5S, note the easterlies (or </a:t>
            </a:r>
            <a:r>
              <a:rPr lang="en-US" dirty="0" err="1" smtClean="0"/>
              <a:t>southeasterlies</a:t>
            </a:r>
            <a:r>
              <a:rPr lang="en-US" dirty="0" smtClean="0"/>
              <a:t> at 800mb) pushing steadily all along this latitude circle.  Moisture pattern fairly washed out – again westward and upward tilt.</a:t>
            </a:r>
            <a:endParaRPr lang="en-US" dirty="0"/>
          </a:p>
        </p:txBody>
      </p:sp>
      <p:pic>
        <p:nvPicPr>
          <p:cNvPr id="10" name="Picture 9"/>
          <p:cNvPicPr>
            <a:picLocks noChangeAspect="1"/>
          </p:cNvPicPr>
          <p:nvPr/>
        </p:nvPicPr>
        <p:blipFill>
          <a:blip r:embed="rId3"/>
          <a:stretch>
            <a:fillRect/>
          </a:stretch>
        </p:blipFill>
        <p:spPr>
          <a:xfrm>
            <a:off x="0" y="2712720"/>
            <a:ext cx="5364480" cy="414528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Saturday</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0" y="5942544"/>
            <a:ext cx="9144000" cy="830997"/>
          </a:xfrm>
          <a:prstGeom prst="rect">
            <a:avLst/>
          </a:prstGeom>
          <a:noFill/>
        </p:spPr>
        <p:txBody>
          <a:bodyPr wrap="square" rtlCol="0">
            <a:spAutoFit/>
          </a:bodyPr>
          <a:lstStyle/>
          <a:p>
            <a:r>
              <a:rPr lang="en-US" sz="1600" dirty="0" smtClean="0"/>
              <a:t>Saturday (Transit science flight): Low level winds have been similar since 8/31 with </a:t>
            </a:r>
            <a:r>
              <a:rPr lang="en-US" sz="1600" dirty="0" err="1" smtClean="0"/>
              <a:t>westerlies</a:t>
            </a:r>
            <a:r>
              <a:rPr lang="en-US" sz="1600" dirty="0" smtClean="0"/>
              <a:t> near TMS and now a really pronounced Angola Bay Eddy.  Strong convection forecast over NW Congo. </a:t>
            </a:r>
            <a:r>
              <a:rPr lang="en-US" sz="1600" dirty="0" smtClean="0"/>
              <a:t> </a:t>
            </a:r>
            <a:r>
              <a:rPr lang="en-US" sz="1600" dirty="0" smtClean="0"/>
              <a:t>Most of SE Atlantic toward Ascension Island has fairly typical wind directions, perhaps not quite as strong as </a:t>
            </a:r>
            <a:r>
              <a:rPr lang="en-US" sz="1600" dirty="0" err="1" smtClean="0"/>
              <a:t>climo</a:t>
            </a:r>
            <a:r>
              <a:rPr lang="en-US" sz="1600" dirty="0" smtClean="0"/>
              <a:t>.</a:t>
            </a:r>
            <a:endParaRPr lang="en-US" sz="1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3627120"/>
            <a:ext cx="4495827" cy="3416320"/>
          </a:xfrm>
          <a:prstGeom prst="rect">
            <a:avLst/>
          </a:prstGeom>
          <a:noFill/>
        </p:spPr>
        <p:txBody>
          <a:bodyPr wrap="square" rtlCol="0">
            <a:spAutoFit/>
          </a:bodyPr>
          <a:lstStyle/>
          <a:p>
            <a:r>
              <a:rPr lang="en-US" dirty="0" smtClean="0"/>
              <a:t>Mid levels for Transit Flight.  600mb pattern shows a southwestward surge everywhere west of the routine track, while 700mb continues zonal.  (This 600mb surge arguably is visible </a:t>
            </a:r>
            <a:r>
              <a:rPr lang="en-US" dirty="0" smtClean="0"/>
              <a:t>on 8/31 with a moisture corner starting to intrude near Cameroon).  The 600mb pattern change ought to have an impact on trajectories.  At 800mb, the moisture stream we noted on 8/31 has distended westward and moved north, to be replaced by dry air descending from the south.  </a:t>
            </a:r>
            <a:endParaRPr lang="en-US" dirty="0"/>
          </a:p>
        </p:txBody>
      </p:sp>
      <p:pic>
        <p:nvPicPr>
          <p:cNvPr id="6" name="Picture 5"/>
          <p:cNvPicPr>
            <a:picLocks noChangeAspect="1"/>
          </p:cNvPicPr>
          <p:nvPr/>
        </p:nvPicPr>
        <p:blipFill>
          <a:blip r:embed="rId2"/>
          <a:stretch>
            <a:fillRect/>
          </a:stretch>
        </p:blipFill>
        <p:spPr>
          <a:xfrm>
            <a:off x="0" y="0"/>
            <a:ext cx="4693920" cy="3627120"/>
          </a:xfrm>
          <a:prstGeom prst="rect">
            <a:avLst/>
          </a:prstGeom>
        </p:spPr>
      </p:pic>
      <p:pic>
        <p:nvPicPr>
          <p:cNvPr id="7" name="Picture 6"/>
          <p:cNvPicPr>
            <a:picLocks noChangeAspect="1"/>
          </p:cNvPicPr>
          <p:nvPr/>
        </p:nvPicPr>
        <p:blipFill>
          <a:blip r:embed="rId3"/>
          <a:stretch>
            <a:fillRect/>
          </a:stretch>
        </p:blipFill>
        <p:spPr>
          <a:xfrm>
            <a:off x="4450080" y="0"/>
            <a:ext cx="4693920" cy="3627120"/>
          </a:xfrm>
          <a:prstGeom prst="rect">
            <a:avLst/>
          </a:prstGeom>
        </p:spPr>
      </p:pic>
      <p:pic>
        <p:nvPicPr>
          <p:cNvPr id="8" name="Picture 7"/>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244929" y="4680857"/>
            <a:ext cx="8738602" cy="1477328"/>
          </a:xfrm>
          <a:prstGeom prst="rect">
            <a:avLst/>
          </a:prstGeom>
          <a:noFill/>
        </p:spPr>
        <p:txBody>
          <a:bodyPr wrap="square" rtlCol="0">
            <a:spAutoFit/>
          </a:bodyPr>
          <a:lstStyle/>
          <a:p>
            <a:r>
              <a:rPr lang="en-US" dirty="0" smtClean="0"/>
              <a:t>I really think a lot of this is in the realm of imagination, especially the high level cirrus (or lack thereof).  Northern position of “front” is consistent with where the surface winds weaken and bend, and may actually hold.  </a:t>
            </a:r>
            <a:r>
              <a:rPr lang="en-US" dirty="0" smtClean="0"/>
              <a:t>Cloud clearing near Namibian latitudes is likely.  Anything north of the “front” is imagination.  Some midlevel cloud is forecast near TMS by EC.  This is quite possible with the moisture surge at 600mb, so should not be discounted.</a:t>
            </a:r>
            <a:endParaRPr lang="en-US" dirty="0"/>
          </a:p>
        </p:txBody>
      </p:sp>
      <p:pic>
        <p:nvPicPr>
          <p:cNvPr id="8" name="Picture 7"/>
          <p:cNvPicPr>
            <a:picLocks noChangeAspect="1"/>
          </p:cNvPicPr>
          <p:nvPr/>
        </p:nvPicPr>
        <p:blipFill>
          <a:blip r:embed="rId2"/>
          <a:stretch>
            <a:fillRect/>
          </a:stretch>
        </p:blipFill>
        <p:spPr>
          <a:xfrm>
            <a:off x="4841240" y="0"/>
            <a:ext cx="4302760" cy="4384040"/>
          </a:xfrm>
          <a:prstGeom prst="rect">
            <a:avLst/>
          </a:prstGeom>
        </p:spPr>
      </p:pic>
      <p:pic>
        <p:nvPicPr>
          <p:cNvPr id="9" name="Picture 8"/>
          <p:cNvPicPr>
            <a:picLocks noChangeAspect="1"/>
          </p:cNvPicPr>
          <p:nvPr/>
        </p:nvPicPr>
        <p:blipFill>
          <a:blip r:embed="rId3"/>
          <a:stretch>
            <a:fillRect/>
          </a:stretch>
        </p:blipFill>
        <p:spPr>
          <a:xfrm>
            <a:off x="0" y="0"/>
            <a:ext cx="5364480" cy="414528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657600"/>
          </a:xfrm>
          <a:prstGeom prst="rect">
            <a:avLst/>
          </a:prstGeom>
        </p:spPr>
      </p:pic>
      <p:sp>
        <p:nvSpPr>
          <p:cNvPr id="3" name="TextBox 2"/>
          <p:cNvSpPr txBox="1"/>
          <p:nvPr/>
        </p:nvSpPr>
        <p:spPr>
          <a:xfrm>
            <a:off x="0" y="3657600"/>
            <a:ext cx="3779520" cy="3416320"/>
          </a:xfrm>
          <a:prstGeom prst="rect">
            <a:avLst/>
          </a:prstGeom>
          <a:noFill/>
        </p:spPr>
        <p:txBody>
          <a:bodyPr wrap="square" rtlCol="0">
            <a:spAutoFit/>
          </a:bodyPr>
          <a:lstStyle/>
          <a:p>
            <a:r>
              <a:rPr lang="en-US" dirty="0" smtClean="0"/>
              <a:t>Convection in roughly a line from Cameroon to southern Sudan, which model is sort of getting (previous slide).  Convection in northern Congo seems subnormal.  Low clouds “stop” in usual place between 5-10S, but are then found north of 5S again.</a:t>
            </a:r>
          </a:p>
          <a:p>
            <a:endParaRPr lang="en-US" dirty="0" smtClean="0"/>
          </a:p>
          <a:p>
            <a:r>
              <a:rPr lang="en-US" dirty="0" smtClean="0"/>
              <a:t>Forecast used yesterday (right) is getting most of the structure along our track. </a:t>
            </a:r>
          </a:p>
          <a:p>
            <a:r>
              <a:rPr lang="en-US" dirty="0" smtClean="0"/>
              <a:t> </a:t>
            </a:r>
            <a:endParaRPr lang="en-US" dirty="0"/>
          </a:p>
        </p:txBody>
      </p:sp>
      <p:pic>
        <p:nvPicPr>
          <p:cNvPr id="4" name="Picture 3"/>
          <p:cNvPicPr>
            <a:picLocks noChangeAspect="1"/>
          </p:cNvPicPr>
          <p:nvPr/>
        </p:nvPicPr>
        <p:blipFill>
          <a:blip r:embed="rId3"/>
          <a:stretch>
            <a:fillRect/>
          </a:stretch>
        </p:blipFill>
        <p:spPr>
          <a:xfrm>
            <a:off x="3779520" y="2712720"/>
            <a:ext cx="5364480" cy="414528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79520" y="0"/>
            <a:ext cx="5364480" cy="4145280"/>
          </a:xfrm>
          <a:prstGeom prst="rect">
            <a:avLst/>
          </a:prstGeom>
        </p:spPr>
      </p:pic>
      <p:pic>
        <p:nvPicPr>
          <p:cNvPr id="8" name="Picture 7"/>
          <p:cNvPicPr>
            <a:picLocks noChangeAspect="1"/>
          </p:cNvPicPr>
          <p:nvPr/>
        </p:nvPicPr>
        <p:blipFill>
          <a:blip r:embed="rId3"/>
          <a:stretch>
            <a:fillRect/>
          </a:stretch>
        </p:blipFill>
        <p:spPr>
          <a:xfrm>
            <a:off x="0" y="2712720"/>
            <a:ext cx="5364480" cy="4145280"/>
          </a:xfrm>
          <a:prstGeom prst="rect">
            <a:avLst/>
          </a:prstGeom>
        </p:spPr>
      </p:pic>
      <p:sp>
        <p:nvSpPr>
          <p:cNvPr id="4" name="TextBox 3"/>
          <p:cNvSpPr txBox="1"/>
          <p:nvPr/>
        </p:nvSpPr>
        <p:spPr>
          <a:xfrm>
            <a:off x="5137694" y="3778226"/>
            <a:ext cx="3779520" cy="2585323"/>
          </a:xfrm>
          <a:prstGeom prst="rect">
            <a:avLst/>
          </a:prstGeom>
          <a:noFill/>
        </p:spPr>
        <p:txBody>
          <a:bodyPr wrap="square" rtlCol="0">
            <a:spAutoFit/>
          </a:bodyPr>
          <a:lstStyle/>
          <a:p>
            <a:r>
              <a:rPr lang="en-US" dirty="0" smtClean="0"/>
              <a:t>600mb moisture surge from </a:t>
            </a:r>
            <a:r>
              <a:rPr lang="en-US" dirty="0" smtClean="0"/>
              <a:t>is apparent in routine track (above).  Winds much weaker than on 8/31, especially at 600mb.  Only 700mb shows the persistent zonal pattern extending along the 5S latitude circle (left).  The upward and westward tilt in the moisture pattern at 5S is gone with the new development at 600mb.</a:t>
            </a:r>
            <a:endParaRPr lang="en-US" dirty="0"/>
          </a:p>
        </p:txBody>
      </p:sp>
      <p:cxnSp>
        <p:nvCxnSpPr>
          <p:cNvPr id="9" name="Straight Connector 8"/>
          <p:cNvCxnSpPr/>
          <p:nvPr/>
        </p:nvCxnSpPr>
        <p:spPr>
          <a:xfrm rot="5400000" flipH="1" flipV="1">
            <a:off x="5973536" y="1582965"/>
            <a:ext cx="253092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836169" y="4266294"/>
            <a:ext cx="2530929"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4145280"/>
            <a:ext cx="3779520" cy="2308324"/>
          </a:xfrm>
          <a:prstGeom prst="rect">
            <a:avLst/>
          </a:prstGeom>
          <a:noFill/>
        </p:spPr>
        <p:txBody>
          <a:bodyPr wrap="square" rtlCol="0">
            <a:spAutoFit/>
          </a:bodyPr>
          <a:lstStyle/>
          <a:p>
            <a:r>
              <a:rPr lang="en-US" dirty="0" smtClean="0"/>
              <a:t>Comparison between new (right) and old (above) forecast.  Gross features (e.g. change in character west of 5W and south of 20S) are similar, but for our purposes (details near 5-10S) the old forecast would not have been useful. </a:t>
            </a:r>
          </a:p>
          <a:p>
            <a:r>
              <a:rPr lang="en-US" dirty="0" smtClean="0"/>
              <a:t> </a:t>
            </a:r>
            <a:endParaRPr lang="en-US" dirty="0"/>
          </a:p>
        </p:txBody>
      </p:sp>
      <p:pic>
        <p:nvPicPr>
          <p:cNvPr id="5" name="Picture 4"/>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3779520" y="2712720"/>
            <a:ext cx="5364480" cy="4145280"/>
          </a:xfrm>
          <a:prstGeom prst="rect">
            <a:avLst/>
          </a:prstGeom>
        </p:spPr>
      </p:pic>
      <p:cxnSp>
        <p:nvCxnSpPr>
          <p:cNvPr id="7" name="Straight Arrow Connector 6"/>
          <p:cNvCxnSpPr/>
          <p:nvPr/>
        </p:nvCxnSpPr>
        <p:spPr>
          <a:xfrm flipV="1">
            <a:off x="698500" y="4009571"/>
            <a:ext cx="5578929" cy="1968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flipH="1" flipV="1">
            <a:off x="-585107" y="2671536"/>
            <a:ext cx="4590142" cy="20229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779520" y="1387929"/>
            <a:ext cx="576563" cy="369332"/>
          </a:xfrm>
          <a:prstGeom prst="rect">
            <a:avLst/>
          </a:prstGeom>
          <a:solidFill>
            <a:schemeClr val="bg1"/>
          </a:solidFill>
        </p:spPr>
        <p:txBody>
          <a:bodyPr wrap="none" rtlCol="0">
            <a:spAutoFit/>
          </a:bodyPr>
          <a:lstStyle/>
          <a:p>
            <a:r>
              <a:rPr lang="en-US" dirty="0" smtClean="0">
                <a:solidFill>
                  <a:srgbClr val="FF0000"/>
                </a:solidFill>
              </a:rPr>
              <a:t>OLD</a:t>
            </a:r>
            <a:endParaRPr lang="en-US" dirty="0">
              <a:solidFill>
                <a:srgbClr val="FF0000"/>
              </a:solidFill>
            </a:endParaRPr>
          </a:p>
        </p:txBody>
      </p:sp>
      <p:sp>
        <p:nvSpPr>
          <p:cNvPr id="9" name="TextBox 8"/>
          <p:cNvSpPr txBox="1"/>
          <p:nvPr/>
        </p:nvSpPr>
        <p:spPr>
          <a:xfrm>
            <a:off x="7440766" y="3775948"/>
            <a:ext cx="651741" cy="369332"/>
          </a:xfrm>
          <a:prstGeom prst="rect">
            <a:avLst/>
          </a:prstGeom>
          <a:solidFill>
            <a:schemeClr val="bg1"/>
          </a:solidFill>
        </p:spPr>
        <p:txBody>
          <a:bodyPr wrap="none" rtlCol="0">
            <a:spAutoFit/>
          </a:bodyPr>
          <a:lstStyle/>
          <a:p>
            <a:r>
              <a:rPr lang="en-US" dirty="0" smtClean="0">
                <a:solidFill>
                  <a:srgbClr val="FF0000"/>
                </a:solidFill>
              </a:rPr>
              <a:t>NEW</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evolution 8/28-9/2</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172356" y="5939539"/>
            <a:ext cx="8971643" cy="646331"/>
          </a:xfrm>
          <a:prstGeom prst="rect">
            <a:avLst/>
          </a:prstGeom>
          <a:noFill/>
        </p:spPr>
        <p:txBody>
          <a:bodyPr wrap="square" rtlCol="0">
            <a:spAutoFit/>
          </a:bodyPr>
          <a:lstStyle/>
          <a:p>
            <a:r>
              <a:rPr lang="en-US" dirty="0" err="1" smtClean="0"/>
              <a:t>Yesterday(F</a:t>
            </a:r>
            <a:r>
              <a:rPr lang="en-US" dirty="0" smtClean="0"/>
              <a:t>):  Weaker than normal winds across much of SE Atlantic as SH high is west of its </a:t>
            </a:r>
            <a:r>
              <a:rPr lang="en-US" dirty="0" err="1" smtClean="0"/>
              <a:t>climo</a:t>
            </a:r>
            <a:r>
              <a:rPr lang="en-US" dirty="0" smtClean="0"/>
              <a:t> position.  </a:t>
            </a:r>
            <a:r>
              <a:rPr lang="en-US" dirty="0" err="1" smtClean="0"/>
              <a:t>Westerlies</a:t>
            </a:r>
            <a:r>
              <a:rPr lang="en-US" dirty="0" smtClean="0"/>
              <a:t> in northern Gulf of Guinea.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950218"/>
            <a:ext cx="9144000" cy="923330"/>
          </a:xfrm>
          <a:prstGeom prst="rect">
            <a:avLst/>
          </a:prstGeom>
          <a:noFill/>
        </p:spPr>
        <p:txBody>
          <a:bodyPr wrap="square" rtlCol="0">
            <a:spAutoFit/>
          </a:bodyPr>
          <a:lstStyle/>
          <a:p>
            <a:r>
              <a:rPr lang="en-US" dirty="0" smtClean="0"/>
              <a:t>Tuesday (NF): Some convection developing near TMS and Gabon.  Also southern Congo.  SH high slowly moving eastward.  Winds freshen in SE Atlantic overall, SSW over TMS (</a:t>
            </a:r>
            <a:r>
              <a:rPr lang="en-US" dirty="0" err="1" smtClean="0"/>
              <a:t>westerlies</a:t>
            </a:r>
            <a:r>
              <a:rPr lang="en-US" dirty="0" smtClean="0"/>
              <a:t> pushed to north of TMS), stronger winds south of us (10 knots instead of 5). No Angola Bay eddy.</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913934"/>
            <a:ext cx="9144000" cy="1015663"/>
          </a:xfrm>
          <a:prstGeom prst="rect">
            <a:avLst/>
          </a:prstGeom>
          <a:noFill/>
        </p:spPr>
        <p:txBody>
          <a:bodyPr wrap="square" rtlCol="0">
            <a:spAutoFit/>
          </a:bodyPr>
          <a:lstStyle/>
          <a:p>
            <a:r>
              <a:rPr lang="en-US" sz="1500" dirty="0" smtClean="0"/>
              <a:t>Wednesday (F):  Convection developing over Nigeria, off of west African coast (~10W) and northwestern Congo.  Congo system is traveling eastward in the model – VERY uncharacteristic – remind me to verify this.  Local winds are more southwesterly than the southerlies on the 29</a:t>
            </a:r>
            <a:r>
              <a:rPr lang="en-US" sz="1500" baseline="30000" dirty="0" smtClean="0"/>
              <a:t>th</a:t>
            </a:r>
            <a:r>
              <a:rPr lang="en-US" sz="1500" dirty="0" smtClean="0"/>
              <a:t>.  Angola Bay eddy starts to redevelop.  SH high moves east and winds off of Namibia increase.</a:t>
            </a:r>
            <a:endParaRPr lang="en-US" sz="15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4048</TotalTime>
  <Words>2051</Words>
  <Application>Microsoft Macintosh PowerPoint</Application>
  <PresentationFormat>On-screen Show (4:3)</PresentationFormat>
  <Paragraphs>85</Paragraphs>
  <Slides>40</Slides>
  <Notes>0</Notes>
  <HiddenSlides>0</HiddenSlides>
  <MMClips>0</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Office Theme</vt:lpstr>
      <vt:lpstr>ORACLES weather briefing  </vt:lpstr>
      <vt:lpstr>Low cloud and convection verification</vt:lpstr>
      <vt:lpstr>Slide 3</vt:lpstr>
      <vt:lpstr>Slide 4</vt:lpstr>
      <vt:lpstr>Slide 5</vt:lpstr>
      <vt:lpstr>Surface evolution 8/28-9/2</vt:lpstr>
      <vt:lpstr>Slide 7</vt:lpstr>
      <vt:lpstr>Slide 8</vt:lpstr>
      <vt:lpstr>Slide 9</vt:lpstr>
      <vt:lpstr>Slide 10</vt:lpstr>
      <vt:lpstr>Slide 11</vt:lpstr>
      <vt:lpstr>Slide 12</vt:lpstr>
      <vt:lpstr>Slide 13</vt:lpstr>
      <vt:lpstr>700mb evolution 8/28-9/2</vt:lpstr>
      <vt:lpstr>Slide 15</vt:lpstr>
      <vt:lpstr>Slide 16</vt:lpstr>
      <vt:lpstr>Slide 17</vt:lpstr>
      <vt:lpstr>Slide 18</vt:lpstr>
      <vt:lpstr>Slide 19</vt:lpstr>
      <vt:lpstr>Slide 20</vt:lpstr>
      <vt:lpstr>Tomorrow (Wednesday)</vt:lpstr>
      <vt:lpstr>Slide 22</vt:lpstr>
      <vt:lpstr>Slide 23</vt:lpstr>
      <vt:lpstr>Slide 24</vt:lpstr>
      <vt:lpstr>Slide 25</vt:lpstr>
      <vt:lpstr>Slide 26</vt:lpstr>
      <vt:lpstr>Slide 27</vt:lpstr>
      <vt:lpstr>Slide 28</vt:lpstr>
      <vt:lpstr>Slide 29</vt:lpstr>
      <vt:lpstr>Thursday</vt:lpstr>
      <vt:lpstr>Slide 31</vt:lpstr>
      <vt:lpstr>Slide 32</vt:lpstr>
      <vt:lpstr>Slide 33</vt:lpstr>
      <vt:lpstr>Slide 34</vt:lpstr>
      <vt:lpstr>Slide 35</vt:lpstr>
      <vt:lpstr>Saturday</vt:lpstr>
      <vt:lpstr>Slide 37</vt:lpstr>
      <vt:lpstr>Slide 38</vt:lpstr>
      <vt:lpstr>Slide 39</vt:lpstr>
      <vt:lpstr>Slide 40</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Lenny Pfister</dc:creator>
  <cp:lastModifiedBy>Lenny Pfister</cp:lastModifiedBy>
  <cp:revision>23</cp:revision>
  <dcterms:created xsi:type="dcterms:W3CDTF">2017-08-29T07:18:03Z</dcterms:created>
  <dcterms:modified xsi:type="dcterms:W3CDTF">2017-08-29T10:27:59Z</dcterms:modified>
</cp:coreProperties>
</file>