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0"/>
  </p:notesMasterIdLst>
  <p:sldIdLst>
    <p:sldId id="271" r:id="rId2"/>
    <p:sldId id="412" r:id="rId3"/>
    <p:sldId id="414" r:id="rId4"/>
    <p:sldId id="413" r:id="rId5"/>
    <p:sldId id="417" r:id="rId6"/>
    <p:sldId id="416" r:id="rId7"/>
    <p:sldId id="418" r:id="rId8"/>
    <p:sldId id="427" r:id="rId9"/>
    <p:sldId id="429" r:id="rId10"/>
    <p:sldId id="420" r:id="rId11"/>
    <p:sldId id="419" r:id="rId12"/>
    <p:sldId id="353" r:id="rId13"/>
    <p:sldId id="396" r:id="rId14"/>
    <p:sldId id="397" r:id="rId15"/>
    <p:sldId id="415" r:id="rId16"/>
    <p:sldId id="422" r:id="rId17"/>
    <p:sldId id="423" r:id="rId18"/>
    <p:sldId id="400" r:id="rId19"/>
    <p:sldId id="421" r:id="rId20"/>
    <p:sldId id="428" r:id="rId21"/>
    <p:sldId id="406" r:id="rId22"/>
    <p:sldId id="408" r:id="rId23"/>
    <p:sldId id="407" r:id="rId24"/>
    <p:sldId id="424" r:id="rId25"/>
    <p:sldId id="409" r:id="rId26"/>
    <p:sldId id="425" r:id="rId27"/>
    <p:sldId id="411" r:id="rId28"/>
    <p:sldId id="426"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p:scale>
          <a:sx n="140" d="100"/>
          <a:sy n="140" d="100"/>
        </p:scale>
        <p:origin x="-752" y="-23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7C5E1-219A-4248-8B7C-D2B6DD47068B}" type="datetimeFigureOut">
              <a:rPr lang="en-US" smtClean="0"/>
              <a:pPr/>
              <a:t>8/28/17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F167D-FDFF-BF4E-9E22-DB10326927F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45E92-384E-B447-B0CB-B43B6EC68744}" type="datetimeFigureOut">
              <a:rPr lang="en-US" smtClean="0"/>
              <a:pPr/>
              <a:t>8/28/17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45E92-384E-B447-B0CB-B43B6EC68744}" type="datetimeFigureOut">
              <a:rPr lang="en-US" smtClean="0"/>
              <a:pPr/>
              <a:t>8/28/17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45E92-384E-B447-B0CB-B43B6EC68744}" type="datetimeFigureOut">
              <a:rPr lang="en-US" smtClean="0"/>
              <a:pPr/>
              <a:t>8/28/17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45E92-384E-B447-B0CB-B43B6EC68744}" type="datetimeFigureOut">
              <a:rPr lang="en-US" smtClean="0"/>
              <a:pPr/>
              <a:t>8/28/17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45E92-384E-B447-B0CB-B43B6EC68744}" type="datetimeFigureOut">
              <a:rPr lang="en-US" smtClean="0"/>
              <a:pPr/>
              <a:t>8/28/17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45E92-384E-B447-B0CB-B43B6EC68744}" type="datetimeFigureOut">
              <a:rPr lang="en-US" smtClean="0"/>
              <a:pPr/>
              <a:t>8/28/17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14D8-8E29-D54D-B85F-4336CD1FDF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df"/><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6.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 Id="rId3"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28-</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rcRect/>
          <a:stretch>
            <a:fillRect/>
          </a:stretch>
        </p:blipFill>
        <p:spPr bwMode="auto">
          <a:xfrm>
            <a:off x="252471" y="285750"/>
            <a:ext cx="1652529" cy="1371600"/>
          </a:xfrm>
          <a:prstGeom prst="rect">
            <a:avLst/>
          </a:prstGeom>
          <a:noFill/>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27000" y="4191001"/>
            <a:ext cx="4323080" cy="369332"/>
          </a:xfrm>
          <a:prstGeom prst="rect">
            <a:avLst/>
          </a:prstGeom>
          <a:noFill/>
        </p:spPr>
        <p:txBody>
          <a:bodyPr wrap="square" rtlCol="0">
            <a:spAutoFit/>
          </a:bodyPr>
          <a:lstStyle/>
          <a:p>
            <a:r>
              <a:rPr lang="en-US" dirty="0" smtClean="0"/>
              <a:t>OLD FORECAST</a:t>
            </a:r>
            <a:endParaRPr lang="en-US" dirty="0"/>
          </a:p>
        </p:txBody>
      </p:sp>
      <p:cxnSp>
        <p:nvCxnSpPr>
          <p:cNvPr id="16" name="Straight Arrow Connector 15"/>
          <p:cNvCxnSpPr/>
          <p:nvPr/>
        </p:nvCxnSpPr>
        <p:spPr>
          <a:xfrm flipV="1">
            <a:off x="3283857" y="3973286"/>
            <a:ext cx="3501572" cy="148771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0" y="0"/>
            <a:ext cx="4693920" cy="3627120"/>
          </a:xfrm>
          <a:prstGeom prst="rect">
            <a:avLst/>
          </a:prstGeom>
        </p:spPr>
      </p:pic>
      <p:pic>
        <p:nvPicPr>
          <p:cNvPr id="7" name="Picture 6"/>
          <p:cNvPicPr>
            <a:picLocks noChangeAspect="1"/>
          </p:cNvPicPr>
          <p:nvPr/>
        </p:nvPicPr>
        <p:blipFill>
          <a:blip r:embed="rId3"/>
          <a:stretch>
            <a:fillRect/>
          </a:stretch>
        </p:blipFill>
        <p:spPr>
          <a:xfrm>
            <a:off x="4450080" y="0"/>
            <a:ext cx="4693920" cy="3627120"/>
          </a:xfrm>
          <a:prstGeom prst="rect">
            <a:avLst/>
          </a:prstGeom>
        </p:spPr>
      </p:pic>
      <p:pic>
        <p:nvPicPr>
          <p:cNvPr id="11" name="Picture 10"/>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4693920" cy="3627120"/>
          </a:xfrm>
          <a:prstGeom prst="rect">
            <a:avLst/>
          </a:prstGeom>
        </p:spPr>
      </p:pic>
      <p:pic>
        <p:nvPicPr>
          <p:cNvPr id="7" name="Picture 6"/>
          <p:cNvPicPr>
            <a:picLocks noChangeAspect="1"/>
          </p:cNvPicPr>
          <p:nvPr/>
        </p:nvPicPr>
        <p:blipFill>
          <a:blip r:embed="rId3"/>
          <a:stretch>
            <a:fillRect/>
          </a:stretch>
        </p:blipFill>
        <p:spPr>
          <a:xfrm>
            <a:off x="4450080" y="0"/>
            <a:ext cx="4693920" cy="3627120"/>
          </a:xfrm>
          <a:prstGeom prst="rect">
            <a:avLst/>
          </a:prstGeom>
        </p:spPr>
      </p:pic>
      <p:pic>
        <p:nvPicPr>
          <p:cNvPr id="8" name="Picture 7"/>
          <p:cNvPicPr>
            <a:picLocks noChangeAspect="1"/>
          </p:cNvPicPr>
          <p:nvPr/>
        </p:nvPicPr>
        <p:blipFill>
          <a:blip r:embed="rId4"/>
          <a:stretch>
            <a:fillRect/>
          </a:stretch>
        </p:blipFill>
        <p:spPr>
          <a:xfrm>
            <a:off x="4450080" y="3230880"/>
            <a:ext cx="4693920" cy="3627120"/>
          </a:xfrm>
          <a:prstGeom prst="rect">
            <a:avLst/>
          </a:prstGeom>
        </p:spPr>
      </p:pic>
      <p:sp>
        <p:nvSpPr>
          <p:cNvPr id="14" name="TextBox 13"/>
          <p:cNvSpPr txBox="1"/>
          <p:nvPr/>
        </p:nvSpPr>
        <p:spPr>
          <a:xfrm>
            <a:off x="127000" y="4191001"/>
            <a:ext cx="4323080" cy="2585323"/>
          </a:xfrm>
          <a:prstGeom prst="rect">
            <a:avLst/>
          </a:prstGeom>
          <a:noFill/>
        </p:spPr>
        <p:txBody>
          <a:bodyPr wrap="square" rtlCol="0">
            <a:spAutoFit/>
          </a:bodyPr>
          <a:lstStyle/>
          <a:p>
            <a:r>
              <a:rPr lang="en-US" dirty="0" smtClean="0"/>
              <a:t>Mid level flow for Monday. </a:t>
            </a:r>
            <a:r>
              <a:rPr lang="en-US" dirty="0" smtClean="0"/>
              <a:t>  At eastern edge of a dry region.  All patterns are noticeably less advanced to the west than </a:t>
            </a:r>
            <a:r>
              <a:rPr lang="en-US" dirty="0" smtClean="0"/>
              <a:t>yesterday’s forecast.  This includes both the RH patterns in the two upper levels, and the curves in the wind patterns.</a:t>
            </a:r>
          </a:p>
          <a:p>
            <a:endParaRPr lang="en-US" dirty="0" smtClean="0"/>
          </a:p>
          <a:p>
            <a:r>
              <a:rPr lang="en-US" dirty="0" smtClean="0"/>
              <a:t>Seems like we definitely want to update our trajectories.</a:t>
            </a:r>
            <a:r>
              <a:rPr lang="en-US" dirty="0" smtClean="0"/>
              <a:t>  </a:t>
            </a:r>
            <a:endParaRPr lang="en-US" dirty="0"/>
          </a:p>
        </p:txBody>
      </p:sp>
      <p:cxnSp>
        <p:nvCxnSpPr>
          <p:cNvPr id="16" name="Straight Arrow Connector 15"/>
          <p:cNvCxnSpPr/>
          <p:nvPr/>
        </p:nvCxnSpPr>
        <p:spPr>
          <a:xfrm rot="5400000" flipH="1" flipV="1">
            <a:off x="208643" y="3057072"/>
            <a:ext cx="4118428" cy="6168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5400000" flipH="1" flipV="1">
            <a:off x="68035" y="3061607"/>
            <a:ext cx="4581072" cy="798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Tuesday</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0" y="5950218"/>
            <a:ext cx="9144000" cy="830997"/>
          </a:xfrm>
          <a:prstGeom prst="rect">
            <a:avLst/>
          </a:prstGeom>
          <a:noFill/>
        </p:spPr>
        <p:txBody>
          <a:bodyPr wrap="square" rtlCol="0">
            <a:spAutoFit/>
          </a:bodyPr>
          <a:lstStyle/>
          <a:p>
            <a:r>
              <a:rPr lang="en-US" sz="1600" dirty="0" smtClean="0"/>
              <a:t>Tuesday </a:t>
            </a:r>
            <a:r>
              <a:rPr lang="en-US" sz="1600" dirty="0" smtClean="0"/>
              <a:t>(</a:t>
            </a:r>
            <a:r>
              <a:rPr lang="en-US" sz="1600" dirty="0" err="1" smtClean="0"/>
              <a:t>Lagrangian</a:t>
            </a:r>
            <a:r>
              <a:rPr lang="en-US" sz="1600" dirty="0" smtClean="0"/>
              <a:t> sampling flight)</a:t>
            </a:r>
            <a:r>
              <a:rPr lang="en-US" sz="1600" dirty="0" smtClean="0"/>
              <a:t>: Saint Helena high moving eastward toward </a:t>
            </a:r>
            <a:r>
              <a:rPr lang="en-US" sz="1600" dirty="0" err="1" smtClean="0"/>
              <a:t>climo</a:t>
            </a:r>
            <a:r>
              <a:rPr lang="en-US" sz="1600" dirty="0" smtClean="0"/>
              <a:t> position.  Winds in SE Atlantic  fairly </a:t>
            </a:r>
            <a:r>
              <a:rPr lang="en-US" sz="1600" dirty="0" smtClean="0"/>
              <a:t>typical.  </a:t>
            </a:r>
            <a:r>
              <a:rPr lang="en-US" sz="1600" dirty="0" smtClean="0"/>
              <a:t>Some convection </a:t>
            </a:r>
            <a:r>
              <a:rPr lang="en-US" sz="1600" dirty="0" smtClean="0"/>
              <a:t>near TMS (more than yesterday’s </a:t>
            </a:r>
            <a:r>
              <a:rPr lang="en-US" sz="1600" dirty="0" err="1" smtClean="0"/>
              <a:t>fcst</a:t>
            </a:r>
            <a:r>
              <a:rPr lang="en-US" sz="1600" dirty="0" smtClean="0"/>
              <a:t>, also more </a:t>
            </a:r>
            <a:r>
              <a:rPr lang="en-US" sz="1600" dirty="0" smtClean="0"/>
              <a:t>Ghana convection than previous </a:t>
            </a:r>
            <a:r>
              <a:rPr lang="en-US" sz="1600" dirty="0" err="1" smtClean="0"/>
              <a:t>fcst</a:t>
            </a:r>
            <a:r>
              <a:rPr lang="en-US" sz="1600" dirty="0" smtClean="0"/>
              <a:t>, northwestern Congo convection is less than yesterday’s </a:t>
            </a:r>
            <a:r>
              <a:rPr lang="en-US" sz="1600" dirty="0" err="1" smtClean="0"/>
              <a:t>fcst</a:t>
            </a:r>
            <a:endParaRPr lang="en-US" sz="16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extBox 8"/>
          <p:cNvSpPr txBox="1"/>
          <p:nvPr/>
        </p:nvSpPr>
        <p:spPr>
          <a:xfrm>
            <a:off x="145143" y="4145643"/>
            <a:ext cx="4071179" cy="369332"/>
          </a:xfrm>
          <a:prstGeom prst="rect">
            <a:avLst/>
          </a:prstGeom>
          <a:noFill/>
        </p:spPr>
        <p:txBody>
          <a:bodyPr wrap="square" rtlCol="0">
            <a:spAutoFit/>
          </a:bodyPr>
          <a:lstStyle/>
          <a:p>
            <a:r>
              <a:rPr lang="en-US" dirty="0" smtClean="0"/>
              <a:t>Yesterday’s </a:t>
            </a:r>
            <a:r>
              <a:rPr lang="en-US" dirty="0" err="1" smtClean="0"/>
              <a:t>fcst</a:t>
            </a:r>
            <a:endParaRPr lang="en-US" dirty="0"/>
          </a:p>
        </p:txBody>
      </p:sp>
      <p:pic>
        <p:nvPicPr>
          <p:cNvPr id="10" name="Picture 9"/>
          <p:cNvPicPr>
            <a:picLocks noChangeAspect="1"/>
          </p:cNvPicPr>
          <p:nvPr/>
        </p:nvPicPr>
        <p:blipFill>
          <a:blip r:embed="rId2"/>
          <a:stretch>
            <a:fillRect/>
          </a:stretch>
        </p:blipFill>
        <p:spPr>
          <a:xfrm>
            <a:off x="0" y="0"/>
            <a:ext cx="4693920" cy="3627120"/>
          </a:xfrm>
          <a:prstGeom prst="rect">
            <a:avLst/>
          </a:prstGeom>
        </p:spPr>
      </p:pic>
      <p:pic>
        <p:nvPicPr>
          <p:cNvPr id="12" name="Picture 11"/>
          <p:cNvPicPr>
            <a:picLocks noChangeAspect="1"/>
          </p:cNvPicPr>
          <p:nvPr/>
        </p:nvPicPr>
        <p:blipFill>
          <a:blip r:embed="rId3"/>
          <a:stretch>
            <a:fillRect/>
          </a:stretch>
        </p:blipFill>
        <p:spPr>
          <a:xfrm>
            <a:off x="4450080" y="0"/>
            <a:ext cx="4693920" cy="3627120"/>
          </a:xfrm>
          <a:prstGeom prst="rect">
            <a:avLst/>
          </a:prstGeom>
        </p:spPr>
      </p:pic>
      <p:pic>
        <p:nvPicPr>
          <p:cNvPr id="13" name="Picture 12"/>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4693920" cy="3627120"/>
          </a:xfrm>
          <a:prstGeom prst="rect">
            <a:avLst/>
          </a:prstGeom>
        </p:spPr>
      </p:pic>
      <p:pic>
        <p:nvPicPr>
          <p:cNvPr id="3" name="Picture 2"/>
          <p:cNvPicPr>
            <a:picLocks noChangeAspect="1"/>
          </p:cNvPicPr>
          <p:nvPr/>
        </p:nvPicPr>
        <p:blipFill>
          <a:blip r:embed="rId3"/>
          <a:stretch>
            <a:fillRect/>
          </a:stretch>
        </p:blipFill>
        <p:spPr>
          <a:xfrm>
            <a:off x="4450080" y="0"/>
            <a:ext cx="4693920" cy="3627120"/>
          </a:xfrm>
          <a:prstGeom prst="rect">
            <a:avLst/>
          </a:prstGeom>
        </p:spPr>
      </p:pic>
      <p:pic>
        <p:nvPicPr>
          <p:cNvPr id="4" name="Picture 3"/>
          <p:cNvPicPr>
            <a:picLocks noChangeAspect="1"/>
          </p:cNvPicPr>
          <p:nvPr/>
        </p:nvPicPr>
        <p:blipFill>
          <a:blip r:embed="rId4"/>
          <a:stretch>
            <a:fillRect/>
          </a:stretch>
        </p:blipFill>
        <p:spPr>
          <a:xfrm>
            <a:off x="4450080" y="3230880"/>
            <a:ext cx="4693920" cy="3627120"/>
          </a:xfrm>
          <a:prstGeom prst="rect">
            <a:avLst/>
          </a:prstGeom>
        </p:spPr>
      </p:pic>
      <p:sp>
        <p:nvSpPr>
          <p:cNvPr id="5" name="TextBox 4"/>
          <p:cNvSpPr txBox="1"/>
          <p:nvPr/>
        </p:nvSpPr>
        <p:spPr>
          <a:xfrm>
            <a:off x="181429" y="4163786"/>
            <a:ext cx="4154714" cy="1754327"/>
          </a:xfrm>
          <a:prstGeom prst="rect">
            <a:avLst/>
          </a:prstGeom>
          <a:noFill/>
        </p:spPr>
        <p:txBody>
          <a:bodyPr wrap="square" rtlCol="0">
            <a:spAutoFit/>
          </a:bodyPr>
          <a:lstStyle/>
          <a:p>
            <a:r>
              <a:rPr lang="en-US" dirty="0" smtClean="0"/>
              <a:t>Winds weaker than yesterday’s </a:t>
            </a:r>
            <a:r>
              <a:rPr lang="en-US" dirty="0" err="1" smtClean="0"/>
              <a:t>fcst</a:t>
            </a:r>
            <a:r>
              <a:rPr lang="en-US" dirty="0" smtClean="0"/>
              <a:t> by about 5 knots, and patterns (RH) are less advanced by a few degrees.  Wind at 800mb is more zonal than in yesterday’s </a:t>
            </a:r>
            <a:r>
              <a:rPr lang="en-US" dirty="0" err="1" smtClean="0"/>
              <a:t>fcst</a:t>
            </a:r>
            <a:r>
              <a:rPr lang="en-US" dirty="0" smtClean="0"/>
              <a:t>.  700mb RH feature is broader in latitude than yesterday’s </a:t>
            </a:r>
            <a:r>
              <a:rPr lang="en-US" dirty="0" err="1" smtClean="0"/>
              <a:t>fcst</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sp>
        <p:nvSpPr>
          <p:cNvPr id="4" name="TextBox 3"/>
          <p:cNvSpPr txBox="1"/>
          <p:nvPr/>
        </p:nvSpPr>
        <p:spPr>
          <a:xfrm>
            <a:off x="1124857" y="5234214"/>
            <a:ext cx="7802136" cy="369332"/>
          </a:xfrm>
          <a:prstGeom prst="rect">
            <a:avLst/>
          </a:prstGeom>
          <a:noFill/>
        </p:spPr>
        <p:txBody>
          <a:bodyPr wrap="none" rtlCol="0">
            <a:spAutoFit/>
          </a:bodyPr>
          <a:lstStyle/>
          <a:p>
            <a:r>
              <a:rPr lang="en-US" dirty="0" smtClean="0"/>
              <a:t>A decided change in the forecast.  Two models roughly agree in region of interest.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124857" y="5234214"/>
            <a:ext cx="7417415" cy="646331"/>
          </a:xfrm>
          <a:prstGeom prst="rect">
            <a:avLst/>
          </a:prstGeom>
          <a:noFill/>
        </p:spPr>
        <p:txBody>
          <a:bodyPr wrap="none" rtlCol="0">
            <a:spAutoFit/>
          </a:bodyPr>
          <a:lstStyle/>
          <a:p>
            <a:r>
              <a:rPr lang="en-US" dirty="0" smtClean="0"/>
              <a:t>Old forecast.  Different in both models, and they don’t agree.  UKMO exhibits</a:t>
            </a:r>
          </a:p>
          <a:p>
            <a:r>
              <a:rPr lang="en-US" dirty="0" smtClean="0"/>
              <a:t>  less change, I would say.</a:t>
            </a:r>
            <a:endParaRPr lang="en-US" dirty="0"/>
          </a:p>
        </p:txBody>
      </p:sp>
      <p:pic>
        <p:nvPicPr>
          <p:cNvPr id="6" name="Picture 5"/>
          <p:cNvPicPr>
            <a:picLocks noChangeAspect="1"/>
          </p:cNvPicPr>
          <p:nvPr/>
        </p:nvPicPr>
        <p:blipFill>
          <a:blip r:embed="rId2"/>
          <a:stretch>
            <a:fillRect/>
          </a:stretch>
        </p:blipFill>
        <p:spPr>
          <a:xfrm>
            <a:off x="0" y="0"/>
            <a:ext cx="5364480" cy="4145280"/>
          </a:xfrm>
          <a:prstGeom prst="rect">
            <a:avLst/>
          </a:prstGeom>
        </p:spPr>
      </p:pic>
      <p:pic>
        <p:nvPicPr>
          <p:cNvPr id="5" name="Picture 4"/>
          <p:cNvPicPr>
            <a:picLocks noChangeAspect="1"/>
          </p:cNvPicPr>
          <p:nvPr/>
        </p:nvPicPr>
        <p:blipFill>
          <a:blip r:embed="rId3"/>
          <a:stretch>
            <a:fillRect/>
          </a:stretch>
        </p:blipFill>
        <p:spPr>
          <a:xfrm>
            <a:off x="4841240" y="0"/>
            <a:ext cx="4302760" cy="438404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779520" y="0"/>
            <a:ext cx="5364480" cy="4145280"/>
          </a:xfrm>
          <a:prstGeom prst="rect">
            <a:avLst/>
          </a:prstGeom>
        </p:spPr>
      </p:pic>
      <p:cxnSp>
        <p:nvCxnSpPr>
          <p:cNvPr id="9" name="Straight Connector 8"/>
          <p:cNvCxnSpPr/>
          <p:nvPr/>
        </p:nvCxnSpPr>
        <p:spPr>
          <a:xfrm rot="5400000" flipH="1" flipV="1">
            <a:off x="5986236" y="1561193"/>
            <a:ext cx="2487386"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1" name="Picture 10"/>
          <p:cNvPicPr>
            <a:picLocks noChangeAspect="1"/>
          </p:cNvPicPr>
          <p:nvPr/>
        </p:nvPicPr>
        <p:blipFill>
          <a:blip r:embed="rId3"/>
          <a:stretch>
            <a:fillRect/>
          </a:stretch>
        </p:blipFill>
        <p:spPr>
          <a:xfrm>
            <a:off x="0" y="2712720"/>
            <a:ext cx="5364480" cy="4145280"/>
          </a:xfrm>
          <a:prstGeom prst="rect">
            <a:avLst/>
          </a:prstGeom>
        </p:spPr>
      </p:pic>
      <p:cxnSp>
        <p:nvCxnSpPr>
          <p:cNvPr id="13" name="Straight Connector 12"/>
          <p:cNvCxnSpPr/>
          <p:nvPr/>
        </p:nvCxnSpPr>
        <p:spPr>
          <a:xfrm rot="5400000" flipH="1" flipV="1">
            <a:off x="1827893" y="4268107"/>
            <a:ext cx="2530928" cy="1588"/>
          </a:xfrm>
          <a:prstGeom prst="line">
            <a:avLst/>
          </a:prstGeom>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923643" y="4345214"/>
            <a:ext cx="1646980" cy="369332"/>
          </a:xfrm>
          <a:prstGeom prst="rect">
            <a:avLst/>
          </a:prstGeom>
          <a:noFill/>
        </p:spPr>
        <p:txBody>
          <a:bodyPr wrap="none" rtlCol="0">
            <a:spAutoFit/>
          </a:bodyPr>
          <a:lstStyle/>
          <a:p>
            <a:r>
              <a:rPr lang="en-US" dirty="0" smtClean="0"/>
              <a:t>Yesterday’s </a:t>
            </a:r>
            <a:r>
              <a:rPr lang="en-US" dirty="0" err="1" smtClean="0"/>
              <a:t>fcst</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779520" y="0"/>
            <a:ext cx="5364480" cy="4145280"/>
          </a:xfrm>
          <a:prstGeom prst="rect">
            <a:avLst/>
          </a:prstGeom>
        </p:spPr>
      </p:pic>
      <p:cxnSp>
        <p:nvCxnSpPr>
          <p:cNvPr id="9" name="Straight Connector 8"/>
          <p:cNvCxnSpPr/>
          <p:nvPr/>
        </p:nvCxnSpPr>
        <p:spPr>
          <a:xfrm rot="5400000" flipH="1" flipV="1">
            <a:off x="5986236" y="1561193"/>
            <a:ext cx="2487386"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3"/>
          <a:stretch>
            <a:fillRect/>
          </a:stretch>
        </p:blipFill>
        <p:spPr>
          <a:xfrm>
            <a:off x="0" y="2712720"/>
            <a:ext cx="5364480" cy="4145280"/>
          </a:xfrm>
          <a:prstGeom prst="rect">
            <a:avLst/>
          </a:prstGeom>
        </p:spPr>
      </p:pic>
      <p:cxnSp>
        <p:nvCxnSpPr>
          <p:cNvPr id="13" name="Straight Connector 12"/>
          <p:cNvCxnSpPr/>
          <p:nvPr/>
        </p:nvCxnSpPr>
        <p:spPr>
          <a:xfrm rot="5400000" flipH="1" flipV="1">
            <a:off x="1827893" y="4268107"/>
            <a:ext cx="2530928" cy="1588"/>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339375" y="3995677"/>
            <a:ext cx="3779520" cy="2862323"/>
          </a:xfrm>
          <a:prstGeom prst="rect">
            <a:avLst/>
          </a:prstGeom>
          <a:noFill/>
        </p:spPr>
        <p:txBody>
          <a:bodyPr wrap="square" rtlCol="0">
            <a:spAutoFit/>
          </a:bodyPr>
          <a:lstStyle/>
          <a:p>
            <a:r>
              <a:rPr lang="en-US" dirty="0" smtClean="0"/>
              <a:t>Mid level moisture starting to enter routine track (above) at 600mb especially, and can see how it is moving westward (left), tilting westward with altitude.  Winds pretty much easterly, 15-20 knots at </a:t>
            </a:r>
            <a:r>
              <a:rPr lang="en-US" dirty="0" err="1" smtClean="0"/>
              <a:t>midlevels</a:t>
            </a:r>
            <a:r>
              <a:rPr lang="en-US" dirty="0" smtClean="0"/>
              <a:t>.  Note </a:t>
            </a:r>
            <a:r>
              <a:rPr lang="en-US" dirty="0" err="1" smtClean="0"/>
              <a:t>westerlies</a:t>
            </a:r>
            <a:r>
              <a:rPr lang="en-US" dirty="0" smtClean="0"/>
              <a:t> at 800/850 </a:t>
            </a:r>
            <a:r>
              <a:rPr lang="en-US" dirty="0" err="1" smtClean="0"/>
              <a:t>mb</a:t>
            </a:r>
            <a:r>
              <a:rPr lang="en-US" dirty="0" smtClean="0"/>
              <a:t> north of 5S, shifting to </a:t>
            </a:r>
            <a:r>
              <a:rPr lang="en-US" dirty="0" err="1" smtClean="0"/>
              <a:t>southeasterlies</a:t>
            </a:r>
            <a:r>
              <a:rPr lang="en-US" dirty="0" smtClean="0"/>
              <a:t> south of that.  Surface winds southerly, typical strength.</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hcon_2017082912_A.eps"/>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0" y="0"/>
            <a:ext cx="7680960" cy="5486400"/>
          </a:xfrm>
          <a:prstGeom prst="rect">
            <a:avLst/>
          </a:prstGeom>
        </p:spPr>
      </p:pic>
      <p:sp>
        <p:nvSpPr>
          <p:cNvPr id="3" name="TextBox 2"/>
          <p:cNvSpPr txBox="1"/>
          <p:nvPr/>
        </p:nvSpPr>
        <p:spPr>
          <a:xfrm>
            <a:off x="1061357" y="5760357"/>
            <a:ext cx="4252975" cy="369332"/>
          </a:xfrm>
          <a:prstGeom prst="rect">
            <a:avLst/>
          </a:prstGeom>
          <a:noFill/>
        </p:spPr>
        <p:txBody>
          <a:bodyPr wrap="none" rtlCol="0">
            <a:spAutoFit/>
          </a:bodyPr>
          <a:lstStyle/>
          <a:p>
            <a:r>
              <a:rPr lang="en-US" dirty="0" smtClean="0"/>
              <a:t>RH along planned track for Tuesday’s flight.</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Thursday</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50218"/>
            <a:ext cx="8435948" cy="923330"/>
          </a:xfrm>
          <a:prstGeom prst="rect">
            <a:avLst/>
          </a:prstGeom>
          <a:noFill/>
        </p:spPr>
        <p:txBody>
          <a:bodyPr wrap="square" rtlCol="0">
            <a:spAutoFit/>
          </a:bodyPr>
          <a:lstStyle/>
          <a:p>
            <a:r>
              <a:rPr lang="en-US" dirty="0" smtClean="0"/>
              <a:t>Thursday (F): Winds anomalously westerly near </a:t>
            </a:r>
            <a:r>
              <a:rPr lang="en-US" dirty="0" smtClean="0"/>
              <a:t>TMS.  </a:t>
            </a:r>
            <a:r>
              <a:rPr lang="en-US" dirty="0" smtClean="0"/>
              <a:t>Getting the two </a:t>
            </a:r>
            <a:r>
              <a:rPr lang="en-US" dirty="0" smtClean="0"/>
              <a:t>foci of convection </a:t>
            </a:r>
            <a:r>
              <a:rPr lang="en-US" dirty="0" smtClean="0"/>
              <a:t>again (central Africa and West Africa</a:t>
            </a:r>
            <a:r>
              <a:rPr lang="en-US" dirty="0" smtClean="0"/>
              <a:t>).  Southern Atlantic winds are slightly stronger than typical.</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4693920" cy="3627120"/>
          </a:xfrm>
          <a:prstGeom prst="rect">
            <a:avLst/>
          </a:prstGeom>
        </p:spPr>
      </p:pic>
      <p:pic>
        <p:nvPicPr>
          <p:cNvPr id="5" name="Picture 4"/>
          <p:cNvPicPr>
            <a:picLocks noChangeAspect="1"/>
          </p:cNvPicPr>
          <p:nvPr/>
        </p:nvPicPr>
        <p:blipFill>
          <a:blip r:embed="rId3"/>
          <a:stretch>
            <a:fillRect/>
          </a:stretch>
        </p:blipFill>
        <p:spPr>
          <a:xfrm>
            <a:off x="4450080" y="0"/>
            <a:ext cx="4693920" cy="3627120"/>
          </a:xfrm>
          <a:prstGeom prst="rect">
            <a:avLst/>
          </a:prstGeom>
        </p:spPr>
      </p:pic>
      <p:pic>
        <p:nvPicPr>
          <p:cNvPr id="4" name="Picture 3"/>
          <p:cNvPicPr>
            <a:picLocks noChangeAspect="1"/>
          </p:cNvPicPr>
          <p:nvPr/>
        </p:nvPicPr>
        <p:blipFill>
          <a:blip r:embed="rId4"/>
          <a:stretch>
            <a:fillRect/>
          </a:stretch>
        </p:blipFill>
        <p:spPr>
          <a:xfrm>
            <a:off x="4450080" y="3230880"/>
            <a:ext cx="4693920" cy="3627120"/>
          </a:xfrm>
          <a:prstGeom prst="rect">
            <a:avLst/>
          </a:prstGeom>
        </p:spPr>
      </p:pic>
      <p:sp>
        <p:nvSpPr>
          <p:cNvPr id="6" name="TextBox 5"/>
          <p:cNvSpPr txBox="1"/>
          <p:nvPr/>
        </p:nvSpPr>
        <p:spPr>
          <a:xfrm>
            <a:off x="308429" y="3955143"/>
            <a:ext cx="4241135" cy="369332"/>
          </a:xfrm>
          <a:prstGeom prst="rect">
            <a:avLst/>
          </a:prstGeom>
          <a:noFill/>
        </p:spPr>
        <p:txBody>
          <a:bodyPr wrap="square" rtlCol="0">
            <a:spAutoFit/>
          </a:bodyPr>
          <a:lstStyle/>
          <a:p>
            <a:r>
              <a:rPr lang="en-US" dirty="0" smtClean="0"/>
              <a:t>Old forecast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308429" y="3955143"/>
            <a:ext cx="4241135" cy="2585323"/>
          </a:xfrm>
          <a:prstGeom prst="rect">
            <a:avLst/>
          </a:prstGeom>
          <a:noFill/>
        </p:spPr>
        <p:txBody>
          <a:bodyPr wrap="square" rtlCol="0">
            <a:spAutoFit/>
          </a:bodyPr>
          <a:lstStyle/>
          <a:p>
            <a:r>
              <a:rPr lang="en-US" dirty="0" smtClean="0"/>
              <a:t>Mid levels for Thursday. </a:t>
            </a:r>
            <a:r>
              <a:rPr lang="en-US" dirty="0" smtClean="0"/>
              <a:t>  Zonal pattern, with most of the RH features fairly washed out.  Perhaps the biggest change from the old forecast is the better developed clockwise circulation near TMS at 800mb, and the overall more zonal pattern at 800mb.  The dry convection blob of moisture at 600mb is pretty much in the same position.</a:t>
            </a:r>
            <a:endParaRPr lang="en-US" dirty="0"/>
          </a:p>
        </p:txBody>
      </p:sp>
      <p:pic>
        <p:nvPicPr>
          <p:cNvPr id="7" name="Picture 6"/>
          <p:cNvPicPr>
            <a:picLocks noChangeAspect="1"/>
          </p:cNvPicPr>
          <p:nvPr/>
        </p:nvPicPr>
        <p:blipFill>
          <a:blip r:embed="rId2"/>
          <a:stretch>
            <a:fillRect/>
          </a:stretch>
        </p:blipFill>
        <p:spPr>
          <a:xfrm>
            <a:off x="0" y="0"/>
            <a:ext cx="4693920" cy="3627120"/>
          </a:xfrm>
          <a:prstGeom prst="rect">
            <a:avLst/>
          </a:prstGeom>
        </p:spPr>
      </p:pic>
      <p:pic>
        <p:nvPicPr>
          <p:cNvPr id="8" name="Picture 7"/>
          <p:cNvPicPr>
            <a:picLocks noChangeAspect="1"/>
          </p:cNvPicPr>
          <p:nvPr/>
        </p:nvPicPr>
        <p:blipFill>
          <a:blip r:embed="rId3"/>
          <a:stretch>
            <a:fillRect/>
          </a:stretch>
        </p:blipFill>
        <p:spPr>
          <a:xfrm>
            <a:off x="4450080" y="0"/>
            <a:ext cx="4693920" cy="3627120"/>
          </a:xfrm>
          <a:prstGeom prst="rect">
            <a:avLst/>
          </a:prstGeom>
        </p:spPr>
      </p:pic>
      <p:pic>
        <p:nvPicPr>
          <p:cNvPr id="9" name="Picture 8"/>
          <p:cNvPicPr>
            <a:picLocks noChangeAspect="1"/>
          </p:cNvPicPr>
          <p:nvPr/>
        </p:nvPicPr>
        <p:blipFill>
          <a:blip r:embed="rId4"/>
          <a:stretch>
            <a:fillRect/>
          </a:stretch>
        </p:blipFill>
        <p:spPr>
          <a:xfrm>
            <a:off x="4450080" y="3230880"/>
            <a:ext cx="4693920" cy="3627120"/>
          </a:xfrm>
          <a:prstGeom prst="rect">
            <a:avLst/>
          </a:prstGeom>
        </p:spPr>
      </p:pic>
      <p:cxnSp>
        <p:nvCxnSpPr>
          <p:cNvPr id="11" name="Straight Arrow Connector 10"/>
          <p:cNvCxnSpPr/>
          <p:nvPr/>
        </p:nvCxnSpPr>
        <p:spPr>
          <a:xfrm flipV="1">
            <a:off x="4172857" y="4154714"/>
            <a:ext cx="2748643" cy="1034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5364480" cy="4145280"/>
          </a:xfrm>
          <a:prstGeom prst="rect">
            <a:avLst/>
          </a:prstGeom>
        </p:spPr>
      </p:pic>
      <p:pic>
        <p:nvPicPr>
          <p:cNvPr id="4" name="Picture 3"/>
          <p:cNvPicPr>
            <a:picLocks noChangeAspect="1"/>
          </p:cNvPicPr>
          <p:nvPr/>
        </p:nvPicPr>
        <p:blipFill>
          <a:blip r:embed="rId3"/>
          <a:stretch>
            <a:fillRect/>
          </a:stretch>
        </p:blipFill>
        <p:spPr>
          <a:xfrm>
            <a:off x="4841240" y="0"/>
            <a:ext cx="4302760" cy="4384040"/>
          </a:xfrm>
          <a:prstGeom prst="rect">
            <a:avLst/>
          </a:prstGeom>
        </p:spPr>
      </p:pic>
      <p:cxnSp>
        <p:nvCxnSpPr>
          <p:cNvPr id="6" name="Straight Connector 5"/>
          <p:cNvCxnSpPr/>
          <p:nvPr/>
        </p:nvCxnSpPr>
        <p:spPr>
          <a:xfrm rot="5400000">
            <a:off x="6609726" y="1420075"/>
            <a:ext cx="770277"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4907643"/>
            <a:ext cx="1327219" cy="369332"/>
          </a:xfrm>
          <a:prstGeom prst="rect">
            <a:avLst/>
          </a:prstGeom>
          <a:noFill/>
        </p:spPr>
        <p:txBody>
          <a:bodyPr wrap="none" rtlCol="0">
            <a:spAutoFit/>
          </a:bodyPr>
          <a:lstStyle/>
          <a:p>
            <a:r>
              <a:rPr lang="en-US" dirty="0" smtClean="0"/>
              <a:t>Old forecast</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844279" y="0"/>
            <a:ext cx="4302760" cy="4384040"/>
          </a:xfrm>
          <a:prstGeom prst="rect">
            <a:avLst/>
          </a:prstGeom>
        </p:spPr>
      </p:pic>
      <p:cxnSp>
        <p:nvCxnSpPr>
          <p:cNvPr id="6" name="Straight Connector 5"/>
          <p:cNvCxnSpPr/>
          <p:nvPr/>
        </p:nvCxnSpPr>
        <p:spPr>
          <a:xfrm rot="5400000">
            <a:off x="6609726" y="1420075"/>
            <a:ext cx="770277" cy="1588"/>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0" y="4907643"/>
            <a:ext cx="8484151" cy="646331"/>
          </a:xfrm>
          <a:prstGeom prst="rect">
            <a:avLst/>
          </a:prstGeom>
          <a:noFill/>
        </p:spPr>
        <p:txBody>
          <a:bodyPr wrap="none" rtlCol="0">
            <a:spAutoFit/>
          </a:bodyPr>
          <a:lstStyle/>
          <a:p>
            <a:r>
              <a:rPr lang="en-US" dirty="0" smtClean="0"/>
              <a:t>Models do not agree, and neither model has forecast consistency in the high clouds with</a:t>
            </a:r>
          </a:p>
          <a:p>
            <a:r>
              <a:rPr lang="en-US" dirty="0" smtClean="0"/>
              <a:t>Yesterday’s forecast</a:t>
            </a:r>
            <a:r>
              <a:rPr lang="en-US" dirty="0" smtClean="0"/>
              <a:t>.</a:t>
            </a:r>
            <a:endParaRPr lang="en-US" dirty="0"/>
          </a:p>
        </p:txBody>
      </p:sp>
      <p:pic>
        <p:nvPicPr>
          <p:cNvPr id="9" name="Picture 8"/>
          <p:cNvPicPr>
            <a:picLocks noChangeAspect="1"/>
          </p:cNvPicPr>
          <p:nvPr/>
        </p:nvPicPr>
        <p:blipFill>
          <a:blip r:embed="rId3"/>
          <a:stretch>
            <a:fillRect/>
          </a:stretch>
        </p:blipFill>
        <p:spPr>
          <a:xfrm>
            <a:off x="0" y="-7552"/>
            <a:ext cx="4693920" cy="362712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779520" y="0"/>
            <a:ext cx="5364480" cy="4145280"/>
          </a:xfrm>
          <a:prstGeom prst="rect">
            <a:avLst/>
          </a:prstGeom>
        </p:spPr>
      </p:pic>
      <p:cxnSp>
        <p:nvCxnSpPr>
          <p:cNvPr id="4" name="Straight Connector 3"/>
          <p:cNvCxnSpPr/>
          <p:nvPr/>
        </p:nvCxnSpPr>
        <p:spPr>
          <a:xfrm rot="5400000" flipH="1" flipV="1">
            <a:off x="5991678" y="1573893"/>
            <a:ext cx="2512786"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tretch>
            <a:fillRect/>
          </a:stretch>
        </p:blipFill>
        <p:spPr>
          <a:xfrm>
            <a:off x="0" y="2712720"/>
            <a:ext cx="5364480" cy="4145280"/>
          </a:xfrm>
          <a:prstGeom prst="rect">
            <a:avLst/>
          </a:prstGeom>
        </p:spPr>
      </p:pic>
      <p:sp>
        <p:nvSpPr>
          <p:cNvPr id="7" name="TextBox 6"/>
          <p:cNvSpPr txBox="1"/>
          <p:nvPr/>
        </p:nvSpPr>
        <p:spPr>
          <a:xfrm>
            <a:off x="5197929" y="4145280"/>
            <a:ext cx="1327219" cy="369332"/>
          </a:xfrm>
          <a:prstGeom prst="rect">
            <a:avLst/>
          </a:prstGeom>
          <a:noFill/>
        </p:spPr>
        <p:txBody>
          <a:bodyPr wrap="none" rtlCol="0">
            <a:spAutoFit/>
          </a:bodyPr>
          <a:lstStyle/>
          <a:p>
            <a:r>
              <a:rPr lang="en-US" dirty="0" smtClean="0"/>
              <a:t>Old forecast</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762730" y="0"/>
            <a:ext cx="5364480" cy="4145280"/>
          </a:xfrm>
          <a:prstGeom prst="rect">
            <a:avLst/>
          </a:prstGeom>
        </p:spPr>
      </p:pic>
      <p:cxnSp>
        <p:nvCxnSpPr>
          <p:cNvPr id="4" name="Straight Connector 3"/>
          <p:cNvCxnSpPr/>
          <p:nvPr/>
        </p:nvCxnSpPr>
        <p:spPr>
          <a:xfrm rot="5400000" flipH="1" flipV="1">
            <a:off x="5991678" y="1573893"/>
            <a:ext cx="2512786"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3"/>
          <a:stretch>
            <a:fillRect/>
          </a:stretch>
        </p:blipFill>
        <p:spPr>
          <a:xfrm>
            <a:off x="0" y="2712720"/>
            <a:ext cx="5364480" cy="4145280"/>
          </a:xfrm>
          <a:prstGeom prst="rect">
            <a:avLst/>
          </a:prstGeom>
        </p:spPr>
      </p:pic>
      <p:sp>
        <p:nvSpPr>
          <p:cNvPr id="7" name="TextBox 6"/>
          <p:cNvSpPr txBox="1"/>
          <p:nvPr/>
        </p:nvSpPr>
        <p:spPr>
          <a:xfrm>
            <a:off x="4862286" y="4145280"/>
            <a:ext cx="4079174" cy="2031325"/>
          </a:xfrm>
          <a:prstGeom prst="rect">
            <a:avLst/>
          </a:prstGeom>
          <a:noFill/>
        </p:spPr>
        <p:txBody>
          <a:bodyPr wrap="square" rtlCol="0">
            <a:spAutoFit/>
          </a:bodyPr>
          <a:lstStyle/>
          <a:p>
            <a:r>
              <a:rPr lang="en-US" dirty="0" smtClean="0"/>
              <a:t>Since RH pattern is not particularly strong, </a:t>
            </a:r>
            <a:r>
              <a:rPr lang="en-US" dirty="0" smtClean="0"/>
              <a:t>changes are not particularly notable.  Surface winds are weak until you get to 10S.  Still a notable zonal pattern in the 600 and 700mb winds, which are easterly up to 25 knots.  Weak winds at 800mb along the routine track.</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p:cNvPicPr>
          <p:nvPr/>
        </p:nvPicPr>
        <p:blipFill>
          <a:blip r:embed="rId2"/>
          <a:stretch>
            <a:fillRect/>
          </a:stretch>
        </p:blipFill>
        <p:spPr>
          <a:xfrm>
            <a:off x="0" y="689429"/>
            <a:ext cx="4347865" cy="3129642"/>
          </a:xfrm>
          <a:prstGeom prst="rect">
            <a:avLst/>
          </a:prstGeom>
        </p:spPr>
      </p:pic>
      <p:sp>
        <p:nvSpPr>
          <p:cNvPr id="4" name="TextBox 3"/>
          <p:cNvSpPr txBox="1"/>
          <p:nvPr/>
        </p:nvSpPr>
        <p:spPr>
          <a:xfrm>
            <a:off x="671286" y="4091214"/>
            <a:ext cx="1706830" cy="369332"/>
          </a:xfrm>
          <a:prstGeom prst="rect">
            <a:avLst/>
          </a:prstGeom>
          <a:noFill/>
        </p:spPr>
        <p:txBody>
          <a:bodyPr wrap="none" rtlCol="0">
            <a:spAutoFit/>
          </a:bodyPr>
          <a:lstStyle/>
          <a:p>
            <a:r>
              <a:rPr lang="en-US" dirty="0" smtClean="0"/>
              <a:t>Yesterday, 9 PM</a:t>
            </a:r>
            <a:endParaRPr lang="en-US" dirty="0"/>
          </a:p>
        </p:txBody>
      </p:sp>
      <p:pic>
        <p:nvPicPr>
          <p:cNvPr id="5" name="Picture 4"/>
          <p:cNvPicPr>
            <a:picLocks noChangeAspect="1"/>
          </p:cNvPicPr>
          <p:nvPr/>
        </p:nvPicPr>
        <p:blipFill>
          <a:blip r:embed="rId3"/>
          <a:srcRect l="52625" t="17936" r="15415" b="55147"/>
          <a:stretch>
            <a:fillRect/>
          </a:stretch>
        </p:blipFill>
        <p:spPr>
          <a:xfrm>
            <a:off x="4857780" y="807357"/>
            <a:ext cx="4286220" cy="2789463"/>
          </a:xfrm>
          <a:prstGeom prst="rect">
            <a:avLst/>
          </a:prstGeom>
        </p:spPr>
      </p:pic>
      <p:cxnSp>
        <p:nvCxnSpPr>
          <p:cNvPr id="7" name="Straight Connector 6"/>
          <p:cNvCxnSpPr/>
          <p:nvPr/>
        </p:nvCxnSpPr>
        <p:spPr>
          <a:xfrm rot="16200000" flipV="1">
            <a:off x="4374698" y="1839230"/>
            <a:ext cx="2789464" cy="725717"/>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H="1">
            <a:off x="5819322" y="1746249"/>
            <a:ext cx="2647044" cy="769260"/>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3592286" y="4699000"/>
            <a:ext cx="5220036" cy="646331"/>
          </a:xfrm>
          <a:prstGeom prst="rect">
            <a:avLst/>
          </a:prstGeom>
          <a:noFill/>
        </p:spPr>
        <p:txBody>
          <a:bodyPr wrap="none" rtlCol="0">
            <a:spAutoFit/>
          </a:bodyPr>
          <a:lstStyle/>
          <a:p>
            <a:r>
              <a:rPr lang="en-US" dirty="0" smtClean="0"/>
              <a:t>Short term forecast (12Z Sunday init) does not get full</a:t>
            </a:r>
          </a:p>
          <a:p>
            <a:r>
              <a:rPr lang="en-US" dirty="0" smtClean="0"/>
              <a:t>  westward penetration of the Angolan Eddy last night</a:t>
            </a:r>
            <a:endParaRPr lang="en-US" dirty="0"/>
          </a:p>
        </p:txBody>
      </p:sp>
      <p:sp>
        <p:nvSpPr>
          <p:cNvPr id="13" name="TextBox 12"/>
          <p:cNvSpPr txBox="1"/>
          <p:nvPr/>
        </p:nvSpPr>
        <p:spPr>
          <a:xfrm>
            <a:off x="934357" y="5959929"/>
            <a:ext cx="3192701" cy="369332"/>
          </a:xfrm>
          <a:prstGeom prst="rect">
            <a:avLst/>
          </a:prstGeom>
          <a:noFill/>
        </p:spPr>
        <p:txBody>
          <a:bodyPr wrap="none" rtlCol="0">
            <a:spAutoFit/>
          </a:bodyPr>
          <a:lstStyle/>
          <a:p>
            <a:r>
              <a:rPr lang="en-US" dirty="0" smtClean="0"/>
              <a:t>Forecast “initialization” exercise</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1133929" y="6404429"/>
            <a:ext cx="6270729" cy="369332"/>
          </a:xfrm>
          <a:prstGeom prst="rect">
            <a:avLst/>
          </a:prstGeom>
          <a:noFill/>
        </p:spPr>
        <p:txBody>
          <a:bodyPr wrap="none" rtlCol="0">
            <a:spAutoFit/>
          </a:bodyPr>
          <a:lstStyle/>
          <a:p>
            <a:r>
              <a:rPr lang="en-US" dirty="0" smtClean="0"/>
              <a:t>Weaker than typical surface winds along track, </a:t>
            </a:r>
            <a:r>
              <a:rPr lang="en-US" dirty="0" err="1" smtClean="0"/>
              <a:t>westerlies</a:t>
            </a:r>
            <a:r>
              <a:rPr lang="en-US" dirty="0" smtClean="0"/>
              <a:t> at TMS.</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EAU41_201708280445.jpg"/>
          <p:cNvPicPr>
            <a:picLocks noChangeAspect="1"/>
          </p:cNvPicPr>
          <p:nvPr/>
        </p:nvPicPr>
        <p:blipFill>
          <a:blip r:embed="rId2"/>
          <a:stretch>
            <a:fillRect/>
          </a:stretch>
        </p:blipFill>
        <p:spPr>
          <a:xfrm>
            <a:off x="0" y="17584"/>
            <a:ext cx="9144000" cy="6822831"/>
          </a:xfrm>
          <a:prstGeom prst="rect">
            <a:avLst/>
          </a:prstGeom>
        </p:spPr>
      </p:pic>
      <p:cxnSp>
        <p:nvCxnSpPr>
          <p:cNvPr id="4" name="Straight Connector 3"/>
          <p:cNvCxnSpPr/>
          <p:nvPr/>
        </p:nvCxnSpPr>
        <p:spPr>
          <a:xfrm rot="5400000">
            <a:off x="2195286" y="3193143"/>
            <a:ext cx="19050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6041571" y="5842000"/>
            <a:ext cx="652643" cy="369332"/>
          </a:xfrm>
          <a:prstGeom prst="rect">
            <a:avLst/>
          </a:prstGeom>
          <a:solidFill>
            <a:schemeClr val="bg1"/>
          </a:solidFill>
        </p:spPr>
        <p:txBody>
          <a:bodyPr wrap="none" rtlCol="0">
            <a:spAutoFit/>
          </a:bodyPr>
          <a:lstStyle/>
          <a:p>
            <a:r>
              <a:rPr lang="en-US" dirty="0" smtClean="0"/>
              <a:t>0445</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EAU41_201708280745.jpg"/>
          <p:cNvPicPr>
            <a:picLocks noChangeAspect="1"/>
          </p:cNvPicPr>
          <p:nvPr/>
        </p:nvPicPr>
        <p:blipFill>
          <a:blip r:embed="rId2"/>
          <a:stretch>
            <a:fillRect/>
          </a:stretch>
        </p:blipFill>
        <p:spPr>
          <a:xfrm>
            <a:off x="0" y="17584"/>
            <a:ext cx="9144000" cy="6822831"/>
          </a:xfrm>
          <a:prstGeom prst="rect">
            <a:avLst/>
          </a:prstGeom>
        </p:spPr>
      </p:pic>
      <p:cxnSp>
        <p:nvCxnSpPr>
          <p:cNvPr id="4" name="Straight Connector 3"/>
          <p:cNvCxnSpPr/>
          <p:nvPr/>
        </p:nvCxnSpPr>
        <p:spPr>
          <a:xfrm rot="5400000" flipH="1" flipV="1">
            <a:off x="2204753" y="3210889"/>
            <a:ext cx="1867920" cy="1588"/>
          </a:xfrm>
          <a:prstGeom prst="line">
            <a:avLst/>
          </a:prstGeom>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6041571" y="5842000"/>
            <a:ext cx="652643" cy="369332"/>
          </a:xfrm>
          <a:prstGeom prst="rect">
            <a:avLst/>
          </a:prstGeom>
          <a:solidFill>
            <a:schemeClr val="bg1"/>
          </a:solidFill>
        </p:spPr>
        <p:txBody>
          <a:bodyPr wrap="none" rtlCol="0">
            <a:spAutoFit/>
          </a:bodyPr>
          <a:lstStyle/>
          <a:p>
            <a:r>
              <a:rPr lang="en-US" dirty="0" smtClean="0"/>
              <a:t>0745</a:t>
            </a:r>
            <a:endParaRPr lang="en-US" dirty="0"/>
          </a:p>
        </p:txBody>
      </p:sp>
      <p:sp>
        <p:nvSpPr>
          <p:cNvPr id="8" name="TextBox 7"/>
          <p:cNvSpPr txBox="1"/>
          <p:nvPr/>
        </p:nvSpPr>
        <p:spPr>
          <a:xfrm>
            <a:off x="1358899" y="5270500"/>
            <a:ext cx="4056744" cy="923330"/>
          </a:xfrm>
          <a:prstGeom prst="rect">
            <a:avLst/>
          </a:prstGeom>
          <a:solidFill>
            <a:schemeClr val="bg1"/>
          </a:solidFill>
        </p:spPr>
        <p:txBody>
          <a:bodyPr wrap="square" rtlCol="0">
            <a:spAutoFit/>
          </a:bodyPr>
          <a:lstStyle/>
          <a:p>
            <a:r>
              <a:rPr lang="en-US" dirty="0" smtClean="0"/>
              <a:t>Low cloud clearing advancing from the north maybe a degree every 3 hours, guess it might be near 10S by 11 AM.</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8590" y="0"/>
            <a:ext cx="8995410" cy="5554980"/>
          </a:xfrm>
          <a:prstGeom prst="rect">
            <a:avLst/>
          </a:prstGeom>
        </p:spPr>
      </p:pic>
      <p:sp>
        <p:nvSpPr>
          <p:cNvPr id="3" name="TextBox 2"/>
          <p:cNvSpPr txBox="1"/>
          <p:nvPr/>
        </p:nvSpPr>
        <p:spPr>
          <a:xfrm>
            <a:off x="743857" y="6041571"/>
            <a:ext cx="7768210" cy="369332"/>
          </a:xfrm>
          <a:prstGeom prst="rect">
            <a:avLst/>
          </a:prstGeom>
          <a:noFill/>
        </p:spPr>
        <p:txBody>
          <a:bodyPr wrap="none" rtlCol="0">
            <a:spAutoFit/>
          </a:bodyPr>
          <a:lstStyle/>
          <a:p>
            <a:r>
              <a:rPr lang="en-US" dirty="0" smtClean="0"/>
              <a:t>0745 high res.  Not sure how “broken” this looks.   Boundary is on the sharp side.</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0" y="6041571"/>
            <a:ext cx="8787544" cy="646331"/>
          </a:xfrm>
          <a:prstGeom prst="rect">
            <a:avLst/>
          </a:prstGeom>
          <a:noFill/>
        </p:spPr>
        <p:txBody>
          <a:bodyPr wrap="square" rtlCol="0">
            <a:spAutoFit/>
          </a:bodyPr>
          <a:lstStyle/>
          <a:p>
            <a:r>
              <a:rPr lang="en-US" dirty="0" smtClean="0"/>
              <a:t>Latest high res.  Not sure how “broken” this looks.   Boundary is on the sharp side.  Advanced south by about half a degree in 45 minutes. </a:t>
            </a:r>
            <a:endParaRPr lang="en-US" dirty="0"/>
          </a:p>
        </p:txBody>
      </p:sp>
      <p:pic>
        <p:nvPicPr>
          <p:cNvPr id="4" name="Picture 3"/>
          <p:cNvPicPr>
            <a:picLocks noChangeAspect="1"/>
          </p:cNvPicPr>
          <p:nvPr/>
        </p:nvPicPr>
        <p:blipFill>
          <a:blip r:embed="rId2"/>
          <a:stretch>
            <a:fillRect/>
          </a:stretch>
        </p:blipFill>
        <p:spPr>
          <a:xfrm>
            <a:off x="-14688" y="0"/>
            <a:ext cx="8995410" cy="555498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995410" cy="555498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3962</TotalTime>
  <Words>584</Words>
  <Application>Microsoft Macintosh PowerPoint</Application>
  <PresentationFormat>On-screen Show (4:3)</PresentationFormat>
  <Paragraphs>38</Paragraphs>
  <Slides>28</Slides>
  <Notes>0</Notes>
  <HiddenSlides>0</HiddenSlides>
  <MMClips>0</MMClips>
  <ScaleCrop>false</ScaleCrop>
  <HeadingPairs>
    <vt:vector size="4" baseType="variant">
      <vt:variant>
        <vt:lpstr>Design Template</vt:lpstr>
      </vt:variant>
      <vt:variant>
        <vt:i4>1</vt:i4>
      </vt:variant>
      <vt:variant>
        <vt:lpstr>Slide Titles</vt:lpstr>
      </vt:variant>
      <vt:variant>
        <vt:i4>28</vt:i4>
      </vt:variant>
    </vt:vector>
  </HeadingPairs>
  <TitlesOfParts>
    <vt:vector size="29" baseType="lpstr">
      <vt:lpstr>Office Theme</vt:lpstr>
      <vt:lpstr>ORACLES weather briefing  </vt:lpstr>
      <vt:lpstr>Monday</vt:lpstr>
      <vt:lpstr>Slide 3</vt:lpstr>
      <vt:lpstr>Slide 4</vt:lpstr>
      <vt:lpstr>Slide 5</vt:lpstr>
      <vt:lpstr>Slide 6</vt:lpstr>
      <vt:lpstr>Slide 7</vt:lpstr>
      <vt:lpstr>Slide 8</vt:lpstr>
      <vt:lpstr>Slide 9</vt:lpstr>
      <vt:lpstr>Slide 10</vt:lpstr>
      <vt:lpstr>Slide 11</vt:lpstr>
      <vt:lpstr>Tuesday</vt:lpstr>
      <vt:lpstr>Slide 13</vt:lpstr>
      <vt:lpstr>Slide 14</vt:lpstr>
      <vt:lpstr>Slide 15</vt:lpstr>
      <vt:lpstr>Slide 16</vt:lpstr>
      <vt:lpstr>Slide 17</vt:lpstr>
      <vt:lpstr>Slide 18</vt:lpstr>
      <vt:lpstr>Slide 19</vt:lpstr>
      <vt:lpstr>Slide 20</vt:lpstr>
      <vt:lpstr>Thursday</vt:lpstr>
      <vt:lpstr>Slide 22</vt:lpstr>
      <vt:lpstr>Slide 23</vt:lpstr>
      <vt:lpstr>Slide 24</vt:lpstr>
      <vt:lpstr>Slide 25</vt:lpstr>
      <vt:lpstr>Slide 26</vt:lpstr>
      <vt:lpstr>Slide 27</vt:lpstr>
      <vt:lpstr>Slide 28</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Lenny Pfister</dc:creator>
  <cp:lastModifiedBy>Lenny Pfister</cp:lastModifiedBy>
  <cp:revision>25</cp:revision>
  <dcterms:created xsi:type="dcterms:W3CDTF">2017-08-28T07:35:50Z</dcterms:created>
  <dcterms:modified xsi:type="dcterms:W3CDTF">2017-08-28T12:22:13Z</dcterms:modified>
</cp:coreProperties>
</file>