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4"/>
  </p:notesMasterIdLst>
  <p:sldIdLst>
    <p:sldId id="271" r:id="rId2"/>
    <p:sldId id="323" r:id="rId3"/>
    <p:sldId id="362" r:id="rId4"/>
    <p:sldId id="363" r:id="rId5"/>
    <p:sldId id="364" r:id="rId6"/>
    <p:sldId id="365" r:id="rId7"/>
    <p:sldId id="372" r:id="rId8"/>
    <p:sldId id="389" r:id="rId9"/>
    <p:sldId id="336" r:id="rId10"/>
    <p:sldId id="327" r:id="rId11"/>
    <p:sldId id="328" r:id="rId12"/>
    <p:sldId id="329" r:id="rId13"/>
    <p:sldId id="337" r:id="rId14"/>
    <p:sldId id="373" r:id="rId15"/>
    <p:sldId id="390" r:id="rId16"/>
    <p:sldId id="317" r:id="rId17"/>
    <p:sldId id="391" r:id="rId18"/>
    <p:sldId id="350" r:id="rId19"/>
    <p:sldId id="393" r:id="rId20"/>
    <p:sldId id="377" r:id="rId21"/>
    <p:sldId id="394" r:id="rId22"/>
    <p:sldId id="395" r:id="rId23"/>
    <p:sldId id="352" r:id="rId24"/>
    <p:sldId id="412" r:id="rId25"/>
    <p:sldId id="353" r:id="rId26"/>
    <p:sldId id="396" r:id="rId27"/>
    <p:sldId id="397" r:id="rId28"/>
    <p:sldId id="398" r:id="rId29"/>
    <p:sldId id="399" r:id="rId30"/>
    <p:sldId id="400" r:id="rId31"/>
    <p:sldId id="383" r:id="rId32"/>
    <p:sldId id="401" r:id="rId33"/>
    <p:sldId id="402" r:id="rId34"/>
    <p:sldId id="403" r:id="rId35"/>
    <p:sldId id="404" r:id="rId36"/>
    <p:sldId id="405" r:id="rId37"/>
    <p:sldId id="406" r:id="rId38"/>
    <p:sldId id="408" r:id="rId39"/>
    <p:sldId id="407" r:id="rId40"/>
    <p:sldId id="409" r:id="rId41"/>
    <p:sldId id="410" r:id="rId42"/>
    <p:sldId id="411"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p:scale>
          <a:sx n="140" d="100"/>
          <a:sy n="140" d="100"/>
        </p:scale>
        <p:origin x="-1360" y="-3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D7C5E1-219A-4248-8B7C-D2B6DD47068B}" type="datetimeFigureOut">
              <a:rPr lang="en-US" smtClean="0"/>
              <a:pPr/>
              <a:t>8/27/17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0F167D-FDFF-BF4E-9E22-DB10326927F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D45E92-384E-B447-B0CB-B43B6EC68744}" type="datetimeFigureOut">
              <a:rPr lang="en-US" smtClean="0"/>
              <a:pPr/>
              <a:t>8/27/17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D45E92-384E-B447-B0CB-B43B6EC68744}" type="datetimeFigureOut">
              <a:rPr lang="en-US" smtClean="0"/>
              <a:pPr/>
              <a:t>8/27/17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D45E92-384E-B447-B0CB-B43B6EC68744}" type="datetimeFigureOut">
              <a:rPr lang="en-US" smtClean="0"/>
              <a:pPr/>
              <a:t>8/27/17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D45E92-384E-B447-B0CB-B43B6EC68744}" type="datetimeFigureOut">
              <a:rPr lang="en-US" smtClean="0"/>
              <a:pPr/>
              <a:t>8/27/17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45E92-384E-B447-B0CB-B43B6EC68744}" type="datetimeFigureOut">
              <a:rPr lang="en-US" smtClean="0"/>
              <a:pPr/>
              <a:t>8/27/17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45E92-384E-B447-B0CB-B43B6EC68744}" type="datetimeFigureOut">
              <a:rPr lang="en-US" smtClean="0"/>
              <a:pPr/>
              <a:t>8/27/17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45E92-384E-B447-B0CB-B43B6EC68744}" type="datetimeFigureOut">
              <a:rPr lang="en-US" smtClean="0"/>
              <a:pPr/>
              <a:t>8/27/17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45E92-384E-B447-B0CB-B43B6EC68744}" type="datetimeFigureOut">
              <a:rPr lang="en-US" smtClean="0"/>
              <a:pPr/>
              <a:t>8/27/17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DF14D8-8E29-D54D-B85F-4336CD1FDF1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 Id="rId3"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60576"/>
            <a:ext cx="8686800" cy="1876425"/>
          </a:xfrm>
        </p:spPr>
        <p:txBody>
          <a:bodyPr>
            <a:normAutofit/>
          </a:bodyPr>
          <a:lstStyle/>
          <a:p>
            <a:r>
              <a:rPr lang="en-US" sz="3600" dirty="0" smtClean="0"/>
              <a:t>ORACLES weather briefing </a:t>
            </a:r>
            <a:br>
              <a:rPr lang="en-US" sz="3600" dirty="0" smtClean="0"/>
            </a:br>
            <a:endParaRPr lang="en-US" sz="3200" dirty="0"/>
          </a:p>
        </p:txBody>
      </p:sp>
      <p:sp>
        <p:nvSpPr>
          <p:cNvPr id="3" name="Subtitle 2"/>
          <p:cNvSpPr>
            <a:spLocks noGrp="1"/>
          </p:cNvSpPr>
          <p:nvPr>
            <p:ph type="subTitle" idx="1"/>
          </p:nvPr>
        </p:nvSpPr>
        <p:spPr>
          <a:xfrm>
            <a:off x="1371600" y="3505200"/>
            <a:ext cx="6400800" cy="1752600"/>
          </a:xfrm>
        </p:spPr>
        <p:txBody>
          <a:bodyPr/>
          <a:lstStyle/>
          <a:p>
            <a:r>
              <a:rPr lang="en-US" dirty="0" smtClean="0"/>
              <a:t>27-</a:t>
            </a:r>
            <a:r>
              <a:rPr lang="en-US" dirty="0" smtClean="0"/>
              <a:t>Aug-2017</a:t>
            </a:r>
          </a:p>
          <a:p>
            <a:r>
              <a:rPr lang="en-US" dirty="0" smtClean="0"/>
              <a:t>Lenny </a:t>
            </a:r>
            <a:r>
              <a:rPr lang="en-US" dirty="0" err="1" smtClean="0"/>
              <a:t>Pfister</a:t>
            </a:r>
            <a:r>
              <a:rPr lang="en-US" dirty="0" smtClean="0"/>
              <a:t> and Rei Ueyama</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7" name="Picture 4" descr="Image result for nasa logo"/>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2471" y="285750"/>
            <a:ext cx="1652529"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 name="Picture 4"/>
          <p:cNvPicPr>
            <a:picLocks noChangeAspect="1"/>
          </p:cNvPicPr>
          <p:nvPr/>
        </p:nvPicPr>
        <p:blipFill>
          <a:blip r:embed="rId3"/>
          <a:stretch>
            <a:fillRect/>
          </a:stretch>
        </p:blipFill>
        <p:spPr>
          <a:xfrm>
            <a:off x="7159624" y="285750"/>
            <a:ext cx="1682749" cy="168274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183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2131" y="0"/>
            <a:ext cx="8046720" cy="6217920"/>
          </a:xfrm>
          <a:prstGeom prst="rect">
            <a:avLst/>
          </a:prstGeom>
        </p:spPr>
      </p:pic>
      <p:sp>
        <p:nvSpPr>
          <p:cNvPr id="3" name="TextBox 2"/>
          <p:cNvSpPr txBox="1"/>
          <p:nvPr/>
        </p:nvSpPr>
        <p:spPr>
          <a:xfrm>
            <a:off x="3619503" y="2249714"/>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5" name="TextBox 4"/>
          <p:cNvSpPr txBox="1"/>
          <p:nvPr/>
        </p:nvSpPr>
        <p:spPr>
          <a:xfrm>
            <a:off x="812077" y="304800"/>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cxnSp>
        <p:nvCxnSpPr>
          <p:cNvPr id="8" name="Straight Arrow Connector 7"/>
          <p:cNvCxnSpPr/>
          <p:nvPr/>
        </p:nvCxnSpPr>
        <p:spPr>
          <a:xfrm rot="16200000" flipV="1">
            <a:off x="2857500" y="3619500"/>
            <a:ext cx="4343400" cy="121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183342" y="2771446"/>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442685" y="5939135"/>
            <a:ext cx="7953829" cy="923330"/>
          </a:xfrm>
          <a:prstGeom prst="rect">
            <a:avLst/>
          </a:prstGeom>
          <a:noFill/>
        </p:spPr>
        <p:txBody>
          <a:bodyPr wrap="square" rtlCol="0">
            <a:spAutoFit/>
          </a:bodyPr>
          <a:lstStyle/>
          <a:p>
            <a:r>
              <a:rPr lang="en-US" dirty="0" smtClean="0"/>
              <a:t>Yesterday (</a:t>
            </a:r>
            <a:r>
              <a:rPr lang="en-US" dirty="0" smtClean="0"/>
              <a:t>F): Forecast consistent with yesterday’s in drying out our region at </a:t>
            </a:r>
            <a:r>
              <a:rPr lang="en-US" dirty="0" err="1" smtClean="0"/>
              <a:t>midlevels</a:t>
            </a:r>
            <a:r>
              <a:rPr lang="en-US" dirty="0" smtClean="0"/>
              <a:t>.  Anticyclone advances westward, bringing </a:t>
            </a:r>
            <a:r>
              <a:rPr lang="en-US" dirty="0" err="1" smtClean="0"/>
              <a:t>southeasterlies</a:t>
            </a:r>
            <a:r>
              <a:rPr lang="en-US" dirty="0" smtClean="0"/>
              <a:t> (and drier air, some descent).  </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8142"/>
            <a:ext cx="8046720" cy="6217920"/>
          </a:xfrm>
          <a:prstGeom prst="rect">
            <a:avLst/>
          </a:prstGeom>
        </p:spPr>
      </p:pic>
      <p:sp>
        <p:nvSpPr>
          <p:cNvPr id="3" name="TextBox 2"/>
          <p:cNvSpPr txBox="1"/>
          <p:nvPr/>
        </p:nvSpPr>
        <p:spPr>
          <a:xfrm>
            <a:off x="3258460" y="2238829"/>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254000" y="5934670"/>
            <a:ext cx="8128000" cy="923330"/>
          </a:xfrm>
          <a:prstGeom prst="rect">
            <a:avLst/>
          </a:prstGeom>
          <a:noFill/>
        </p:spPr>
        <p:txBody>
          <a:bodyPr wrap="square" rtlCol="0">
            <a:spAutoFit/>
          </a:bodyPr>
          <a:lstStyle/>
          <a:p>
            <a:r>
              <a:rPr lang="en-US" dirty="0" err="1" smtClean="0"/>
              <a:t>Today(</a:t>
            </a:r>
            <a:r>
              <a:rPr lang="en-US" dirty="0" err="1" smtClean="0"/>
              <a:t>NF</a:t>
            </a:r>
            <a:r>
              <a:rPr lang="en-US" dirty="0" smtClean="0"/>
              <a:t>): Flow becomes more zonal at the shore as anticyclone moves westward</a:t>
            </a:r>
            <a:r>
              <a:rPr lang="en-US" dirty="0" smtClean="0"/>
              <a:t>.  Progression of dry air north of anticyclone is more rapid than yesterday’s forecast, environment east of routine track is also drier than yesterdays </a:t>
            </a:r>
            <a:r>
              <a:rPr lang="en-US" dirty="0" err="1" smtClean="0"/>
              <a:t>fcst</a:t>
            </a:r>
            <a:r>
              <a:rPr lang="en-US" dirty="0" smtClean="0"/>
              <a:t>.  </a:t>
            </a:r>
            <a:endParaRPr lang="en-US" dirty="0"/>
          </a:p>
        </p:txBody>
      </p:sp>
      <p:sp>
        <p:nvSpPr>
          <p:cNvPr id="9" name="TextBox 8"/>
          <p:cNvSpPr txBox="1"/>
          <p:nvPr/>
        </p:nvSpPr>
        <p:spPr>
          <a:xfrm>
            <a:off x="5803177" y="3079881"/>
            <a:ext cx="318229" cy="369332"/>
          </a:xfrm>
          <a:prstGeom prst="rect">
            <a:avLst/>
          </a:prstGeom>
          <a:solidFill>
            <a:schemeClr val="bg1"/>
          </a:solidFill>
        </p:spPr>
        <p:txBody>
          <a:bodyPr wrap="square" rtlCol="0">
            <a:spAutoFit/>
          </a:bodyPr>
          <a:lstStyle/>
          <a:p>
            <a:r>
              <a:rPr lang="en-US" dirty="0" smtClean="0">
                <a:solidFill>
                  <a:srgbClr val="FF6600"/>
                </a:solidFill>
              </a:rPr>
              <a:t>A</a:t>
            </a:r>
            <a:endParaRPr lang="en-US" dirty="0">
              <a:solidFill>
                <a:srgbClr val="FF6600"/>
              </a:solidFill>
            </a:endParaRPr>
          </a:p>
        </p:txBody>
      </p:sp>
      <p:cxnSp>
        <p:nvCxnSpPr>
          <p:cNvPr id="10" name="Straight Arrow Connector 9"/>
          <p:cNvCxnSpPr/>
          <p:nvPr/>
        </p:nvCxnSpPr>
        <p:spPr>
          <a:xfrm rot="16200000" flipV="1">
            <a:off x="2889250" y="3070679"/>
            <a:ext cx="5007429" cy="22587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6200000" flipV="1">
            <a:off x="2839359" y="1796145"/>
            <a:ext cx="4735285" cy="45357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4234554" y="2499695"/>
            <a:ext cx="425192"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7" name="TextBox 6"/>
          <p:cNvSpPr txBox="1"/>
          <p:nvPr/>
        </p:nvSpPr>
        <p:spPr>
          <a:xfrm>
            <a:off x="5922878" y="3276600"/>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276932" y="5951615"/>
            <a:ext cx="8257468" cy="923330"/>
          </a:xfrm>
          <a:prstGeom prst="rect">
            <a:avLst/>
          </a:prstGeom>
          <a:noFill/>
        </p:spPr>
        <p:txBody>
          <a:bodyPr wrap="square" rtlCol="0">
            <a:spAutoFit/>
          </a:bodyPr>
          <a:lstStyle/>
          <a:p>
            <a:r>
              <a:rPr lang="en-US" dirty="0" smtClean="0"/>
              <a:t>Tomorrow (</a:t>
            </a:r>
            <a:r>
              <a:rPr lang="en-US" dirty="0" smtClean="0"/>
              <a:t>F): Flow becomes zonal over our region,  continued dry (but note beginnings of moisture coming from the </a:t>
            </a:r>
            <a:r>
              <a:rPr lang="en-US" dirty="0" smtClean="0"/>
              <a:t>east, which is more advanced than yesterday’s forecast. </a:t>
            </a:r>
            <a:endParaRPr lang="en-US" dirty="0"/>
          </a:p>
        </p:txBody>
      </p:sp>
      <p:cxnSp>
        <p:nvCxnSpPr>
          <p:cNvPr id="10" name="Straight Arrow Connector 9"/>
          <p:cNvCxnSpPr/>
          <p:nvPr/>
        </p:nvCxnSpPr>
        <p:spPr>
          <a:xfrm rot="5400000" flipH="1" flipV="1">
            <a:off x="892635" y="3298368"/>
            <a:ext cx="4853213" cy="18306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3886212" y="2568248"/>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7" name="TextBox 6"/>
          <p:cNvSpPr txBox="1"/>
          <p:nvPr/>
        </p:nvSpPr>
        <p:spPr>
          <a:xfrm>
            <a:off x="5647107" y="3142345"/>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276932" y="6033254"/>
            <a:ext cx="8257468" cy="646331"/>
          </a:xfrm>
          <a:prstGeom prst="rect">
            <a:avLst/>
          </a:prstGeom>
          <a:noFill/>
        </p:spPr>
        <p:txBody>
          <a:bodyPr wrap="square" rtlCol="0">
            <a:spAutoFit/>
          </a:bodyPr>
          <a:lstStyle/>
          <a:p>
            <a:r>
              <a:rPr lang="en-US" dirty="0" err="1" smtClean="0"/>
              <a:t>Tuesday(F</a:t>
            </a:r>
            <a:r>
              <a:rPr lang="en-US" dirty="0" smtClean="0"/>
              <a:t>-BB): Flow zonal over our region,  moisture intrusion from the east over us,</a:t>
            </a:r>
            <a:r>
              <a:rPr lang="en-US" dirty="0" smtClean="0"/>
              <a:t> more </a:t>
            </a:r>
            <a:r>
              <a:rPr lang="en-US" dirty="0" smtClean="0"/>
              <a:t>intense than yesterday’s </a:t>
            </a:r>
            <a:r>
              <a:rPr lang="en-US" dirty="0" err="1" smtClean="0"/>
              <a:t>fcst</a:t>
            </a:r>
            <a:r>
              <a:rPr lang="en-US" dirty="0" smtClean="0"/>
              <a:t> (</a:t>
            </a:r>
            <a:r>
              <a:rPr lang="en-US" dirty="0" err="1" smtClean="0"/>
              <a:t>fcsts</a:t>
            </a:r>
            <a:r>
              <a:rPr lang="en-US" dirty="0" smtClean="0"/>
              <a:t> are progressively increasing this).  </a:t>
            </a:r>
            <a:endParaRPr lang="en-US" dirty="0"/>
          </a:p>
        </p:txBody>
      </p:sp>
      <p:sp>
        <p:nvSpPr>
          <p:cNvPr id="10" name="TextBox 9"/>
          <p:cNvSpPr txBox="1"/>
          <p:nvPr/>
        </p:nvSpPr>
        <p:spPr>
          <a:xfrm>
            <a:off x="5328878" y="843643"/>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cxnSp>
        <p:nvCxnSpPr>
          <p:cNvPr id="12" name="Straight Arrow Connector 11"/>
          <p:cNvCxnSpPr/>
          <p:nvPr/>
        </p:nvCxnSpPr>
        <p:spPr>
          <a:xfrm rot="16200000" flipV="1">
            <a:off x="3322328" y="2533114"/>
            <a:ext cx="4816929" cy="30527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5243"/>
            <a:ext cx="8046720" cy="6217920"/>
          </a:xfrm>
          <a:prstGeom prst="rect">
            <a:avLst/>
          </a:prstGeom>
        </p:spPr>
      </p:pic>
      <p:sp>
        <p:nvSpPr>
          <p:cNvPr id="3" name="TextBox 2"/>
          <p:cNvSpPr txBox="1"/>
          <p:nvPr/>
        </p:nvSpPr>
        <p:spPr>
          <a:xfrm>
            <a:off x="3496159" y="2550106"/>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7" name="TextBox 6"/>
          <p:cNvSpPr txBox="1"/>
          <p:nvPr/>
        </p:nvSpPr>
        <p:spPr>
          <a:xfrm>
            <a:off x="5656178" y="3187700"/>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9" name="TextBox 8"/>
          <p:cNvSpPr txBox="1"/>
          <p:nvPr/>
        </p:nvSpPr>
        <p:spPr>
          <a:xfrm>
            <a:off x="4299314" y="734791"/>
            <a:ext cx="288548" cy="307777"/>
          </a:xfrm>
          <a:prstGeom prst="rect">
            <a:avLst/>
          </a:prstGeom>
          <a:solidFill>
            <a:schemeClr val="bg1"/>
          </a:solidFill>
        </p:spPr>
        <p:txBody>
          <a:bodyPr wrap="none" rtlCol="0">
            <a:spAutoFit/>
          </a:bodyPr>
          <a:lstStyle/>
          <a:p>
            <a:r>
              <a:rPr lang="en-US" sz="1400" dirty="0" smtClean="0">
                <a:solidFill>
                  <a:srgbClr val="FF6600"/>
                </a:solidFill>
              </a:rPr>
              <a:t>A</a:t>
            </a:r>
            <a:endParaRPr lang="en-US" sz="1400" dirty="0">
              <a:solidFill>
                <a:srgbClr val="FF6600"/>
              </a:solidFill>
            </a:endParaRPr>
          </a:p>
        </p:txBody>
      </p:sp>
      <p:sp>
        <p:nvSpPr>
          <p:cNvPr id="4" name="TextBox 3"/>
          <p:cNvSpPr txBox="1"/>
          <p:nvPr/>
        </p:nvSpPr>
        <p:spPr>
          <a:xfrm>
            <a:off x="276932" y="6033254"/>
            <a:ext cx="8257468" cy="646331"/>
          </a:xfrm>
          <a:prstGeom prst="rect">
            <a:avLst/>
          </a:prstGeom>
          <a:noFill/>
        </p:spPr>
        <p:txBody>
          <a:bodyPr wrap="square" rtlCol="0">
            <a:spAutoFit/>
          </a:bodyPr>
          <a:lstStyle/>
          <a:p>
            <a:r>
              <a:rPr lang="en-US" dirty="0" smtClean="0"/>
              <a:t>Wednesday </a:t>
            </a:r>
            <a:r>
              <a:rPr lang="en-US" dirty="0" smtClean="0"/>
              <a:t>(NF)</a:t>
            </a:r>
            <a:r>
              <a:rPr lang="en-US" dirty="0" smtClean="0"/>
              <a:t>: </a:t>
            </a:r>
            <a:r>
              <a:rPr lang="en-US" dirty="0" smtClean="0"/>
              <a:t>Moist air intrusion moves northwestward with the winds (turned southeasterly from easterly north of 5S. </a:t>
            </a:r>
            <a:endParaRPr lang="en-US" dirty="0"/>
          </a:p>
        </p:txBody>
      </p:sp>
      <p:cxnSp>
        <p:nvCxnSpPr>
          <p:cNvPr id="12" name="Straight Arrow Connector 11"/>
          <p:cNvCxnSpPr/>
          <p:nvPr/>
        </p:nvCxnSpPr>
        <p:spPr>
          <a:xfrm rot="16200000" flipV="1">
            <a:off x="2181134" y="3406867"/>
            <a:ext cx="4799877" cy="8527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4230910" y="2550106"/>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7" name="TextBox 6"/>
          <p:cNvSpPr txBox="1"/>
          <p:nvPr/>
        </p:nvSpPr>
        <p:spPr>
          <a:xfrm>
            <a:off x="6182296" y="3251197"/>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9" name="TextBox 8"/>
          <p:cNvSpPr txBox="1"/>
          <p:nvPr/>
        </p:nvSpPr>
        <p:spPr>
          <a:xfrm>
            <a:off x="4090681" y="598726"/>
            <a:ext cx="288548" cy="307777"/>
          </a:xfrm>
          <a:prstGeom prst="rect">
            <a:avLst/>
          </a:prstGeom>
          <a:solidFill>
            <a:schemeClr val="bg1"/>
          </a:solidFill>
        </p:spPr>
        <p:txBody>
          <a:bodyPr wrap="none" rtlCol="0">
            <a:spAutoFit/>
          </a:bodyPr>
          <a:lstStyle/>
          <a:p>
            <a:r>
              <a:rPr lang="en-US" sz="1400" dirty="0" smtClean="0">
                <a:solidFill>
                  <a:srgbClr val="FF6600"/>
                </a:solidFill>
              </a:rPr>
              <a:t>A</a:t>
            </a:r>
            <a:endParaRPr lang="en-US" sz="1400" dirty="0">
              <a:solidFill>
                <a:srgbClr val="FF6600"/>
              </a:solidFill>
            </a:endParaRPr>
          </a:p>
        </p:txBody>
      </p:sp>
      <p:sp>
        <p:nvSpPr>
          <p:cNvPr id="4" name="TextBox 3"/>
          <p:cNvSpPr txBox="1"/>
          <p:nvPr/>
        </p:nvSpPr>
        <p:spPr>
          <a:xfrm>
            <a:off x="108857" y="5960686"/>
            <a:ext cx="9035143" cy="923330"/>
          </a:xfrm>
          <a:prstGeom prst="rect">
            <a:avLst/>
          </a:prstGeom>
          <a:noFill/>
        </p:spPr>
        <p:txBody>
          <a:bodyPr wrap="square" rtlCol="0">
            <a:spAutoFit/>
          </a:bodyPr>
          <a:lstStyle/>
          <a:p>
            <a:r>
              <a:rPr lang="en-US" dirty="0" smtClean="0"/>
              <a:t>Thursday (F)</a:t>
            </a:r>
            <a:r>
              <a:rPr lang="en-US" dirty="0" smtClean="0"/>
              <a:t>: </a:t>
            </a:r>
            <a:r>
              <a:rPr lang="en-US" dirty="0" smtClean="0"/>
              <a:t>Moist air intrusion is quasi stationary over us, flow is mostly zonal, but moisture streamer west of us rotates </a:t>
            </a:r>
            <a:r>
              <a:rPr lang="en-US" dirty="0" smtClean="0"/>
              <a:t>clockwise.  No obvious movement of the anticyclones to the south.  Disturbance north of us causing </a:t>
            </a:r>
            <a:r>
              <a:rPr lang="en-US" dirty="0" err="1" smtClean="0"/>
              <a:t>southeasterlies</a:t>
            </a:r>
            <a:r>
              <a:rPr lang="en-US" dirty="0" smtClean="0"/>
              <a:t> to progress to west</a:t>
            </a:r>
            <a:endParaRPr lang="en-US" dirty="0"/>
          </a:p>
        </p:txBody>
      </p:sp>
      <p:cxnSp>
        <p:nvCxnSpPr>
          <p:cNvPr id="12" name="Straight Arrow Connector 11"/>
          <p:cNvCxnSpPr/>
          <p:nvPr/>
        </p:nvCxnSpPr>
        <p:spPr>
          <a:xfrm rot="16200000" flipV="1">
            <a:off x="1129395" y="2580821"/>
            <a:ext cx="5279571" cy="24765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Monday</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 y="0"/>
            <a:ext cx="8046720" cy="6217920"/>
          </a:xfrm>
          <a:prstGeom prst="rect">
            <a:avLst/>
          </a:prstGeom>
        </p:spPr>
      </p:pic>
      <p:sp>
        <p:nvSpPr>
          <p:cNvPr id="3" name="TextBox 2"/>
          <p:cNvSpPr txBox="1"/>
          <p:nvPr/>
        </p:nvSpPr>
        <p:spPr>
          <a:xfrm>
            <a:off x="172356" y="5939539"/>
            <a:ext cx="8971643" cy="923330"/>
          </a:xfrm>
          <a:prstGeom prst="rect">
            <a:avLst/>
          </a:prstGeom>
          <a:noFill/>
        </p:spPr>
        <p:txBody>
          <a:bodyPr wrap="square" rtlCol="0">
            <a:spAutoFit/>
          </a:bodyPr>
          <a:lstStyle/>
          <a:p>
            <a:r>
              <a:rPr lang="en-US" dirty="0" err="1" smtClean="0"/>
              <a:t>Tomorrow(F</a:t>
            </a:r>
            <a:r>
              <a:rPr lang="en-US" dirty="0" smtClean="0"/>
              <a:t>):  </a:t>
            </a:r>
            <a:r>
              <a:rPr lang="en-US" dirty="0" smtClean="0"/>
              <a:t>Still weak winds as SH high reforms to the west.  Again, tropical surface winds aim to </a:t>
            </a:r>
            <a:r>
              <a:rPr lang="en-US" dirty="0" smtClean="0"/>
              <a:t>Congo/east central Africa </a:t>
            </a:r>
            <a:r>
              <a:rPr lang="en-US" dirty="0" smtClean="0"/>
              <a:t>and off of</a:t>
            </a:r>
            <a:r>
              <a:rPr lang="en-US" dirty="0" smtClean="0"/>
              <a:t> West Africa.  </a:t>
            </a:r>
            <a:r>
              <a:rPr lang="en-US" dirty="0" smtClean="0"/>
              <a:t>Near </a:t>
            </a:r>
            <a:r>
              <a:rPr lang="en-US" dirty="0" err="1" smtClean="0"/>
              <a:t>westerlies</a:t>
            </a:r>
            <a:r>
              <a:rPr lang="en-US" dirty="0" smtClean="0"/>
              <a:t> (weak) again at TMS. FCST consistent</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127000" y="4191001"/>
            <a:ext cx="4323080" cy="2585323"/>
          </a:xfrm>
          <a:prstGeom prst="rect">
            <a:avLst/>
          </a:prstGeom>
          <a:noFill/>
        </p:spPr>
        <p:txBody>
          <a:bodyPr wrap="square" rtlCol="0">
            <a:spAutoFit/>
          </a:bodyPr>
          <a:lstStyle/>
          <a:p>
            <a:r>
              <a:rPr lang="en-US" dirty="0" smtClean="0"/>
              <a:t>Mid level flow for Monday</a:t>
            </a:r>
            <a:r>
              <a:rPr lang="en-US" dirty="0" smtClean="0"/>
              <a:t>.  We are on the east edge of a dry region.  </a:t>
            </a:r>
            <a:r>
              <a:rPr lang="en-US" dirty="0" smtClean="0"/>
              <a:t>Flow quite zonal at</a:t>
            </a:r>
            <a:r>
              <a:rPr lang="en-US" dirty="0" smtClean="0"/>
              <a:t> 700mb.  Moisture intrusion from north at 600mb.  Also at 600mb, the moist air from 18S to 10S east of the routine track is probably from dry convection.  </a:t>
            </a:r>
            <a:r>
              <a:rPr lang="en-US" dirty="0" smtClean="0"/>
              <a:t>800mb (2 km) circulation has northerlies to 8S, bringing moderately moist air southward (as yesterday, too recent to affect BTs).</a:t>
            </a:r>
            <a:r>
              <a:rPr lang="en-US" dirty="0" smtClean="0"/>
              <a:t> </a:t>
            </a:r>
            <a:endParaRPr lang="en-US" dirty="0"/>
          </a:p>
        </p:txBody>
      </p:sp>
      <p:cxnSp>
        <p:nvCxnSpPr>
          <p:cNvPr id="16" name="Straight Arrow Connector 15"/>
          <p:cNvCxnSpPr/>
          <p:nvPr/>
        </p:nvCxnSpPr>
        <p:spPr>
          <a:xfrm flipV="1">
            <a:off x="3283857" y="3973286"/>
            <a:ext cx="3501572" cy="14877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stretch>
            <a:fillRect/>
          </a:stretch>
        </p:blipFill>
        <p:spPr>
          <a:xfrm>
            <a:off x="0" y="0"/>
            <a:ext cx="4693920" cy="3627120"/>
          </a:xfrm>
          <a:prstGeom prst="rect">
            <a:avLst/>
          </a:prstGeom>
        </p:spPr>
      </p:pic>
      <p:pic>
        <p:nvPicPr>
          <p:cNvPr id="7" name="Picture 6"/>
          <p:cNvPicPr>
            <a:picLocks noChangeAspect="1"/>
          </p:cNvPicPr>
          <p:nvPr/>
        </p:nvPicPr>
        <p:blipFill>
          <a:blip r:embed="rId3"/>
          <a:stretch>
            <a:fillRect/>
          </a:stretch>
        </p:blipFill>
        <p:spPr>
          <a:xfrm>
            <a:off x="4450080" y="0"/>
            <a:ext cx="4693920" cy="3627120"/>
          </a:xfrm>
          <a:prstGeom prst="rect">
            <a:avLst/>
          </a:prstGeom>
        </p:spPr>
      </p:pic>
      <p:pic>
        <p:nvPicPr>
          <p:cNvPr id="11" name="Picture 10"/>
          <p:cNvPicPr>
            <a:picLocks noChangeAspect="1"/>
          </p:cNvPicPr>
          <p:nvPr/>
        </p:nvPicPr>
        <p:blipFill>
          <a:blip r:embed="rId4"/>
          <a:stretch>
            <a:fillRect/>
          </a:stretch>
        </p:blipFill>
        <p:spPr>
          <a:xfrm>
            <a:off x="4450080" y="3230880"/>
            <a:ext cx="4693920" cy="362712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7-08-27 at 6.08.17 AM.png"/>
          <p:cNvPicPr>
            <a:picLocks noChangeAspect="1"/>
          </p:cNvPicPr>
          <p:nvPr/>
        </p:nvPicPr>
        <p:blipFill>
          <a:blip r:embed="rId2"/>
          <a:stretch>
            <a:fillRect/>
          </a:stretch>
        </p:blipFill>
        <p:spPr>
          <a:xfrm>
            <a:off x="0" y="0"/>
            <a:ext cx="4414520" cy="4724400"/>
          </a:xfrm>
          <a:prstGeom prst="rect">
            <a:avLst/>
          </a:prstGeom>
        </p:spPr>
      </p:pic>
      <p:pic>
        <p:nvPicPr>
          <p:cNvPr id="3" name="Picture 2" descr="Screen Shot 2017-08-27 at 6.09.09 AM.png"/>
          <p:cNvPicPr>
            <a:picLocks noChangeAspect="1"/>
          </p:cNvPicPr>
          <p:nvPr/>
        </p:nvPicPr>
        <p:blipFill>
          <a:blip r:embed="rId3"/>
          <a:stretch>
            <a:fillRect/>
          </a:stretch>
        </p:blipFill>
        <p:spPr>
          <a:xfrm>
            <a:off x="4744720" y="0"/>
            <a:ext cx="4399280" cy="4749800"/>
          </a:xfrm>
          <a:prstGeom prst="rect">
            <a:avLst/>
          </a:prstGeom>
        </p:spPr>
      </p:pic>
      <p:sp>
        <p:nvSpPr>
          <p:cNvPr id="4" name="TextBox 3"/>
          <p:cNvSpPr txBox="1"/>
          <p:nvPr/>
        </p:nvSpPr>
        <p:spPr>
          <a:xfrm>
            <a:off x="1315357" y="5324929"/>
            <a:ext cx="7264166" cy="646331"/>
          </a:xfrm>
          <a:prstGeom prst="rect">
            <a:avLst/>
          </a:prstGeom>
          <a:noFill/>
        </p:spPr>
        <p:txBody>
          <a:bodyPr wrap="none" rtlCol="0">
            <a:spAutoFit/>
          </a:bodyPr>
          <a:lstStyle/>
          <a:p>
            <a:r>
              <a:rPr lang="en-US" dirty="0" smtClean="0"/>
              <a:t>Forward trajectories at 700mb (left) and 600mb (right).  Good zonal pattern</a:t>
            </a:r>
          </a:p>
          <a:p>
            <a:r>
              <a:rPr lang="en-US" dirty="0" smtClean="0"/>
              <a:t>  at both levels to about 7S (further at lower level)</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evolution 8/</a:t>
            </a:r>
            <a:r>
              <a:rPr lang="en-US" dirty="0" smtClean="0"/>
              <a:t>26-</a:t>
            </a:r>
            <a:r>
              <a:rPr lang="en-US" dirty="0" smtClean="0"/>
              <a:t>8/</a:t>
            </a:r>
            <a:r>
              <a:rPr lang="en-US" dirty="0" smtClean="0"/>
              <a:t>31</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5647107" y="3142345"/>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5" name="TextBox 4"/>
          <p:cNvSpPr txBox="1"/>
          <p:nvPr/>
        </p:nvSpPr>
        <p:spPr>
          <a:xfrm>
            <a:off x="1923143" y="5651500"/>
            <a:ext cx="6724918" cy="646331"/>
          </a:xfrm>
          <a:prstGeom prst="rect">
            <a:avLst/>
          </a:prstGeom>
          <a:noFill/>
        </p:spPr>
        <p:txBody>
          <a:bodyPr wrap="none" rtlCol="0">
            <a:spAutoFit/>
          </a:bodyPr>
          <a:lstStyle/>
          <a:p>
            <a:r>
              <a:rPr lang="en-US" dirty="0" smtClean="0"/>
              <a:t>BTs at</a:t>
            </a:r>
            <a:r>
              <a:rPr lang="en-US" dirty="0" smtClean="0"/>
              <a:t> </a:t>
            </a:r>
            <a:r>
              <a:rPr lang="en-US" dirty="0" smtClean="0"/>
              <a:t>7</a:t>
            </a:r>
            <a:r>
              <a:rPr lang="en-US" dirty="0" smtClean="0"/>
              <a:t>00mb (3km</a:t>
            </a:r>
            <a:r>
              <a:rPr lang="en-US" dirty="0" smtClean="0"/>
              <a:t>, left) and</a:t>
            </a:r>
            <a:r>
              <a:rPr lang="en-US" dirty="0" smtClean="0"/>
              <a:t> 600mb (4 </a:t>
            </a:r>
            <a:r>
              <a:rPr lang="en-US" dirty="0" smtClean="0"/>
              <a:t>km, right).  Expect some moist</a:t>
            </a:r>
          </a:p>
          <a:p>
            <a:r>
              <a:rPr lang="en-US" dirty="0" smtClean="0"/>
              <a:t>  processing in northern part, especially for 600mb parcels.  </a:t>
            </a:r>
            <a:endParaRPr lang="en-US" dirty="0"/>
          </a:p>
        </p:txBody>
      </p:sp>
      <p:sp>
        <p:nvSpPr>
          <p:cNvPr id="6" name="TextBox 5"/>
          <p:cNvSpPr txBox="1"/>
          <p:nvPr/>
        </p:nvSpPr>
        <p:spPr>
          <a:xfrm>
            <a:off x="861786" y="2077357"/>
            <a:ext cx="643175" cy="369332"/>
          </a:xfrm>
          <a:prstGeom prst="rect">
            <a:avLst/>
          </a:prstGeom>
          <a:noFill/>
        </p:spPr>
        <p:txBody>
          <a:bodyPr wrap="none" rtlCol="0">
            <a:spAutoFit/>
          </a:bodyPr>
          <a:lstStyle/>
          <a:p>
            <a:r>
              <a:rPr lang="en-US" dirty="0" smtClean="0"/>
              <a:t>4 km</a:t>
            </a:r>
            <a:endParaRPr lang="en-US" dirty="0"/>
          </a:p>
        </p:txBody>
      </p:sp>
      <p:sp>
        <p:nvSpPr>
          <p:cNvPr id="7" name="TextBox 6"/>
          <p:cNvSpPr txBox="1"/>
          <p:nvPr/>
        </p:nvSpPr>
        <p:spPr>
          <a:xfrm>
            <a:off x="5225143" y="2077357"/>
            <a:ext cx="643175" cy="369332"/>
          </a:xfrm>
          <a:prstGeom prst="rect">
            <a:avLst/>
          </a:prstGeom>
          <a:noFill/>
        </p:spPr>
        <p:txBody>
          <a:bodyPr wrap="none" rtlCol="0">
            <a:spAutoFit/>
          </a:bodyPr>
          <a:lstStyle/>
          <a:p>
            <a:r>
              <a:rPr lang="en-US" dirty="0" smtClean="0"/>
              <a:t>3 km</a:t>
            </a:r>
            <a:endParaRPr lang="en-US" dirty="0"/>
          </a:p>
        </p:txBody>
      </p:sp>
      <p:pic>
        <p:nvPicPr>
          <p:cNvPr id="8" name="Picture 7" descr="Screen Shot 2017-08-27 at 6.11.36 AM.png"/>
          <p:cNvPicPr>
            <a:picLocks noChangeAspect="1"/>
          </p:cNvPicPr>
          <p:nvPr/>
        </p:nvPicPr>
        <p:blipFill>
          <a:blip r:embed="rId2"/>
          <a:stretch>
            <a:fillRect/>
          </a:stretch>
        </p:blipFill>
        <p:spPr>
          <a:xfrm>
            <a:off x="0" y="0"/>
            <a:ext cx="4409440" cy="4734560"/>
          </a:xfrm>
          <a:prstGeom prst="rect">
            <a:avLst/>
          </a:prstGeom>
        </p:spPr>
      </p:pic>
      <p:pic>
        <p:nvPicPr>
          <p:cNvPr id="9" name="Picture 8" descr="Screen Shot 2017-08-27 at 6.12.43 AM.png"/>
          <p:cNvPicPr>
            <a:picLocks noChangeAspect="1"/>
          </p:cNvPicPr>
          <p:nvPr/>
        </p:nvPicPr>
        <p:blipFill>
          <a:blip r:embed="rId3"/>
          <a:stretch>
            <a:fillRect/>
          </a:stretch>
        </p:blipFill>
        <p:spPr>
          <a:xfrm>
            <a:off x="4744720" y="15240"/>
            <a:ext cx="4399280" cy="471932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91723" y="4384040"/>
            <a:ext cx="8725491" cy="2031325"/>
          </a:xfrm>
          <a:prstGeom prst="rect">
            <a:avLst/>
          </a:prstGeom>
          <a:noFill/>
        </p:spPr>
        <p:txBody>
          <a:bodyPr wrap="square" rtlCol="0">
            <a:spAutoFit/>
          </a:bodyPr>
          <a:lstStyle/>
          <a:p>
            <a:pPr>
              <a:buFont typeface="Arial"/>
              <a:buChar char="•"/>
            </a:pPr>
            <a:r>
              <a:rPr lang="en-US" dirty="0" smtClean="0"/>
              <a:t>Some forecast consistency in the EC low cloud, with a shaft of enhanced low cloud extending northward as in previous </a:t>
            </a:r>
            <a:r>
              <a:rPr lang="en-US" dirty="0" err="1" smtClean="0"/>
              <a:t>fcst</a:t>
            </a:r>
            <a:r>
              <a:rPr lang="en-US" dirty="0" smtClean="0"/>
              <a:t>.  Basically more cloud clearing than previous </a:t>
            </a:r>
            <a:r>
              <a:rPr lang="en-US" dirty="0" err="1" smtClean="0"/>
              <a:t>fcst</a:t>
            </a:r>
            <a:r>
              <a:rPr lang="en-US" dirty="0" smtClean="0"/>
              <a:t>  </a:t>
            </a:r>
            <a:endParaRPr lang="en-US" dirty="0" smtClean="0"/>
          </a:p>
          <a:p>
            <a:pPr>
              <a:buFont typeface="Arial"/>
              <a:buChar char="•"/>
            </a:pPr>
            <a:r>
              <a:rPr lang="en-US" dirty="0" smtClean="0"/>
              <a:t>Model comparison</a:t>
            </a:r>
            <a:r>
              <a:rPr lang="en-US" dirty="0" smtClean="0"/>
              <a:t> for high clouds shows both models with the overall reverse comma shape.  Quantity and coverage is very different.  Both are clear </a:t>
            </a:r>
            <a:r>
              <a:rPr lang="en-US" dirty="0" smtClean="0"/>
              <a:t>south of 5S along routine track.</a:t>
            </a:r>
            <a:endParaRPr lang="en-US" dirty="0" smtClean="0"/>
          </a:p>
          <a:p>
            <a:pPr>
              <a:buFont typeface="Arial"/>
              <a:buChar char="•"/>
            </a:pPr>
            <a:r>
              <a:rPr lang="en-US" dirty="0" smtClean="0"/>
              <a:t>Mid levels are dry, and both models show no mid-level cloud except very near the coasts (north and east of our region)    </a:t>
            </a:r>
            <a:endParaRPr lang="en-US" dirty="0"/>
          </a:p>
        </p:txBody>
      </p:sp>
      <p:pic>
        <p:nvPicPr>
          <p:cNvPr id="7" name="Picture 6"/>
          <p:cNvPicPr>
            <a:picLocks noChangeAspect="1"/>
          </p:cNvPicPr>
          <p:nvPr/>
        </p:nvPicPr>
        <p:blipFill>
          <a:blip r:embed="rId2"/>
          <a:stretch>
            <a:fillRect/>
          </a:stretch>
        </p:blipFill>
        <p:spPr>
          <a:xfrm>
            <a:off x="0" y="0"/>
            <a:ext cx="5364480" cy="4145280"/>
          </a:xfrm>
          <a:prstGeom prst="rect">
            <a:avLst/>
          </a:prstGeom>
        </p:spPr>
      </p:pic>
      <p:pic>
        <p:nvPicPr>
          <p:cNvPr id="8" name="Picture 7"/>
          <p:cNvPicPr>
            <a:picLocks noChangeAspect="1"/>
          </p:cNvPicPr>
          <p:nvPr/>
        </p:nvPicPr>
        <p:blipFill>
          <a:blip r:embed="rId3"/>
          <a:stretch>
            <a:fillRect/>
          </a:stretch>
        </p:blipFill>
        <p:spPr>
          <a:xfrm>
            <a:off x="4841240" y="0"/>
            <a:ext cx="4302760" cy="4384040"/>
          </a:xfrm>
          <a:prstGeom prst="rect">
            <a:avLst/>
          </a:prstGeom>
        </p:spPr>
      </p:pic>
      <p:cxnSp>
        <p:nvCxnSpPr>
          <p:cNvPr id="6" name="Straight Arrow Connector 5"/>
          <p:cNvCxnSpPr/>
          <p:nvPr/>
        </p:nvCxnSpPr>
        <p:spPr>
          <a:xfrm rot="16200000" flipV="1">
            <a:off x="1905002" y="2721430"/>
            <a:ext cx="3673927" cy="6259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6545943" y="1491343"/>
            <a:ext cx="9144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693920" cy="3627120"/>
          </a:xfrm>
          <a:prstGeom prst="rect">
            <a:avLst/>
          </a:prstGeom>
        </p:spPr>
      </p:pic>
      <p:pic>
        <p:nvPicPr>
          <p:cNvPr id="3" name="Picture 2"/>
          <p:cNvPicPr>
            <a:picLocks noChangeAspect="1"/>
          </p:cNvPicPr>
          <p:nvPr/>
        </p:nvPicPr>
        <p:blipFill>
          <a:blip r:embed="rId3"/>
          <a:stretch>
            <a:fillRect/>
          </a:stretch>
        </p:blipFill>
        <p:spPr>
          <a:xfrm>
            <a:off x="4450080" y="0"/>
            <a:ext cx="4693920" cy="3627120"/>
          </a:xfrm>
          <a:prstGeom prst="rect">
            <a:avLst/>
          </a:prstGeom>
        </p:spPr>
      </p:pic>
      <p:pic>
        <p:nvPicPr>
          <p:cNvPr id="4" name="Picture 3"/>
          <p:cNvPicPr>
            <a:picLocks noChangeAspect="1"/>
          </p:cNvPicPr>
          <p:nvPr/>
        </p:nvPicPr>
        <p:blipFill>
          <a:blip r:embed="rId4"/>
          <a:stretch>
            <a:fillRect/>
          </a:stretch>
        </p:blipFill>
        <p:spPr>
          <a:xfrm>
            <a:off x="4450080" y="3262449"/>
            <a:ext cx="4693920" cy="3627120"/>
          </a:xfrm>
          <a:prstGeom prst="rect">
            <a:avLst/>
          </a:prstGeom>
        </p:spPr>
      </p:pic>
      <p:sp>
        <p:nvSpPr>
          <p:cNvPr id="5" name="TextBox 4"/>
          <p:cNvSpPr txBox="1"/>
          <p:nvPr/>
        </p:nvSpPr>
        <p:spPr>
          <a:xfrm>
            <a:off x="106645" y="4018643"/>
            <a:ext cx="4343436" cy="2585323"/>
          </a:xfrm>
          <a:prstGeom prst="rect">
            <a:avLst/>
          </a:prstGeom>
          <a:noFill/>
        </p:spPr>
        <p:txBody>
          <a:bodyPr wrap="square" rtlCol="0">
            <a:spAutoFit/>
          </a:bodyPr>
          <a:lstStyle/>
          <a:p>
            <a:r>
              <a:rPr lang="en-US" dirty="0" smtClean="0"/>
              <a:t>This could be one of the more favorable cirrus days, especially further south near 10S.  Flow is more easterly than northeasterly, which is a bit better (less convection upstream.  200mb anticyclone is well-established, which was not the case earlier in the month when 200mb flow was often not directly off the continent (or had a southeasterly component).</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779520" y="0"/>
            <a:ext cx="5364480" cy="4145280"/>
          </a:xfrm>
          <a:prstGeom prst="rect">
            <a:avLst/>
          </a:prstGeom>
        </p:spPr>
      </p:pic>
      <p:pic>
        <p:nvPicPr>
          <p:cNvPr id="10" name="Picture 9"/>
          <p:cNvPicPr>
            <a:picLocks noChangeAspect="1"/>
          </p:cNvPicPr>
          <p:nvPr/>
        </p:nvPicPr>
        <p:blipFill>
          <a:blip r:embed="rId3"/>
          <a:stretch>
            <a:fillRect/>
          </a:stretch>
        </p:blipFill>
        <p:spPr>
          <a:xfrm>
            <a:off x="0" y="2712720"/>
            <a:ext cx="5364480" cy="4145280"/>
          </a:xfrm>
          <a:prstGeom prst="rect">
            <a:avLst/>
          </a:prstGeom>
        </p:spPr>
      </p:pic>
      <p:sp>
        <p:nvSpPr>
          <p:cNvPr id="6" name="TextBox 5"/>
          <p:cNvSpPr txBox="1"/>
          <p:nvPr/>
        </p:nvSpPr>
        <p:spPr>
          <a:xfrm>
            <a:off x="4762500" y="3807254"/>
            <a:ext cx="4272644" cy="2308324"/>
          </a:xfrm>
          <a:prstGeom prst="rect">
            <a:avLst/>
          </a:prstGeom>
          <a:noFill/>
        </p:spPr>
        <p:txBody>
          <a:bodyPr wrap="square" rtlCol="0">
            <a:spAutoFit/>
          </a:bodyPr>
          <a:lstStyle/>
          <a:p>
            <a:r>
              <a:rPr lang="en-US" dirty="0" smtClean="0"/>
              <a:t>Routine track (above), shows mostly dry conditions.  Easterlies at 25 knots at 3 km.  Near south end, getting </a:t>
            </a:r>
            <a:r>
              <a:rPr lang="en-US" dirty="0" err="1" smtClean="0"/>
              <a:t>northeasterlies</a:t>
            </a:r>
            <a:r>
              <a:rPr lang="en-US" dirty="0" smtClean="0"/>
              <a:t> near 20 knots at 4 km, weaker </a:t>
            </a:r>
            <a:r>
              <a:rPr lang="en-US" dirty="0" err="1" smtClean="0"/>
              <a:t>northeasterlies</a:t>
            </a:r>
            <a:r>
              <a:rPr lang="en-US" dirty="0" smtClean="0"/>
              <a:t> at 5 km.  Northerlies at 2 km to 7S.  Weak surface winds.   At 5S (left) can see dry air to west of routine track, some moisture intrusion from the east.  </a:t>
            </a:r>
            <a:endParaRPr lang="en-US" dirty="0"/>
          </a:p>
        </p:txBody>
      </p:sp>
      <p:cxnSp>
        <p:nvCxnSpPr>
          <p:cNvPr id="11" name="Straight Connector 10"/>
          <p:cNvCxnSpPr/>
          <p:nvPr/>
        </p:nvCxnSpPr>
        <p:spPr>
          <a:xfrm rot="5400000" flipH="1" flipV="1">
            <a:off x="5950845" y="1560286"/>
            <a:ext cx="2540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flipV="1">
            <a:off x="1827910" y="4295322"/>
            <a:ext cx="2530929"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150" y="165100"/>
            <a:ext cx="9029700" cy="6527800"/>
          </a:xfrm>
          <a:prstGeom prst="rect">
            <a:avLst/>
          </a:prstGeom>
        </p:spPr>
      </p:pic>
      <p:sp>
        <p:nvSpPr>
          <p:cNvPr id="3" name="TextBox 2"/>
          <p:cNvSpPr txBox="1"/>
          <p:nvPr/>
        </p:nvSpPr>
        <p:spPr>
          <a:xfrm>
            <a:off x="881547" y="6211669"/>
            <a:ext cx="7881484" cy="646331"/>
          </a:xfrm>
          <a:prstGeom prst="rect">
            <a:avLst/>
          </a:prstGeom>
          <a:noFill/>
        </p:spPr>
        <p:txBody>
          <a:bodyPr wrap="none" rtlCol="0">
            <a:spAutoFit/>
          </a:bodyPr>
          <a:lstStyle/>
          <a:p>
            <a:r>
              <a:rPr lang="en-US" dirty="0" smtClean="0"/>
              <a:t>Routine flight plan time height RH contour plot to 8 km.  Double RH structure with</a:t>
            </a:r>
          </a:p>
          <a:p>
            <a:r>
              <a:rPr lang="en-US" dirty="0" smtClean="0"/>
              <a:t> max at about 600mb</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Tuesday</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263072" y="5950218"/>
            <a:ext cx="8435948" cy="923330"/>
          </a:xfrm>
          <a:prstGeom prst="rect">
            <a:avLst/>
          </a:prstGeom>
          <a:noFill/>
        </p:spPr>
        <p:txBody>
          <a:bodyPr wrap="square" rtlCol="0">
            <a:spAutoFit/>
          </a:bodyPr>
          <a:lstStyle/>
          <a:p>
            <a:r>
              <a:rPr lang="en-US" dirty="0" smtClean="0"/>
              <a:t>Tuesday (F): Saint Helena high moving eastward toward </a:t>
            </a:r>
            <a:r>
              <a:rPr lang="en-US" dirty="0" err="1" smtClean="0"/>
              <a:t>climo</a:t>
            </a:r>
            <a:r>
              <a:rPr lang="en-US" dirty="0" smtClean="0"/>
              <a:t> position.  Winds in SE Atlantic  fairly typical (“average”).  Some convection near TMS – focus appears to be southern Sudan and Congo</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45143" y="4145643"/>
            <a:ext cx="4071179" cy="2585323"/>
          </a:xfrm>
          <a:prstGeom prst="rect">
            <a:avLst/>
          </a:prstGeom>
          <a:noFill/>
        </p:spPr>
        <p:txBody>
          <a:bodyPr wrap="square" rtlCol="0">
            <a:spAutoFit/>
          </a:bodyPr>
          <a:lstStyle/>
          <a:p>
            <a:r>
              <a:rPr lang="en-US" dirty="0" smtClean="0"/>
              <a:t>Zonal flow (westward) at upper two levels.</a:t>
            </a:r>
            <a:r>
              <a:rPr lang="en-US" dirty="0" smtClean="0"/>
              <a:t> Note </a:t>
            </a:r>
            <a:r>
              <a:rPr lang="en-US" dirty="0" smtClean="0"/>
              <a:t>the dry convective moisture off the Angolan </a:t>
            </a:r>
            <a:r>
              <a:rPr lang="en-US" dirty="0" smtClean="0"/>
              <a:t>coast at 600mb, </a:t>
            </a:r>
            <a:r>
              <a:rPr lang="en-US" dirty="0" smtClean="0"/>
              <a:t>a bit out of our reach</a:t>
            </a:r>
            <a:r>
              <a:rPr lang="en-US" dirty="0" smtClean="0"/>
              <a:t>.  Also note the southward “curl” of the 600mb flow along the diagonal from Walvis Bay to Ascension.800mb flow is far less well-organized than in the previous forecast near the Ga</a:t>
            </a:r>
            <a:r>
              <a:rPr lang="en-US" dirty="0" smtClean="0"/>
              <a:t>bon coast.  </a:t>
            </a:r>
            <a:endParaRPr lang="en-US" dirty="0"/>
          </a:p>
        </p:txBody>
      </p:sp>
      <p:pic>
        <p:nvPicPr>
          <p:cNvPr id="10" name="Picture 9"/>
          <p:cNvPicPr>
            <a:picLocks noChangeAspect="1"/>
          </p:cNvPicPr>
          <p:nvPr/>
        </p:nvPicPr>
        <p:blipFill>
          <a:blip r:embed="rId2"/>
          <a:stretch>
            <a:fillRect/>
          </a:stretch>
        </p:blipFill>
        <p:spPr>
          <a:xfrm>
            <a:off x="0" y="0"/>
            <a:ext cx="4693920" cy="3627120"/>
          </a:xfrm>
          <a:prstGeom prst="rect">
            <a:avLst/>
          </a:prstGeom>
        </p:spPr>
      </p:pic>
      <p:pic>
        <p:nvPicPr>
          <p:cNvPr id="12" name="Picture 11"/>
          <p:cNvPicPr>
            <a:picLocks noChangeAspect="1"/>
          </p:cNvPicPr>
          <p:nvPr/>
        </p:nvPicPr>
        <p:blipFill>
          <a:blip r:embed="rId3"/>
          <a:stretch>
            <a:fillRect/>
          </a:stretch>
        </p:blipFill>
        <p:spPr>
          <a:xfrm>
            <a:off x="4450080" y="0"/>
            <a:ext cx="4693920" cy="3627120"/>
          </a:xfrm>
          <a:prstGeom prst="rect">
            <a:avLst/>
          </a:prstGeom>
        </p:spPr>
      </p:pic>
      <p:pic>
        <p:nvPicPr>
          <p:cNvPr id="13" name="Picture 12"/>
          <p:cNvPicPr>
            <a:picLocks noChangeAspect="1"/>
          </p:cNvPicPr>
          <p:nvPr/>
        </p:nvPicPr>
        <p:blipFill>
          <a:blip r:embed="rId4"/>
          <a:stretch>
            <a:fillRect/>
          </a:stretch>
        </p:blipFill>
        <p:spPr>
          <a:xfrm>
            <a:off x="4450080" y="3230880"/>
            <a:ext cx="4693920" cy="362712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841240" y="0"/>
            <a:ext cx="4302760" cy="4384040"/>
          </a:xfrm>
          <a:prstGeom prst="rect">
            <a:avLst/>
          </a:prstGeom>
        </p:spPr>
      </p:pic>
      <p:sp>
        <p:nvSpPr>
          <p:cNvPr id="4" name="TextBox 3"/>
          <p:cNvSpPr txBox="1"/>
          <p:nvPr/>
        </p:nvSpPr>
        <p:spPr>
          <a:xfrm>
            <a:off x="371928" y="4822764"/>
            <a:ext cx="8418285" cy="646331"/>
          </a:xfrm>
          <a:prstGeom prst="rect">
            <a:avLst/>
          </a:prstGeom>
          <a:noFill/>
        </p:spPr>
        <p:txBody>
          <a:bodyPr wrap="square" rtlCol="0">
            <a:spAutoFit/>
          </a:bodyPr>
          <a:lstStyle/>
          <a:p>
            <a:r>
              <a:rPr lang="en-US" dirty="0" smtClean="0"/>
              <a:t>EC again has </a:t>
            </a:r>
            <a:r>
              <a:rPr lang="en-US" dirty="0" smtClean="0"/>
              <a:t>some middle cloud in operating </a:t>
            </a:r>
            <a:r>
              <a:rPr lang="en-US" dirty="0" smtClean="0"/>
              <a:t>region, which I would discount.  I think this is a less favorable cirrus day than Monday, based on the EC forecast.   </a:t>
            </a:r>
            <a:endParaRPr lang="en-US" dirty="0"/>
          </a:p>
        </p:txBody>
      </p:sp>
      <p:cxnSp>
        <p:nvCxnSpPr>
          <p:cNvPr id="6" name="Straight Arrow Connector 5"/>
          <p:cNvCxnSpPr/>
          <p:nvPr/>
        </p:nvCxnSpPr>
        <p:spPr>
          <a:xfrm rot="16200000" flipV="1">
            <a:off x="3510643" y="1551215"/>
            <a:ext cx="3828143" cy="30842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6545942" y="1491343"/>
            <a:ext cx="9144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0" y="0"/>
            <a:ext cx="5364480" cy="4145280"/>
          </a:xfrm>
          <a:prstGeom prst="rect">
            <a:avLst/>
          </a:prstGeom>
        </p:spPr>
      </p:pic>
      <p:cxnSp>
        <p:nvCxnSpPr>
          <p:cNvPr id="13" name="Straight Arrow Connector 12"/>
          <p:cNvCxnSpPr/>
          <p:nvPr/>
        </p:nvCxnSpPr>
        <p:spPr>
          <a:xfrm rot="16200000" flipV="1">
            <a:off x="2691297" y="2551988"/>
            <a:ext cx="3462050" cy="10795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693920" cy="3627120"/>
          </a:xfrm>
          <a:prstGeom prst="rect">
            <a:avLst/>
          </a:prstGeom>
        </p:spPr>
      </p:pic>
      <p:pic>
        <p:nvPicPr>
          <p:cNvPr id="3" name="Picture 2"/>
          <p:cNvPicPr>
            <a:picLocks noChangeAspect="1"/>
          </p:cNvPicPr>
          <p:nvPr/>
        </p:nvPicPr>
        <p:blipFill>
          <a:blip r:embed="rId3"/>
          <a:stretch>
            <a:fillRect/>
          </a:stretch>
        </p:blipFill>
        <p:spPr>
          <a:xfrm>
            <a:off x="4450080" y="0"/>
            <a:ext cx="4693920" cy="3627120"/>
          </a:xfrm>
          <a:prstGeom prst="rect">
            <a:avLst/>
          </a:prstGeom>
        </p:spPr>
      </p:pic>
      <p:pic>
        <p:nvPicPr>
          <p:cNvPr id="4" name="Picture 3"/>
          <p:cNvPicPr>
            <a:picLocks noChangeAspect="1"/>
          </p:cNvPicPr>
          <p:nvPr/>
        </p:nvPicPr>
        <p:blipFill>
          <a:blip r:embed="rId4"/>
          <a:stretch>
            <a:fillRect/>
          </a:stretch>
        </p:blipFill>
        <p:spPr>
          <a:xfrm>
            <a:off x="4450080" y="3230880"/>
            <a:ext cx="4693920" cy="3627120"/>
          </a:xfrm>
          <a:prstGeom prst="rect">
            <a:avLst/>
          </a:prstGeom>
        </p:spPr>
      </p:pic>
      <p:sp>
        <p:nvSpPr>
          <p:cNvPr id="5" name="TextBox 4"/>
          <p:cNvSpPr txBox="1"/>
          <p:nvPr/>
        </p:nvSpPr>
        <p:spPr>
          <a:xfrm>
            <a:off x="680357" y="4218214"/>
            <a:ext cx="3743295" cy="1754327"/>
          </a:xfrm>
          <a:prstGeom prst="rect">
            <a:avLst/>
          </a:prstGeom>
          <a:noFill/>
        </p:spPr>
        <p:txBody>
          <a:bodyPr wrap="none" rtlCol="0">
            <a:spAutoFit/>
          </a:bodyPr>
          <a:lstStyle/>
          <a:p>
            <a:r>
              <a:rPr lang="en-US" dirty="0" smtClean="0"/>
              <a:t>Overall, a less favorable day for cirrus</a:t>
            </a:r>
          </a:p>
          <a:p>
            <a:r>
              <a:rPr lang="en-US" dirty="0" smtClean="0"/>
              <a:t>  than Monday.  Flow is angled more</a:t>
            </a:r>
          </a:p>
          <a:p>
            <a:r>
              <a:rPr lang="en-US" dirty="0" smtClean="0"/>
              <a:t>  from the northeast than on Monday,</a:t>
            </a:r>
          </a:p>
          <a:p>
            <a:r>
              <a:rPr lang="en-US" dirty="0" smtClean="0"/>
              <a:t>  and the cloud incidence shows it.  I</a:t>
            </a:r>
          </a:p>
          <a:p>
            <a:r>
              <a:rPr lang="en-US" dirty="0" smtClean="0"/>
              <a:t>  don’t see any obvious regions that </a:t>
            </a:r>
          </a:p>
          <a:p>
            <a:r>
              <a:rPr lang="en-US" dirty="0" smtClean="0"/>
              <a:t>  could be cirrus free close by.</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 y="6145352"/>
            <a:ext cx="9144000" cy="646331"/>
          </a:xfrm>
          <a:prstGeom prst="rect">
            <a:avLst/>
          </a:prstGeom>
          <a:noFill/>
        </p:spPr>
        <p:txBody>
          <a:bodyPr wrap="square" rtlCol="0">
            <a:spAutoFit/>
          </a:bodyPr>
          <a:lstStyle/>
          <a:p>
            <a:r>
              <a:rPr lang="en-US" dirty="0" smtClean="0"/>
              <a:t>Yesterday (F):  Surface winds similar to yesterday’s run, less convection in the African interior, but some further south in the Congo. </a:t>
            </a:r>
            <a:endParaRPr lang="en-US" dirty="0"/>
          </a:p>
        </p:txBody>
      </p:sp>
      <p:pic>
        <p:nvPicPr>
          <p:cNvPr id="5" name="Picture 4"/>
          <p:cNvPicPr>
            <a:picLocks noChangeAspect="1"/>
          </p:cNvPicPr>
          <p:nvPr/>
        </p:nvPicPr>
        <p:blipFill>
          <a:blip r:embed="rId2"/>
          <a:stretch>
            <a:fillRect/>
          </a:stretch>
        </p:blipFill>
        <p:spPr>
          <a:xfrm>
            <a:off x="0" y="0"/>
            <a:ext cx="8046720" cy="621792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779520" y="0"/>
            <a:ext cx="5364480" cy="4145280"/>
          </a:xfrm>
          <a:prstGeom prst="rect">
            <a:avLst/>
          </a:prstGeom>
        </p:spPr>
      </p:pic>
      <p:cxnSp>
        <p:nvCxnSpPr>
          <p:cNvPr id="9" name="Straight Connector 8"/>
          <p:cNvCxnSpPr/>
          <p:nvPr/>
        </p:nvCxnSpPr>
        <p:spPr>
          <a:xfrm rot="5400000" flipH="1" flipV="1">
            <a:off x="5986236" y="1561193"/>
            <a:ext cx="2487386"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0" y="2712720"/>
            <a:ext cx="5364480" cy="4145280"/>
          </a:xfrm>
          <a:prstGeom prst="rect">
            <a:avLst/>
          </a:prstGeom>
        </p:spPr>
      </p:pic>
      <p:cxnSp>
        <p:nvCxnSpPr>
          <p:cNvPr id="13" name="Straight Connector 12"/>
          <p:cNvCxnSpPr/>
          <p:nvPr/>
        </p:nvCxnSpPr>
        <p:spPr>
          <a:xfrm rot="5400000" flipH="1" flipV="1">
            <a:off x="1827893" y="4268107"/>
            <a:ext cx="2530928" cy="1588"/>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339375" y="3995677"/>
            <a:ext cx="3779520" cy="2862323"/>
          </a:xfrm>
          <a:prstGeom prst="rect">
            <a:avLst/>
          </a:prstGeom>
          <a:noFill/>
        </p:spPr>
        <p:txBody>
          <a:bodyPr wrap="square" rtlCol="0">
            <a:spAutoFit/>
          </a:bodyPr>
          <a:lstStyle/>
          <a:p>
            <a:r>
              <a:rPr lang="en-US" dirty="0" smtClean="0"/>
              <a:t>Mid level moisture starting to enter routine track (above</a:t>
            </a:r>
            <a:r>
              <a:rPr lang="en-US" dirty="0" smtClean="0"/>
              <a:t>) at 600mb especially, </a:t>
            </a:r>
            <a:r>
              <a:rPr lang="en-US" dirty="0" smtClean="0"/>
              <a:t>and can see how it is moving westward (left</a:t>
            </a:r>
            <a:r>
              <a:rPr lang="en-US" dirty="0" smtClean="0"/>
              <a:t>)</a:t>
            </a:r>
            <a:r>
              <a:rPr lang="en-US" dirty="0" smtClean="0"/>
              <a:t>, tilting westward with altitude</a:t>
            </a:r>
            <a:r>
              <a:rPr lang="en-US" dirty="0" smtClean="0"/>
              <a:t>.  </a:t>
            </a:r>
            <a:r>
              <a:rPr lang="en-US" dirty="0" smtClean="0"/>
              <a:t>Winds pretty much easterly, 15-20 knots at </a:t>
            </a:r>
            <a:r>
              <a:rPr lang="en-US" dirty="0" err="1" smtClean="0"/>
              <a:t>midlevels</a:t>
            </a:r>
            <a:r>
              <a:rPr lang="en-US" dirty="0" smtClean="0"/>
              <a:t>.  Note </a:t>
            </a:r>
            <a:r>
              <a:rPr lang="en-US" dirty="0" err="1" smtClean="0"/>
              <a:t>westerlies</a:t>
            </a:r>
            <a:r>
              <a:rPr lang="en-US" dirty="0" smtClean="0"/>
              <a:t> at 800/850 </a:t>
            </a:r>
            <a:r>
              <a:rPr lang="en-US" dirty="0" err="1" smtClean="0"/>
              <a:t>mb</a:t>
            </a:r>
            <a:r>
              <a:rPr lang="en-US" dirty="0" smtClean="0"/>
              <a:t> north of 5S, shifting to </a:t>
            </a:r>
            <a:r>
              <a:rPr lang="en-US" dirty="0" err="1" smtClean="0"/>
              <a:t>southeasterlies</a:t>
            </a:r>
            <a:r>
              <a:rPr lang="en-US" dirty="0" smtClean="0"/>
              <a:t> south of that.  </a:t>
            </a:r>
            <a:r>
              <a:rPr lang="en-US" dirty="0" smtClean="0"/>
              <a:t>Surface winds southerly, typical strength.</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Wednesday</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046720" cy="6217920"/>
          </a:xfrm>
          <a:prstGeom prst="rect">
            <a:avLst/>
          </a:prstGeom>
        </p:spPr>
      </p:pic>
      <p:sp>
        <p:nvSpPr>
          <p:cNvPr id="5" name="TextBox 4"/>
          <p:cNvSpPr txBox="1"/>
          <p:nvPr/>
        </p:nvSpPr>
        <p:spPr>
          <a:xfrm>
            <a:off x="0" y="5950218"/>
            <a:ext cx="8699020" cy="646331"/>
          </a:xfrm>
          <a:prstGeom prst="rect">
            <a:avLst/>
          </a:prstGeom>
          <a:noFill/>
        </p:spPr>
        <p:txBody>
          <a:bodyPr wrap="square" rtlCol="0">
            <a:spAutoFit/>
          </a:bodyPr>
          <a:lstStyle/>
          <a:p>
            <a:r>
              <a:rPr lang="en-US" dirty="0" smtClean="0"/>
              <a:t>SH High moving eastward near </a:t>
            </a:r>
            <a:r>
              <a:rPr lang="en-US" dirty="0" err="1" smtClean="0"/>
              <a:t>climo</a:t>
            </a:r>
            <a:r>
              <a:rPr lang="en-US" dirty="0" smtClean="0"/>
              <a:t>, </a:t>
            </a:r>
            <a:r>
              <a:rPr lang="en-US" dirty="0" smtClean="0"/>
              <a:t>winds have an “average” strength and direction.  Convection in Nigeria, west Africa, and CAR/Congo.</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3995677"/>
            <a:ext cx="4495827" cy="2862323"/>
          </a:xfrm>
          <a:prstGeom prst="rect">
            <a:avLst/>
          </a:prstGeom>
          <a:noFill/>
        </p:spPr>
        <p:txBody>
          <a:bodyPr wrap="square" rtlCol="0">
            <a:spAutoFit/>
          </a:bodyPr>
          <a:lstStyle/>
          <a:p>
            <a:r>
              <a:rPr lang="en-US" dirty="0" smtClean="0"/>
              <a:t>Pattern advances to the west.  </a:t>
            </a:r>
            <a:r>
              <a:rPr lang="en-US" dirty="0" smtClean="0"/>
              <a:t>In general, a more southeasterly component to the wind compared to previous days at upper two levels. Can see the individual surges of moisture along the latitude circle (say 10S).</a:t>
            </a:r>
            <a:r>
              <a:rPr lang="en-US" dirty="0" smtClean="0"/>
              <a:t> Continued mid level moisture enhancement around TMS. </a:t>
            </a:r>
            <a:r>
              <a:rPr lang="en-US" dirty="0" smtClean="0"/>
              <a:t>  Turning into </a:t>
            </a:r>
            <a:r>
              <a:rPr lang="en-US" dirty="0" err="1" smtClean="0"/>
              <a:t>westerlies</a:t>
            </a:r>
            <a:r>
              <a:rPr lang="en-US" dirty="0" smtClean="0"/>
              <a:t> gives the stretching feature from Namibia to Ascension.  </a:t>
            </a:r>
            <a:r>
              <a:rPr lang="en-US" dirty="0" err="1" smtClean="0"/>
              <a:t>Southeasterlies</a:t>
            </a:r>
            <a:r>
              <a:rPr lang="en-US" dirty="0" smtClean="0"/>
              <a:t> produce drying at the lowest level. </a:t>
            </a:r>
            <a:endParaRPr lang="en-US" dirty="0"/>
          </a:p>
        </p:txBody>
      </p:sp>
      <p:pic>
        <p:nvPicPr>
          <p:cNvPr id="11" name="Picture 10"/>
          <p:cNvPicPr>
            <a:picLocks noChangeAspect="1"/>
          </p:cNvPicPr>
          <p:nvPr/>
        </p:nvPicPr>
        <p:blipFill>
          <a:blip r:embed="rId2"/>
          <a:stretch>
            <a:fillRect/>
          </a:stretch>
        </p:blipFill>
        <p:spPr>
          <a:xfrm>
            <a:off x="0" y="0"/>
            <a:ext cx="4693920" cy="3627120"/>
          </a:xfrm>
          <a:prstGeom prst="rect">
            <a:avLst/>
          </a:prstGeom>
        </p:spPr>
      </p:pic>
      <p:pic>
        <p:nvPicPr>
          <p:cNvPr id="9" name="Picture 8"/>
          <p:cNvPicPr>
            <a:picLocks noChangeAspect="1"/>
          </p:cNvPicPr>
          <p:nvPr/>
        </p:nvPicPr>
        <p:blipFill>
          <a:blip r:embed="rId3"/>
          <a:stretch>
            <a:fillRect/>
          </a:stretch>
        </p:blipFill>
        <p:spPr>
          <a:xfrm>
            <a:off x="4445726" y="0"/>
            <a:ext cx="4693920" cy="3627120"/>
          </a:xfrm>
          <a:prstGeom prst="rect">
            <a:avLst/>
          </a:prstGeom>
        </p:spPr>
      </p:pic>
      <p:pic>
        <p:nvPicPr>
          <p:cNvPr id="13" name="Picture 12"/>
          <p:cNvPicPr>
            <a:picLocks noChangeAspect="1"/>
          </p:cNvPicPr>
          <p:nvPr/>
        </p:nvPicPr>
        <p:blipFill>
          <a:blip r:embed="rId4"/>
          <a:stretch>
            <a:fillRect/>
          </a:stretch>
        </p:blipFill>
        <p:spPr>
          <a:xfrm>
            <a:off x="4495827" y="3230880"/>
            <a:ext cx="4693920" cy="362712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5364480" cy="4145280"/>
          </a:xfrm>
          <a:prstGeom prst="rect">
            <a:avLst/>
          </a:prstGeom>
        </p:spPr>
      </p:pic>
      <p:pic>
        <p:nvPicPr>
          <p:cNvPr id="6" name="Picture 5"/>
          <p:cNvPicPr>
            <a:picLocks noChangeAspect="1"/>
          </p:cNvPicPr>
          <p:nvPr/>
        </p:nvPicPr>
        <p:blipFill>
          <a:blip r:embed="rId3"/>
          <a:stretch>
            <a:fillRect/>
          </a:stretch>
        </p:blipFill>
        <p:spPr>
          <a:xfrm>
            <a:off x="4841240" y="0"/>
            <a:ext cx="4302760" cy="4384040"/>
          </a:xfrm>
          <a:prstGeom prst="rect">
            <a:avLst/>
          </a:prstGeom>
        </p:spPr>
      </p:pic>
      <p:sp>
        <p:nvSpPr>
          <p:cNvPr id="7" name="TextBox 6"/>
          <p:cNvSpPr txBox="1"/>
          <p:nvPr/>
        </p:nvSpPr>
        <p:spPr>
          <a:xfrm>
            <a:off x="244929" y="4680857"/>
            <a:ext cx="8738602" cy="923330"/>
          </a:xfrm>
          <a:prstGeom prst="rect">
            <a:avLst/>
          </a:prstGeom>
          <a:noFill/>
        </p:spPr>
        <p:txBody>
          <a:bodyPr wrap="square" rtlCol="0">
            <a:spAutoFit/>
          </a:bodyPr>
          <a:lstStyle/>
          <a:p>
            <a:r>
              <a:rPr lang="en-US" dirty="0" smtClean="0"/>
              <a:t>Both models have backed off on the cirrus from previous forecast, but EC psychedelic plot is deceptive in this case..  I would discount the middle cloud forecast by the EC model for reasons given previously.</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693920" cy="3627120"/>
          </a:xfrm>
          <a:prstGeom prst="rect">
            <a:avLst/>
          </a:prstGeom>
        </p:spPr>
      </p:pic>
      <p:pic>
        <p:nvPicPr>
          <p:cNvPr id="3" name="Picture 2"/>
          <p:cNvPicPr>
            <a:picLocks noChangeAspect="1"/>
          </p:cNvPicPr>
          <p:nvPr/>
        </p:nvPicPr>
        <p:blipFill>
          <a:blip r:embed="rId3"/>
          <a:stretch>
            <a:fillRect/>
          </a:stretch>
        </p:blipFill>
        <p:spPr>
          <a:xfrm>
            <a:off x="4450080" y="0"/>
            <a:ext cx="4693920" cy="3627120"/>
          </a:xfrm>
          <a:prstGeom prst="rect">
            <a:avLst/>
          </a:prstGeom>
        </p:spPr>
      </p:pic>
      <p:pic>
        <p:nvPicPr>
          <p:cNvPr id="4" name="Picture 3"/>
          <p:cNvPicPr>
            <a:picLocks noChangeAspect="1"/>
          </p:cNvPicPr>
          <p:nvPr/>
        </p:nvPicPr>
        <p:blipFill>
          <a:blip r:embed="rId4"/>
          <a:stretch>
            <a:fillRect/>
          </a:stretch>
        </p:blipFill>
        <p:spPr>
          <a:xfrm>
            <a:off x="4450080" y="3230880"/>
            <a:ext cx="4693920" cy="3627120"/>
          </a:xfrm>
          <a:prstGeom prst="rect">
            <a:avLst/>
          </a:prstGeom>
        </p:spPr>
      </p:pic>
      <p:sp>
        <p:nvSpPr>
          <p:cNvPr id="5" name="TextBox 4"/>
          <p:cNvSpPr txBox="1"/>
          <p:nvPr/>
        </p:nvSpPr>
        <p:spPr>
          <a:xfrm>
            <a:off x="117929" y="4254500"/>
            <a:ext cx="4332151" cy="1200329"/>
          </a:xfrm>
          <a:prstGeom prst="rect">
            <a:avLst/>
          </a:prstGeom>
          <a:noFill/>
        </p:spPr>
        <p:txBody>
          <a:bodyPr wrap="square" rtlCol="0">
            <a:spAutoFit/>
          </a:bodyPr>
          <a:lstStyle/>
          <a:p>
            <a:r>
              <a:rPr lang="en-US" dirty="0" smtClean="0"/>
              <a:t>Strong northeasterly component indicates that cirrus will be a problem on this day, though it will be fairly thin.  Would want to go south of 10S to escape it.</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364480" y="4962071"/>
            <a:ext cx="3779520" cy="1754327"/>
          </a:xfrm>
          <a:prstGeom prst="rect">
            <a:avLst/>
          </a:prstGeom>
          <a:noFill/>
        </p:spPr>
        <p:txBody>
          <a:bodyPr wrap="square" rtlCol="0">
            <a:spAutoFit/>
          </a:bodyPr>
          <a:lstStyle/>
          <a:p>
            <a:r>
              <a:rPr lang="en-US" dirty="0" smtClean="0"/>
              <a:t>Mid level moisture </a:t>
            </a:r>
            <a:r>
              <a:rPr lang="en-US" dirty="0" smtClean="0"/>
              <a:t>in routine </a:t>
            </a:r>
            <a:r>
              <a:rPr lang="en-US" dirty="0" smtClean="0"/>
              <a:t>track (above), and moving westward (left)</a:t>
            </a:r>
            <a:r>
              <a:rPr lang="en-US" dirty="0" smtClean="0"/>
              <a:t>.  </a:t>
            </a:r>
            <a:r>
              <a:rPr lang="en-US" dirty="0" smtClean="0"/>
              <a:t>Winds pretty much</a:t>
            </a:r>
            <a:r>
              <a:rPr lang="en-US" dirty="0" smtClean="0"/>
              <a:t> southeasterly</a:t>
            </a:r>
            <a:r>
              <a:rPr lang="en-US" dirty="0" smtClean="0"/>
              <a:t>, 15-20 knots at </a:t>
            </a:r>
            <a:r>
              <a:rPr lang="en-US" dirty="0" err="1" smtClean="0"/>
              <a:t>midlevels</a:t>
            </a:r>
            <a:r>
              <a:rPr lang="en-US" dirty="0" smtClean="0"/>
              <a:t>.  Note </a:t>
            </a:r>
            <a:r>
              <a:rPr lang="en-US" dirty="0" err="1" smtClean="0"/>
              <a:t>westerlies</a:t>
            </a:r>
            <a:r>
              <a:rPr lang="en-US" dirty="0" smtClean="0"/>
              <a:t> at 800/850 </a:t>
            </a:r>
            <a:r>
              <a:rPr lang="en-US" dirty="0" err="1" smtClean="0"/>
              <a:t>mb</a:t>
            </a:r>
            <a:r>
              <a:rPr lang="en-US" dirty="0" smtClean="0"/>
              <a:t>.  Surface winds southerly, typical strength.</a:t>
            </a:r>
            <a:endParaRPr lang="en-US" dirty="0"/>
          </a:p>
        </p:txBody>
      </p:sp>
      <p:pic>
        <p:nvPicPr>
          <p:cNvPr id="5" name="Picture 4"/>
          <p:cNvPicPr>
            <a:picLocks noChangeAspect="1"/>
          </p:cNvPicPr>
          <p:nvPr/>
        </p:nvPicPr>
        <p:blipFill>
          <a:blip r:embed="rId2"/>
          <a:stretch>
            <a:fillRect/>
          </a:stretch>
        </p:blipFill>
        <p:spPr>
          <a:xfrm>
            <a:off x="3779520" y="0"/>
            <a:ext cx="5364480" cy="4145280"/>
          </a:xfrm>
          <a:prstGeom prst="rect">
            <a:avLst/>
          </a:prstGeom>
        </p:spPr>
      </p:pic>
      <p:cxnSp>
        <p:nvCxnSpPr>
          <p:cNvPr id="9" name="Straight Connector 8"/>
          <p:cNvCxnSpPr/>
          <p:nvPr/>
        </p:nvCxnSpPr>
        <p:spPr>
          <a:xfrm rot="5400000" flipH="1" flipV="1">
            <a:off x="5973536" y="1582965"/>
            <a:ext cx="2530929"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0" y="2712720"/>
            <a:ext cx="5364480" cy="4145280"/>
          </a:xfrm>
          <a:prstGeom prst="rect">
            <a:avLst/>
          </a:prstGeom>
        </p:spPr>
      </p:pic>
      <p:cxnSp>
        <p:nvCxnSpPr>
          <p:cNvPr id="12" name="Straight Connector 11"/>
          <p:cNvCxnSpPr/>
          <p:nvPr/>
        </p:nvCxnSpPr>
        <p:spPr>
          <a:xfrm rot="5400000" flipH="1" flipV="1">
            <a:off x="1836169" y="4266294"/>
            <a:ext cx="2530929"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Thursday</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263072" y="5950218"/>
            <a:ext cx="8435948" cy="923330"/>
          </a:xfrm>
          <a:prstGeom prst="rect">
            <a:avLst/>
          </a:prstGeom>
          <a:noFill/>
        </p:spPr>
        <p:txBody>
          <a:bodyPr wrap="square" rtlCol="0">
            <a:spAutoFit/>
          </a:bodyPr>
          <a:lstStyle/>
          <a:p>
            <a:r>
              <a:rPr lang="en-US" dirty="0" smtClean="0"/>
              <a:t>Thursday (F): Winds anomalously westerly near TMS. Central African convection is not getting stronger, rather convection north of us (Nigeria) is getting weaker.  Getting the two foci again (central Africa and West Africa)</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4693920" cy="3627120"/>
          </a:xfrm>
          <a:prstGeom prst="rect">
            <a:avLst/>
          </a:prstGeom>
        </p:spPr>
      </p:pic>
      <p:pic>
        <p:nvPicPr>
          <p:cNvPr id="5" name="Picture 4"/>
          <p:cNvPicPr>
            <a:picLocks noChangeAspect="1"/>
          </p:cNvPicPr>
          <p:nvPr/>
        </p:nvPicPr>
        <p:blipFill>
          <a:blip r:embed="rId3"/>
          <a:stretch>
            <a:fillRect/>
          </a:stretch>
        </p:blipFill>
        <p:spPr>
          <a:xfrm>
            <a:off x="4450080" y="0"/>
            <a:ext cx="4693920" cy="3627120"/>
          </a:xfrm>
          <a:prstGeom prst="rect">
            <a:avLst/>
          </a:prstGeom>
        </p:spPr>
      </p:pic>
      <p:pic>
        <p:nvPicPr>
          <p:cNvPr id="4" name="Picture 3"/>
          <p:cNvPicPr>
            <a:picLocks noChangeAspect="1"/>
          </p:cNvPicPr>
          <p:nvPr/>
        </p:nvPicPr>
        <p:blipFill>
          <a:blip r:embed="rId4"/>
          <a:stretch>
            <a:fillRect/>
          </a:stretch>
        </p:blipFill>
        <p:spPr>
          <a:xfrm>
            <a:off x="4450080" y="3230880"/>
            <a:ext cx="4693920" cy="3627120"/>
          </a:xfrm>
          <a:prstGeom prst="rect">
            <a:avLst/>
          </a:prstGeom>
        </p:spPr>
      </p:pic>
      <p:sp>
        <p:nvSpPr>
          <p:cNvPr id="6" name="TextBox 5"/>
          <p:cNvSpPr txBox="1"/>
          <p:nvPr/>
        </p:nvSpPr>
        <p:spPr>
          <a:xfrm>
            <a:off x="308429" y="3955143"/>
            <a:ext cx="4241135" cy="1754327"/>
          </a:xfrm>
          <a:prstGeom prst="rect">
            <a:avLst/>
          </a:prstGeom>
          <a:noFill/>
        </p:spPr>
        <p:txBody>
          <a:bodyPr wrap="square" rtlCol="0">
            <a:spAutoFit/>
          </a:bodyPr>
          <a:lstStyle/>
          <a:p>
            <a:r>
              <a:rPr lang="en-US" dirty="0" smtClean="0"/>
              <a:t>Mid levels for Thursday.  Continued moisture in region near TMS, now at all levels.  Zonal to southeasterly flow.  This has now reached to 800mb.  Can see the dry convective moisture approaching the routine track near 10-15S at 600mb.</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0" y="5934670"/>
            <a:ext cx="9144000" cy="861774"/>
          </a:xfrm>
          <a:prstGeom prst="rect">
            <a:avLst/>
          </a:prstGeom>
          <a:noFill/>
        </p:spPr>
        <p:txBody>
          <a:bodyPr wrap="square" rtlCol="0">
            <a:spAutoFit/>
          </a:bodyPr>
          <a:lstStyle/>
          <a:p>
            <a:r>
              <a:rPr lang="en-US" sz="1600" dirty="0" smtClean="0"/>
              <a:t>Today (NF):  Some change from yesterday’s run.  Weak </a:t>
            </a:r>
            <a:r>
              <a:rPr lang="en-US" sz="1600" dirty="0" smtClean="0"/>
              <a:t>winds over much of SE </a:t>
            </a:r>
            <a:r>
              <a:rPr lang="en-US" sz="1600" dirty="0" smtClean="0"/>
              <a:t>Atlantic the same. Congo  </a:t>
            </a:r>
            <a:r>
              <a:rPr lang="en-US" sz="1600" dirty="0" smtClean="0"/>
              <a:t>c</a:t>
            </a:r>
            <a:r>
              <a:rPr lang="en-US" sz="1600" dirty="0" smtClean="0"/>
              <a:t>onvection is much less than yesterday, instead shifted further east.  </a:t>
            </a:r>
            <a:r>
              <a:rPr lang="en-US" sz="1600" dirty="0" smtClean="0"/>
              <a:t>Surface winds in tropics are aiming at two loci of convection – </a:t>
            </a:r>
            <a:r>
              <a:rPr lang="en-US" sz="1600" dirty="0" smtClean="0"/>
              <a:t>Congo/east central Africa </a:t>
            </a:r>
            <a:r>
              <a:rPr lang="en-US" sz="1600" dirty="0" smtClean="0"/>
              <a:t>and off</a:t>
            </a:r>
            <a:r>
              <a:rPr lang="en-US" sz="1600" dirty="0" smtClean="0"/>
              <a:t> of west </a:t>
            </a:r>
            <a:r>
              <a:rPr lang="en-US" sz="1600" dirty="0" smtClean="0"/>
              <a:t>Africa.  SH high displaced far south</a:t>
            </a:r>
            <a:r>
              <a:rPr lang="en-US" dirty="0" smtClean="0"/>
              <a:t>.</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4841240" y="0"/>
            <a:ext cx="4302760" cy="4384040"/>
          </a:xfrm>
          <a:prstGeom prst="rect">
            <a:avLst/>
          </a:prstGeom>
        </p:spPr>
      </p:pic>
      <p:cxnSp>
        <p:nvCxnSpPr>
          <p:cNvPr id="6" name="Straight Connector 5"/>
          <p:cNvCxnSpPr/>
          <p:nvPr/>
        </p:nvCxnSpPr>
        <p:spPr>
          <a:xfrm rot="5400000">
            <a:off x="6609726" y="1420075"/>
            <a:ext cx="770277" cy="1588"/>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0" y="4907643"/>
            <a:ext cx="7242976" cy="646331"/>
          </a:xfrm>
          <a:prstGeom prst="rect">
            <a:avLst/>
          </a:prstGeom>
          <a:noFill/>
        </p:spPr>
        <p:txBody>
          <a:bodyPr wrap="none" rtlCol="0">
            <a:spAutoFit/>
          </a:bodyPr>
          <a:lstStyle/>
          <a:p>
            <a:r>
              <a:rPr lang="en-US" dirty="0" smtClean="0"/>
              <a:t>Not a lot of model agreement on the details of the clouds at 5 day forecast.  </a:t>
            </a:r>
          </a:p>
          <a:p>
            <a:r>
              <a:rPr lang="en-US" dirty="0" smtClean="0"/>
              <a:t>Don’t expect much middle cloud (despite EC forecast south of TMS).</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693920" cy="3627120"/>
          </a:xfrm>
          <a:prstGeom prst="rect">
            <a:avLst/>
          </a:prstGeom>
        </p:spPr>
      </p:pic>
      <p:pic>
        <p:nvPicPr>
          <p:cNvPr id="3" name="Picture 2"/>
          <p:cNvPicPr>
            <a:picLocks noChangeAspect="1"/>
          </p:cNvPicPr>
          <p:nvPr/>
        </p:nvPicPr>
        <p:blipFill>
          <a:blip r:embed="rId3"/>
          <a:stretch>
            <a:fillRect/>
          </a:stretch>
        </p:blipFill>
        <p:spPr>
          <a:xfrm>
            <a:off x="4450080" y="0"/>
            <a:ext cx="4693920" cy="3627120"/>
          </a:xfrm>
          <a:prstGeom prst="rect">
            <a:avLst/>
          </a:prstGeom>
        </p:spPr>
      </p:pic>
      <p:sp>
        <p:nvSpPr>
          <p:cNvPr id="4" name="TextBox 3"/>
          <p:cNvSpPr txBox="1"/>
          <p:nvPr/>
        </p:nvSpPr>
        <p:spPr>
          <a:xfrm>
            <a:off x="1279071" y="4562929"/>
            <a:ext cx="7627434" cy="1200329"/>
          </a:xfrm>
          <a:prstGeom prst="rect">
            <a:avLst/>
          </a:prstGeom>
          <a:noFill/>
        </p:spPr>
        <p:txBody>
          <a:bodyPr wrap="none" rtlCol="0">
            <a:spAutoFit/>
          </a:bodyPr>
          <a:lstStyle/>
          <a:p>
            <a:r>
              <a:rPr lang="en-US" dirty="0" smtClean="0"/>
              <a:t>Individual high cloud only pictures suggest a bleak picture for high clouds</a:t>
            </a:r>
          </a:p>
          <a:p>
            <a:r>
              <a:rPr lang="en-US" dirty="0" smtClean="0"/>
              <a:t>  on Thursday.  Anticyclone’s position is probably responsible for some upward </a:t>
            </a:r>
          </a:p>
          <a:p>
            <a:r>
              <a:rPr lang="en-US" dirty="0" smtClean="0"/>
              <a:t>  motion in the model.   Actual clouds depend on moisture source, which is very</a:t>
            </a:r>
          </a:p>
          <a:p>
            <a:r>
              <a:rPr lang="en-US" dirty="0" smtClean="0"/>
              <a:t>  uncertain, but should not count on good cloud conditions.</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79520" y="0"/>
            <a:ext cx="5364480" cy="4145280"/>
          </a:xfrm>
          <a:prstGeom prst="rect">
            <a:avLst/>
          </a:prstGeom>
        </p:spPr>
      </p:pic>
      <p:cxnSp>
        <p:nvCxnSpPr>
          <p:cNvPr id="4" name="Straight Connector 3"/>
          <p:cNvCxnSpPr/>
          <p:nvPr/>
        </p:nvCxnSpPr>
        <p:spPr>
          <a:xfrm rot="5400000" flipH="1" flipV="1">
            <a:off x="5991678" y="1573893"/>
            <a:ext cx="2512786"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a:off x="0" y="2712720"/>
            <a:ext cx="5364480" cy="4145280"/>
          </a:xfrm>
          <a:prstGeom prst="rect">
            <a:avLst/>
          </a:prstGeom>
        </p:spPr>
      </p:pic>
      <p:sp>
        <p:nvSpPr>
          <p:cNvPr id="7" name="TextBox 6"/>
          <p:cNvSpPr txBox="1"/>
          <p:nvPr/>
        </p:nvSpPr>
        <p:spPr>
          <a:xfrm>
            <a:off x="5197929" y="4145280"/>
            <a:ext cx="3929281" cy="1754327"/>
          </a:xfrm>
          <a:prstGeom prst="rect">
            <a:avLst/>
          </a:prstGeom>
          <a:noFill/>
        </p:spPr>
        <p:txBody>
          <a:bodyPr wrap="none" rtlCol="0">
            <a:spAutoFit/>
          </a:bodyPr>
          <a:lstStyle/>
          <a:p>
            <a:r>
              <a:rPr lang="en-US" dirty="0" smtClean="0"/>
              <a:t>X-sections show drying at mid levels.</a:t>
            </a:r>
          </a:p>
          <a:p>
            <a:r>
              <a:rPr lang="en-US" dirty="0" smtClean="0"/>
              <a:t>  Strong easterlies along routine track</a:t>
            </a:r>
          </a:p>
          <a:p>
            <a:r>
              <a:rPr lang="en-US" dirty="0" smtClean="0"/>
              <a:t>  at 600mb (30knots), weak easterlies at</a:t>
            </a:r>
          </a:p>
          <a:p>
            <a:r>
              <a:rPr lang="en-US" dirty="0" smtClean="0"/>
              <a:t> 800mb north of 5S.  Weak surface</a:t>
            </a:r>
          </a:p>
          <a:p>
            <a:r>
              <a:rPr lang="en-US" dirty="0" smtClean="0"/>
              <a:t>  winds until you get to 10S.  Very zonal</a:t>
            </a:r>
          </a:p>
          <a:p>
            <a:r>
              <a:rPr lang="en-US" dirty="0" smtClean="0"/>
              <a:t>  wind pattern</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 y="0"/>
            <a:ext cx="8046720" cy="6217920"/>
          </a:xfrm>
          <a:prstGeom prst="rect">
            <a:avLst/>
          </a:prstGeom>
        </p:spPr>
      </p:pic>
      <p:sp>
        <p:nvSpPr>
          <p:cNvPr id="3" name="TextBox 2"/>
          <p:cNvSpPr txBox="1"/>
          <p:nvPr/>
        </p:nvSpPr>
        <p:spPr>
          <a:xfrm>
            <a:off x="172356" y="5939539"/>
            <a:ext cx="8971643" cy="923330"/>
          </a:xfrm>
          <a:prstGeom prst="rect">
            <a:avLst/>
          </a:prstGeom>
          <a:noFill/>
        </p:spPr>
        <p:txBody>
          <a:bodyPr wrap="square" rtlCol="0">
            <a:spAutoFit/>
          </a:bodyPr>
          <a:lstStyle/>
          <a:p>
            <a:r>
              <a:rPr lang="en-US" dirty="0" err="1" smtClean="0"/>
              <a:t>Tomorrow(F</a:t>
            </a:r>
            <a:r>
              <a:rPr lang="en-US" dirty="0" smtClean="0"/>
              <a:t>):  </a:t>
            </a:r>
            <a:r>
              <a:rPr lang="en-US" dirty="0" smtClean="0"/>
              <a:t>Still weak winds as SH high reforms to the west.  Again, tropical surface winds aim to </a:t>
            </a:r>
            <a:r>
              <a:rPr lang="en-US" dirty="0" smtClean="0"/>
              <a:t>Congo/east central Africa </a:t>
            </a:r>
            <a:r>
              <a:rPr lang="en-US" dirty="0" smtClean="0"/>
              <a:t>and off of</a:t>
            </a:r>
            <a:r>
              <a:rPr lang="en-US" dirty="0" smtClean="0"/>
              <a:t> West Africa.  </a:t>
            </a:r>
            <a:r>
              <a:rPr lang="en-US" dirty="0" smtClean="0"/>
              <a:t>Near </a:t>
            </a:r>
            <a:r>
              <a:rPr lang="en-US" dirty="0" err="1" smtClean="0"/>
              <a:t>westerlies</a:t>
            </a:r>
            <a:r>
              <a:rPr lang="en-US" dirty="0" smtClean="0"/>
              <a:t> (weak) again at TMS. FCST consistent</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263072" y="5950218"/>
            <a:ext cx="8435948" cy="923330"/>
          </a:xfrm>
          <a:prstGeom prst="rect">
            <a:avLst/>
          </a:prstGeom>
          <a:noFill/>
        </p:spPr>
        <p:txBody>
          <a:bodyPr wrap="square" rtlCol="0">
            <a:spAutoFit/>
          </a:bodyPr>
          <a:lstStyle/>
          <a:p>
            <a:r>
              <a:rPr lang="en-US" dirty="0" smtClean="0"/>
              <a:t>Tuesday (F):  Some deviations from previous </a:t>
            </a:r>
            <a:r>
              <a:rPr lang="en-US" dirty="0" err="1" smtClean="0"/>
              <a:t>fcst</a:t>
            </a:r>
            <a:r>
              <a:rPr lang="en-US" dirty="0" smtClean="0"/>
              <a:t> start to appear.  SH high moving more rapidly eastward in new forecast.  Curve westward in winds north of TMS is not as strong.  More convection in Congo region again, less in Nigeria and southern Sudan.</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0" y="5950218"/>
            <a:ext cx="9144000" cy="830997"/>
          </a:xfrm>
          <a:prstGeom prst="rect">
            <a:avLst/>
          </a:prstGeom>
          <a:noFill/>
        </p:spPr>
        <p:txBody>
          <a:bodyPr wrap="square" rtlCol="0">
            <a:spAutoFit/>
          </a:bodyPr>
          <a:lstStyle/>
          <a:p>
            <a:r>
              <a:rPr lang="en-US" sz="1600" dirty="0" smtClean="0"/>
              <a:t>Wednesday (NF): Hardly any change in the winds or the convection from previous forecast.  A little less off the African coast just north of us and some minor shifts in central Africa.  Start to see some definition in the convection.  Winds weaken in our region and start to turn more westerly from </a:t>
            </a:r>
            <a:r>
              <a:rPr lang="en-US" sz="1600" dirty="0" err="1" smtClean="0"/>
              <a:t>prvs</a:t>
            </a:r>
            <a:r>
              <a:rPr lang="en-US" sz="1600" dirty="0" smtClean="0"/>
              <a:t> day</a:t>
            </a:r>
            <a:endParaRPr lang="en-US" sz="1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263072" y="5950218"/>
            <a:ext cx="8435948" cy="923330"/>
          </a:xfrm>
          <a:prstGeom prst="rect">
            <a:avLst/>
          </a:prstGeom>
          <a:noFill/>
        </p:spPr>
        <p:txBody>
          <a:bodyPr wrap="square" rtlCol="0">
            <a:spAutoFit/>
          </a:bodyPr>
          <a:lstStyle/>
          <a:p>
            <a:r>
              <a:rPr lang="en-US" dirty="0" smtClean="0"/>
              <a:t>Thursday (F): Winds turn even more westerly.  I don’t think Central African convection is getting stronger, rather convection north of us (Nigeria) is getting weaker.  Getting the two foci again (central Africa and West Africa)</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700mb evolution 8/</a:t>
            </a:r>
            <a:r>
              <a:rPr lang="en-US" dirty="0" smtClean="0"/>
              <a:t>26-</a:t>
            </a:r>
            <a:r>
              <a:rPr lang="en-US" dirty="0" smtClean="0"/>
              <a:t>8/</a:t>
            </a:r>
            <a:r>
              <a:rPr lang="en-US" dirty="0" smtClean="0"/>
              <a:t>31</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3676</TotalTime>
  <Words>1681</Words>
  <Application>Microsoft Macintosh PowerPoint</Application>
  <PresentationFormat>On-screen Show (4:3)</PresentationFormat>
  <Paragraphs>83</Paragraphs>
  <Slides>42</Slides>
  <Notes>0</Notes>
  <HiddenSlides>0</HiddenSlides>
  <MMClips>0</MMClips>
  <ScaleCrop>false</ScaleCrop>
  <HeadingPairs>
    <vt:vector size="4" baseType="variant">
      <vt:variant>
        <vt:lpstr>Design Template</vt:lpstr>
      </vt:variant>
      <vt:variant>
        <vt:i4>1</vt:i4>
      </vt:variant>
      <vt:variant>
        <vt:lpstr>Slide Titles</vt:lpstr>
      </vt:variant>
      <vt:variant>
        <vt:i4>42</vt:i4>
      </vt:variant>
    </vt:vector>
  </HeadingPairs>
  <TitlesOfParts>
    <vt:vector size="43" baseType="lpstr">
      <vt:lpstr>Office Theme</vt:lpstr>
      <vt:lpstr>ORACLES weather briefing  </vt:lpstr>
      <vt:lpstr>Surface evolution 8/26-8/31</vt:lpstr>
      <vt:lpstr>Slide 3</vt:lpstr>
      <vt:lpstr>Slide 4</vt:lpstr>
      <vt:lpstr>Slide 5</vt:lpstr>
      <vt:lpstr>Slide 6</vt:lpstr>
      <vt:lpstr>Slide 7</vt:lpstr>
      <vt:lpstr>Slide 8</vt:lpstr>
      <vt:lpstr>700mb evolution 8/26-8/31</vt:lpstr>
      <vt:lpstr>Slide 10</vt:lpstr>
      <vt:lpstr>Slide 11</vt:lpstr>
      <vt:lpstr>Slide 12</vt:lpstr>
      <vt:lpstr>Slide 13</vt:lpstr>
      <vt:lpstr>Slide 14</vt:lpstr>
      <vt:lpstr>Slide 15</vt:lpstr>
      <vt:lpstr>Monday</vt:lpstr>
      <vt:lpstr>Slide 17</vt:lpstr>
      <vt:lpstr>Slide 18</vt:lpstr>
      <vt:lpstr>Slide 19</vt:lpstr>
      <vt:lpstr>Slide 20</vt:lpstr>
      <vt:lpstr>Slide 21</vt:lpstr>
      <vt:lpstr>Slide 22</vt:lpstr>
      <vt:lpstr>Slide 23</vt:lpstr>
      <vt:lpstr>Slide 24</vt:lpstr>
      <vt:lpstr>Tuesday</vt:lpstr>
      <vt:lpstr>Slide 26</vt:lpstr>
      <vt:lpstr>Slide 27</vt:lpstr>
      <vt:lpstr>Slide 28</vt:lpstr>
      <vt:lpstr>Slide 29</vt:lpstr>
      <vt:lpstr>Slide 30</vt:lpstr>
      <vt:lpstr>Wednesday</vt:lpstr>
      <vt:lpstr>Slide 32</vt:lpstr>
      <vt:lpstr>Slide 33</vt:lpstr>
      <vt:lpstr>Slide 34</vt:lpstr>
      <vt:lpstr>Slide 35</vt:lpstr>
      <vt:lpstr>Slide 36</vt:lpstr>
      <vt:lpstr>Thursday</vt:lpstr>
      <vt:lpstr>Slide 38</vt:lpstr>
      <vt:lpstr>Slide 39</vt:lpstr>
      <vt:lpstr>Slide 40</vt:lpstr>
      <vt:lpstr>Slide 41</vt:lpstr>
      <vt:lpstr>Slide 42</vt:lpstr>
    </vt:vector>
  </TitlesOfParts>
  <Company>NASA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Lenny Pfister</dc:creator>
  <cp:lastModifiedBy>Lenny Pfister</cp:lastModifiedBy>
  <cp:revision>20</cp:revision>
  <dcterms:created xsi:type="dcterms:W3CDTF">2017-08-27T04:20:28Z</dcterms:created>
  <dcterms:modified xsi:type="dcterms:W3CDTF">2017-08-27T10:23:45Z</dcterms:modified>
</cp:coreProperties>
</file>