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8"/>
  </p:notesMasterIdLst>
  <p:sldIdLst>
    <p:sldId id="271" r:id="rId2"/>
    <p:sldId id="323" r:id="rId3"/>
    <p:sldId id="358" r:id="rId4"/>
    <p:sldId id="362" r:id="rId5"/>
    <p:sldId id="363" r:id="rId6"/>
    <p:sldId id="364" r:id="rId7"/>
    <p:sldId id="365" r:id="rId8"/>
    <p:sldId id="372" r:id="rId9"/>
    <p:sldId id="336" r:id="rId10"/>
    <p:sldId id="326" r:id="rId11"/>
    <p:sldId id="327" r:id="rId12"/>
    <p:sldId id="328" r:id="rId13"/>
    <p:sldId id="329" r:id="rId14"/>
    <p:sldId id="337" r:id="rId15"/>
    <p:sldId id="373" r:id="rId16"/>
    <p:sldId id="309" r:id="rId17"/>
    <p:sldId id="375" r:id="rId18"/>
    <p:sldId id="347" r:id="rId19"/>
    <p:sldId id="374" r:id="rId20"/>
    <p:sldId id="317" r:id="rId21"/>
    <p:sldId id="376" r:id="rId22"/>
    <p:sldId id="350" r:id="rId23"/>
    <p:sldId id="377" r:id="rId24"/>
    <p:sldId id="378" r:id="rId25"/>
    <p:sldId id="352" r:id="rId26"/>
    <p:sldId id="353" r:id="rId27"/>
    <p:sldId id="379" r:id="rId28"/>
    <p:sldId id="380" r:id="rId29"/>
    <p:sldId id="388" r:id="rId30"/>
    <p:sldId id="381" r:id="rId31"/>
    <p:sldId id="382" r:id="rId32"/>
    <p:sldId id="383" r:id="rId33"/>
    <p:sldId id="384" r:id="rId34"/>
    <p:sldId id="385" r:id="rId35"/>
    <p:sldId id="386" r:id="rId36"/>
    <p:sldId id="387"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p:scale>
          <a:sx n="140" d="100"/>
          <a:sy n="140" d="100"/>
        </p:scale>
        <p:origin x="-792" y="-9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D7C5E1-219A-4248-8B7C-D2B6DD47068B}" type="datetimeFigureOut">
              <a:rPr lang="en-US" smtClean="0"/>
              <a:pPr/>
              <a:t>8/26/17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0F167D-FDFF-BF4E-9E22-DB10326927F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D45E92-384E-B447-B0CB-B43B6EC68744}" type="datetimeFigureOut">
              <a:rPr lang="en-US" smtClean="0"/>
              <a:pPr/>
              <a:t>8/26/17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D45E92-384E-B447-B0CB-B43B6EC68744}" type="datetimeFigureOut">
              <a:rPr lang="en-US" smtClean="0"/>
              <a:pPr/>
              <a:t>8/26/17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D45E92-384E-B447-B0CB-B43B6EC68744}" type="datetimeFigureOut">
              <a:rPr lang="en-US" smtClean="0"/>
              <a:pPr/>
              <a:t>8/26/17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D45E92-384E-B447-B0CB-B43B6EC68744}" type="datetimeFigureOut">
              <a:rPr lang="en-US" smtClean="0"/>
              <a:pPr/>
              <a:t>8/26/17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45E92-384E-B447-B0CB-B43B6EC68744}" type="datetimeFigureOut">
              <a:rPr lang="en-US" smtClean="0"/>
              <a:pPr/>
              <a:t>8/26/17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45E92-384E-B447-B0CB-B43B6EC68744}" type="datetimeFigureOut">
              <a:rPr lang="en-US" smtClean="0"/>
              <a:pPr/>
              <a:t>8/26/17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45E92-384E-B447-B0CB-B43B6EC68744}" type="datetimeFigureOut">
              <a:rPr lang="en-US" smtClean="0"/>
              <a:pPr/>
              <a:t>8/26/17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45E92-384E-B447-B0CB-B43B6EC68744}" type="datetimeFigureOut">
              <a:rPr lang="en-US" smtClean="0"/>
              <a:pPr/>
              <a:t>8/26/17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F14D8-8E29-D54D-B85F-4336CD1FDF1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60576"/>
            <a:ext cx="8686800" cy="1876425"/>
          </a:xfrm>
        </p:spPr>
        <p:txBody>
          <a:bodyPr>
            <a:normAutofit/>
          </a:bodyPr>
          <a:lstStyle/>
          <a:p>
            <a:r>
              <a:rPr lang="en-US" sz="3600" dirty="0" smtClean="0"/>
              <a:t>ORACLES weather briefing </a:t>
            </a:r>
            <a:br>
              <a:rPr lang="en-US" sz="3600" dirty="0" smtClean="0"/>
            </a:br>
            <a:endParaRPr lang="en-US" sz="3200" dirty="0"/>
          </a:p>
        </p:txBody>
      </p:sp>
      <p:sp>
        <p:nvSpPr>
          <p:cNvPr id="3" name="Subtitle 2"/>
          <p:cNvSpPr>
            <a:spLocks noGrp="1"/>
          </p:cNvSpPr>
          <p:nvPr>
            <p:ph type="subTitle" idx="1"/>
          </p:nvPr>
        </p:nvSpPr>
        <p:spPr>
          <a:xfrm>
            <a:off x="1371600" y="3505200"/>
            <a:ext cx="6400800" cy="1752600"/>
          </a:xfrm>
        </p:spPr>
        <p:txBody>
          <a:bodyPr/>
          <a:lstStyle/>
          <a:p>
            <a:r>
              <a:rPr lang="en-US" dirty="0" smtClean="0"/>
              <a:t>26-</a:t>
            </a:r>
            <a:r>
              <a:rPr lang="en-US" dirty="0" smtClean="0"/>
              <a:t>Aug-2017</a:t>
            </a:r>
          </a:p>
          <a:p>
            <a:r>
              <a:rPr lang="en-US" dirty="0" smtClean="0"/>
              <a:t>Lenny </a:t>
            </a:r>
            <a:r>
              <a:rPr lang="en-US" dirty="0" err="1" smtClean="0"/>
              <a:t>Pfister</a:t>
            </a:r>
            <a:r>
              <a:rPr lang="en-US" dirty="0" smtClean="0"/>
              <a:t> and Rei Ueyama</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7" name="Picture 4" descr="Image result for nasa logo"/>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2471" y="285750"/>
            <a:ext cx="1652529" cy="13716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5" name="Picture 4"/>
          <p:cNvPicPr>
            <a:picLocks noChangeAspect="1"/>
          </p:cNvPicPr>
          <p:nvPr/>
        </p:nvPicPr>
        <p:blipFill>
          <a:blip r:embed="rId3"/>
          <a:stretch>
            <a:fillRect/>
          </a:stretch>
        </p:blipFill>
        <p:spPr>
          <a:xfrm>
            <a:off x="7159624" y="285750"/>
            <a:ext cx="1682749" cy="168274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1183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4443918" y="2531712"/>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834571" y="6217920"/>
            <a:ext cx="8164286" cy="369332"/>
          </a:xfrm>
          <a:prstGeom prst="rect">
            <a:avLst/>
          </a:prstGeom>
          <a:noFill/>
        </p:spPr>
        <p:txBody>
          <a:bodyPr wrap="square" rtlCol="0">
            <a:spAutoFit/>
          </a:bodyPr>
          <a:lstStyle/>
          <a:p>
            <a:r>
              <a:rPr lang="en-US" dirty="0" smtClean="0"/>
              <a:t>Yesterday:  Forecast consistency.  Dry air moving in, ESE flow over operating region.</a:t>
            </a:r>
            <a:endParaRPr lang="en-US" dirty="0"/>
          </a:p>
        </p:txBody>
      </p:sp>
      <p:sp>
        <p:nvSpPr>
          <p:cNvPr id="5" name="TextBox 4"/>
          <p:cNvSpPr txBox="1"/>
          <p:nvPr/>
        </p:nvSpPr>
        <p:spPr>
          <a:xfrm>
            <a:off x="1770014" y="391886"/>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3683000" y="2249714"/>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5" name="TextBox 4"/>
          <p:cNvSpPr txBox="1"/>
          <p:nvPr/>
        </p:nvSpPr>
        <p:spPr>
          <a:xfrm>
            <a:off x="939071" y="304800"/>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cxnSp>
        <p:nvCxnSpPr>
          <p:cNvPr id="8" name="Straight Arrow Connector 7"/>
          <p:cNvCxnSpPr/>
          <p:nvPr/>
        </p:nvCxnSpPr>
        <p:spPr>
          <a:xfrm rot="16200000" flipV="1">
            <a:off x="2857500" y="3619500"/>
            <a:ext cx="4343400" cy="121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758371" y="5934670"/>
            <a:ext cx="7953829" cy="923330"/>
          </a:xfrm>
          <a:prstGeom prst="rect">
            <a:avLst/>
          </a:prstGeom>
          <a:noFill/>
        </p:spPr>
        <p:txBody>
          <a:bodyPr wrap="square" rtlCol="0">
            <a:spAutoFit/>
          </a:bodyPr>
          <a:lstStyle/>
          <a:p>
            <a:r>
              <a:rPr lang="en-US" dirty="0" err="1" smtClean="0"/>
              <a:t>Today(F</a:t>
            </a:r>
            <a:r>
              <a:rPr lang="en-US" dirty="0" smtClean="0"/>
              <a:t>): Forecast </a:t>
            </a:r>
            <a:r>
              <a:rPr lang="en-US" dirty="0" smtClean="0"/>
              <a:t>consistent with </a:t>
            </a:r>
            <a:r>
              <a:rPr lang="en-US" dirty="0" smtClean="0"/>
              <a:t>yesterday’s </a:t>
            </a:r>
            <a:r>
              <a:rPr lang="en-US" dirty="0" smtClean="0"/>
              <a:t>in drying out our </a:t>
            </a:r>
            <a:r>
              <a:rPr lang="en-US" dirty="0" smtClean="0"/>
              <a:t>region at </a:t>
            </a:r>
            <a:r>
              <a:rPr lang="en-US" dirty="0" err="1" smtClean="0"/>
              <a:t>midlevels</a:t>
            </a:r>
            <a:r>
              <a:rPr lang="en-US" dirty="0" smtClean="0"/>
              <a:t>.  </a:t>
            </a:r>
            <a:r>
              <a:rPr lang="en-US" dirty="0" smtClean="0"/>
              <a:t>Anticyclone advances westward, bringing </a:t>
            </a:r>
            <a:r>
              <a:rPr lang="en-US" dirty="0" err="1" smtClean="0"/>
              <a:t>southeasterlies</a:t>
            </a:r>
            <a:r>
              <a:rPr lang="en-US" dirty="0" smtClean="0"/>
              <a:t> (and drier air, some descent). </a:t>
            </a:r>
            <a:r>
              <a:rPr lang="en-US" dirty="0" smtClean="0"/>
              <a:t> </a:t>
            </a:r>
            <a:endParaRPr lang="en-US" dirty="0"/>
          </a:p>
        </p:txBody>
      </p:sp>
      <p:sp>
        <p:nvSpPr>
          <p:cNvPr id="10" name="TextBox 9"/>
          <p:cNvSpPr txBox="1"/>
          <p:nvPr/>
        </p:nvSpPr>
        <p:spPr>
          <a:xfrm>
            <a:off x="3183342" y="2771446"/>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3258460" y="2238829"/>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254000" y="5934670"/>
            <a:ext cx="8128000" cy="923330"/>
          </a:xfrm>
          <a:prstGeom prst="rect">
            <a:avLst/>
          </a:prstGeom>
          <a:noFill/>
        </p:spPr>
        <p:txBody>
          <a:bodyPr wrap="square" rtlCol="0">
            <a:spAutoFit/>
          </a:bodyPr>
          <a:lstStyle/>
          <a:p>
            <a:r>
              <a:rPr lang="en-US" dirty="0" err="1" smtClean="0"/>
              <a:t>Tomorrow(NF</a:t>
            </a:r>
            <a:r>
              <a:rPr lang="en-US" dirty="0" smtClean="0"/>
              <a:t>): Flow </a:t>
            </a:r>
            <a:r>
              <a:rPr lang="en-US" dirty="0" smtClean="0"/>
              <a:t>becomes more zonal at the shore as anticyclone moves westward.  Consistent with previous forecast, continued dry in our region, </a:t>
            </a:r>
            <a:r>
              <a:rPr lang="en-US" dirty="0" err="1" smtClean="0"/>
              <a:t>southeasterlies</a:t>
            </a:r>
            <a:r>
              <a:rPr lang="en-US" dirty="0" smtClean="0"/>
              <a:t> (which have weakened slightly from previous </a:t>
            </a:r>
            <a:r>
              <a:rPr lang="en-US" dirty="0" err="1" smtClean="0"/>
              <a:t>fcst</a:t>
            </a:r>
            <a:r>
              <a:rPr lang="en-US" dirty="0" smtClean="0"/>
              <a:t> (25 knots to 20).</a:t>
            </a:r>
            <a:r>
              <a:rPr lang="en-US" dirty="0" smtClean="0"/>
              <a:t> </a:t>
            </a:r>
            <a:endParaRPr lang="en-US" dirty="0"/>
          </a:p>
        </p:txBody>
      </p:sp>
      <p:sp>
        <p:nvSpPr>
          <p:cNvPr id="9" name="TextBox 8"/>
          <p:cNvSpPr txBox="1"/>
          <p:nvPr/>
        </p:nvSpPr>
        <p:spPr>
          <a:xfrm>
            <a:off x="5939242" y="3206875"/>
            <a:ext cx="318229" cy="369332"/>
          </a:xfrm>
          <a:prstGeom prst="rect">
            <a:avLst/>
          </a:prstGeom>
          <a:solidFill>
            <a:schemeClr val="bg1"/>
          </a:solidFill>
        </p:spPr>
        <p:txBody>
          <a:bodyPr wrap="square" rtlCol="0">
            <a:spAutoFit/>
          </a:bodyPr>
          <a:lstStyle/>
          <a:p>
            <a:r>
              <a:rPr lang="en-US" dirty="0" smtClean="0">
                <a:solidFill>
                  <a:srgbClr val="FF6600"/>
                </a:solidFill>
              </a:rPr>
              <a:t>A</a:t>
            </a:r>
            <a:endParaRPr lang="en-US" dirty="0">
              <a:solidFill>
                <a:srgbClr val="FF66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4334335" y="2499695"/>
            <a:ext cx="425192"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7" name="TextBox 6"/>
          <p:cNvSpPr txBox="1"/>
          <p:nvPr/>
        </p:nvSpPr>
        <p:spPr>
          <a:xfrm>
            <a:off x="5977304" y="3276600"/>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276932" y="5951615"/>
            <a:ext cx="8257468" cy="923330"/>
          </a:xfrm>
          <a:prstGeom prst="rect">
            <a:avLst/>
          </a:prstGeom>
          <a:noFill/>
        </p:spPr>
        <p:txBody>
          <a:bodyPr wrap="square" rtlCol="0">
            <a:spAutoFit/>
          </a:bodyPr>
          <a:lstStyle/>
          <a:p>
            <a:r>
              <a:rPr lang="en-US" dirty="0" err="1" smtClean="0"/>
              <a:t>Monday(F</a:t>
            </a:r>
            <a:r>
              <a:rPr lang="en-US" dirty="0" smtClean="0"/>
              <a:t>): Flow </a:t>
            </a:r>
            <a:r>
              <a:rPr lang="en-US" dirty="0" smtClean="0"/>
              <a:t>becomes</a:t>
            </a:r>
            <a:r>
              <a:rPr lang="en-US" dirty="0" smtClean="0"/>
              <a:t> zonal </a:t>
            </a:r>
            <a:r>
              <a:rPr lang="en-US" dirty="0" smtClean="0"/>
              <a:t>over our region,  continued dry (but note beginnings of moisture coming from the east</a:t>
            </a:r>
            <a:r>
              <a:rPr lang="en-US" dirty="0" smtClean="0"/>
              <a:t>.  Little change from previous </a:t>
            </a:r>
            <a:r>
              <a:rPr lang="en-US" dirty="0" err="1" smtClean="0"/>
              <a:t>fcst</a:t>
            </a:r>
            <a:r>
              <a:rPr lang="en-US" dirty="0" smtClean="0"/>
              <a:t>, but moisture a little less intense. </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3886212" y="2568248"/>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7" name="TextBox 6"/>
          <p:cNvSpPr txBox="1"/>
          <p:nvPr/>
        </p:nvSpPr>
        <p:spPr>
          <a:xfrm>
            <a:off x="5647107" y="3142345"/>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276932" y="6033254"/>
            <a:ext cx="8257468" cy="646331"/>
          </a:xfrm>
          <a:prstGeom prst="rect">
            <a:avLst/>
          </a:prstGeom>
          <a:noFill/>
        </p:spPr>
        <p:txBody>
          <a:bodyPr wrap="square" rtlCol="0">
            <a:spAutoFit/>
          </a:bodyPr>
          <a:lstStyle/>
          <a:p>
            <a:r>
              <a:rPr lang="en-US" dirty="0" err="1" smtClean="0"/>
              <a:t>Tuesday(F</a:t>
            </a:r>
            <a:r>
              <a:rPr lang="en-US" dirty="0" smtClean="0"/>
              <a:t>-BB): Flow </a:t>
            </a:r>
            <a:r>
              <a:rPr lang="en-US" dirty="0" smtClean="0"/>
              <a:t>zonal over our region,  moisture intrusion from the east over us,</a:t>
            </a:r>
            <a:r>
              <a:rPr lang="en-US" dirty="0" smtClean="0"/>
              <a:t> a little more intense than yesterday’s </a:t>
            </a:r>
            <a:r>
              <a:rPr lang="en-US" dirty="0" err="1" smtClean="0"/>
              <a:t>fcst</a:t>
            </a:r>
            <a:r>
              <a:rPr lang="en-US" dirty="0" smtClean="0"/>
              <a:t>.  </a:t>
            </a:r>
            <a:endParaRPr lang="en-US" dirty="0"/>
          </a:p>
        </p:txBody>
      </p:sp>
      <p:sp>
        <p:nvSpPr>
          <p:cNvPr id="10" name="TextBox 9"/>
          <p:cNvSpPr txBox="1"/>
          <p:nvPr/>
        </p:nvSpPr>
        <p:spPr>
          <a:xfrm>
            <a:off x="5328878" y="843643"/>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3496159" y="2550106"/>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7" name="TextBox 6"/>
          <p:cNvSpPr txBox="1"/>
          <p:nvPr/>
        </p:nvSpPr>
        <p:spPr>
          <a:xfrm>
            <a:off x="5520113" y="3124203"/>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9" name="TextBox 8"/>
          <p:cNvSpPr txBox="1"/>
          <p:nvPr/>
        </p:nvSpPr>
        <p:spPr>
          <a:xfrm>
            <a:off x="4299314" y="734791"/>
            <a:ext cx="288548" cy="307777"/>
          </a:xfrm>
          <a:prstGeom prst="rect">
            <a:avLst/>
          </a:prstGeom>
          <a:solidFill>
            <a:schemeClr val="bg1"/>
          </a:solidFill>
        </p:spPr>
        <p:txBody>
          <a:bodyPr wrap="none" rtlCol="0">
            <a:spAutoFit/>
          </a:bodyPr>
          <a:lstStyle/>
          <a:p>
            <a:r>
              <a:rPr lang="en-US" sz="1400" dirty="0" smtClean="0">
                <a:solidFill>
                  <a:srgbClr val="FF6600"/>
                </a:solidFill>
              </a:rPr>
              <a:t>A</a:t>
            </a:r>
            <a:endParaRPr lang="en-US" sz="1400" dirty="0">
              <a:solidFill>
                <a:srgbClr val="FF6600"/>
              </a:solidFill>
            </a:endParaRPr>
          </a:p>
        </p:txBody>
      </p:sp>
      <p:sp>
        <p:nvSpPr>
          <p:cNvPr id="4" name="TextBox 3"/>
          <p:cNvSpPr txBox="1"/>
          <p:nvPr/>
        </p:nvSpPr>
        <p:spPr>
          <a:xfrm>
            <a:off x="276932" y="6033254"/>
            <a:ext cx="8257468" cy="369332"/>
          </a:xfrm>
          <a:prstGeom prst="rect">
            <a:avLst/>
          </a:prstGeom>
          <a:noFill/>
        </p:spPr>
        <p:txBody>
          <a:bodyPr wrap="square" rtlCol="0">
            <a:spAutoFit/>
          </a:bodyPr>
          <a:lstStyle/>
          <a:p>
            <a:r>
              <a:rPr lang="en-US" dirty="0" smtClean="0"/>
              <a:t>Wednesday (F): Moister air moves in as we get </a:t>
            </a:r>
            <a:r>
              <a:rPr lang="en-US" dirty="0" err="1" smtClean="0"/>
              <a:t>southeasterlies</a:t>
            </a:r>
            <a:r>
              <a:rPr lang="en-US" dirty="0" smtClean="0"/>
              <a:t> north of 5S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Sunday</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235857" y="5934670"/>
            <a:ext cx="8663214" cy="923330"/>
          </a:xfrm>
          <a:prstGeom prst="rect">
            <a:avLst/>
          </a:prstGeom>
          <a:noFill/>
        </p:spPr>
        <p:txBody>
          <a:bodyPr wrap="square" rtlCol="0">
            <a:spAutoFit/>
          </a:bodyPr>
          <a:lstStyle/>
          <a:p>
            <a:r>
              <a:rPr lang="en-US" dirty="0" smtClean="0"/>
              <a:t>Tomorrow:  Good consistency with yesterday’s </a:t>
            </a:r>
            <a:r>
              <a:rPr lang="en-US" dirty="0" err="1" smtClean="0"/>
              <a:t>fcst</a:t>
            </a:r>
            <a:r>
              <a:rPr lang="en-US" dirty="0" smtClean="0"/>
              <a:t>.  </a:t>
            </a:r>
            <a:r>
              <a:rPr lang="en-US" dirty="0" smtClean="0"/>
              <a:t>Weak winds over much of SE Atlantic.  Surface winds in tropics are aiming at two loci of convection – Congo and off the coast of western Africa.  SH high displaced far south.</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127000" y="4191000"/>
            <a:ext cx="4109357" cy="1477328"/>
          </a:xfrm>
          <a:prstGeom prst="rect">
            <a:avLst/>
          </a:prstGeom>
          <a:noFill/>
        </p:spPr>
        <p:txBody>
          <a:bodyPr wrap="square" rtlCol="0">
            <a:spAutoFit/>
          </a:bodyPr>
          <a:lstStyle/>
          <a:p>
            <a:r>
              <a:rPr lang="en-US" dirty="0" smtClean="0"/>
              <a:t>Mid level flow for Sunday.  Pronounced</a:t>
            </a:r>
            <a:r>
              <a:rPr lang="en-US" dirty="0" smtClean="0"/>
              <a:t> </a:t>
            </a:r>
            <a:r>
              <a:rPr lang="en-US" dirty="0" err="1" smtClean="0"/>
              <a:t>southeasterlies</a:t>
            </a:r>
            <a:r>
              <a:rPr lang="en-US" dirty="0" smtClean="0"/>
              <a:t> from </a:t>
            </a:r>
            <a:r>
              <a:rPr lang="en-US" dirty="0" smtClean="0"/>
              <a:t>Angola into our region.  Blob of dry convective moisture at 600mb has moved off of Angola.  Pronounced drying at 800mb. </a:t>
            </a:r>
            <a:r>
              <a:rPr lang="en-US" dirty="0" smtClean="0"/>
              <a:t> </a:t>
            </a:r>
            <a:endParaRPr lang="en-US" dirty="0"/>
          </a:p>
        </p:txBody>
      </p:sp>
      <p:pic>
        <p:nvPicPr>
          <p:cNvPr id="7" name="Picture 6"/>
          <p:cNvPicPr>
            <a:picLocks noChangeAspect="1"/>
          </p:cNvPicPr>
          <p:nvPr/>
        </p:nvPicPr>
        <p:blipFill>
          <a:blip r:embed="rId2"/>
          <a:stretch>
            <a:fillRect/>
          </a:stretch>
        </p:blipFill>
        <p:spPr>
          <a:xfrm>
            <a:off x="0" y="0"/>
            <a:ext cx="4693920" cy="3627120"/>
          </a:xfrm>
          <a:prstGeom prst="rect">
            <a:avLst/>
          </a:prstGeom>
        </p:spPr>
      </p:pic>
      <p:pic>
        <p:nvPicPr>
          <p:cNvPr id="10" name="Picture 9"/>
          <p:cNvPicPr>
            <a:picLocks noChangeAspect="1"/>
          </p:cNvPicPr>
          <p:nvPr/>
        </p:nvPicPr>
        <p:blipFill>
          <a:blip r:embed="rId3"/>
          <a:stretch>
            <a:fillRect/>
          </a:stretch>
        </p:blipFill>
        <p:spPr>
          <a:xfrm>
            <a:off x="4450080" y="0"/>
            <a:ext cx="4693920" cy="3627120"/>
          </a:xfrm>
          <a:prstGeom prst="rect">
            <a:avLst/>
          </a:prstGeom>
        </p:spPr>
      </p:pic>
      <p:pic>
        <p:nvPicPr>
          <p:cNvPr id="11" name="Picture 10"/>
          <p:cNvPicPr>
            <a:picLocks noChangeAspect="1"/>
          </p:cNvPicPr>
          <p:nvPr/>
        </p:nvPicPr>
        <p:blipFill>
          <a:blip r:embed="rId4"/>
          <a:stretch>
            <a:fillRect/>
          </a:stretch>
        </p:blipFill>
        <p:spPr>
          <a:xfrm>
            <a:off x="4450080" y="3230880"/>
            <a:ext cx="4693920" cy="362712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680357" y="5252357"/>
            <a:ext cx="8340219" cy="1477328"/>
          </a:xfrm>
          <a:prstGeom prst="rect">
            <a:avLst/>
          </a:prstGeom>
          <a:noFill/>
        </p:spPr>
        <p:txBody>
          <a:bodyPr wrap="square" rtlCol="0">
            <a:spAutoFit/>
          </a:bodyPr>
          <a:lstStyle/>
          <a:p>
            <a:r>
              <a:rPr lang="en-US" dirty="0" smtClean="0"/>
              <a:t>Clouds for Sunday. </a:t>
            </a:r>
            <a:r>
              <a:rPr lang="en-US" dirty="0" smtClean="0"/>
              <a:t> Middle clouds have gone away with the moisture.  High clouds are not in agreement (which is typical – EC has more high clouds).  Upward bowed structure in the high cloud pattern is similar at least.  Low cloud clearing has increased </a:t>
            </a:r>
            <a:r>
              <a:rPr lang="en-US" dirty="0" err="1" smtClean="0"/>
              <a:t>wrt</a:t>
            </a:r>
            <a:r>
              <a:rPr lang="en-US" dirty="0" smtClean="0"/>
              <a:t> previous forecast in the EC.  Note the weak winds and anomalous direction at the surface (previous slide)</a:t>
            </a:r>
            <a:endParaRPr lang="en-US" dirty="0"/>
          </a:p>
        </p:txBody>
      </p:sp>
      <p:cxnSp>
        <p:nvCxnSpPr>
          <p:cNvPr id="8" name="Straight Connector 7"/>
          <p:cNvCxnSpPr/>
          <p:nvPr/>
        </p:nvCxnSpPr>
        <p:spPr>
          <a:xfrm rot="5400000">
            <a:off x="6553200" y="1498600"/>
            <a:ext cx="9144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stretch>
            <a:fillRect/>
          </a:stretch>
        </p:blipFill>
        <p:spPr>
          <a:xfrm>
            <a:off x="0" y="11612"/>
            <a:ext cx="5364480" cy="4145280"/>
          </a:xfrm>
          <a:prstGeom prst="rect">
            <a:avLst/>
          </a:prstGeom>
        </p:spPr>
      </p:pic>
      <p:pic>
        <p:nvPicPr>
          <p:cNvPr id="10" name="Picture 9"/>
          <p:cNvPicPr>
            <a:picLocks noChangeAspect="1"/>
          </p:cNvPicPr>
          <p:nvPr/>
        </p:nvPicPr>
        <p:blipFill>
          <a:blip r:embed="rId3"/>
          <a:stretch>
            <a:fillRect/>
          </a:stretch>
        </p:blipFill>
        <p:spPr>
          <a:xfrm>
            <a:off x="4841240" y="11612"/>
            <a:ext cx="4302760" cy="438404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evolution 8/</a:t>
            </a:r>
            <a:r>
              <a:rPr lang="en-US" dirty="0" smtClean="0"/>
              <a:t>25-</a:t>
            </a:r>
            <a:r>
              <a:rPr lang="en-US" dirty="0" smtClean="0"/>
              <a:t>8</a:t>
            </a:r>
            <a:r>
              <a:rPr lang="en-US" dirty="0" smtClean="0"/>
              <a:t>/</a:t>
            </a:r>
            <a:r>
              <a:rPr lang="en-US" dirty="0" smtClean="0"/>
              <a:t>30</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Monday</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172356" y="6211669"/>
            <a:ext cx="8971643" cy="646331"/>
          </a:xfrm>
          <a:prstGeom prst="rect">
            <a:avLst/>
          </a:prstGeom>
          <a:noFill/>
        </p:spPr>
        <p:txBody>
          <a:bodyPr wrap="square" rtlCol="0">
            <a:spAutoFit/>
          </a:bodyPr>
          <a:lstStyle/>
          <a:p>
            <a:r>
              <a:rPr lang="en-US" dirty="0" smtClean="0"/>
              <a:t>Monday:  Still weak winds as SH high reforms to the west.  Again, tropical surface winds aim to Congo and off of African coast.  Near </a:t>
            </a:r>
            <a:r>
              <a:rPr lang="en-US" dirty="0" err="1" smtClean="0"/>
              <a:t>westerlies</a:t>
            </a:r>
            <a:r>
              <a:rPr lang="en-US" dirty="0" smtClean="0"/>
              <a:t> (weak) again at TMS</a:t>
            </a:r>
            <a:r>
              <a:rPr lang="en-US" dirty="0" smtClean="0"/>
              <a:t>. FCST consistent</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127000" y="4191001"/>
            <a:ext cx="4323080" cy="2585323"/>
          </a:xfrm>
          <a:prstGeom prst="rect">
            <a:avLst/>
          </a:prstGeom>
          <a:noFill/>
        </p:spPr>
        <p:txBody>
          <a:bodyPr wrap="square" rtlCol="0">
            <a:spAutoFit/>
          </a:bodyPr>
          <a:lstStyle/>
          <a:p>
            <a:r>
              <a:rPr lang="en-US" dirty="0" smtClean="0"/>
              <a:t>Mid level flow for Monday.  Flow quite </a:t>
            </a:r>
            <a:r>
              <a:rPr lang="en-US" dirty="0" smtClean="0"/>
              <a:t>zonal at 600 and 700mb.  Moist air near the coasts at these levels. At </a:t>
            </a:r>
            <a:r>
              <a:rPr lang="en-US" dirty="0" smtClean="0"/>
              <a:t>600mb see dry convection blob of moisture coming off the </a:t>
            </a:r>
            <a:r>
              <a:rPr lang="en-US" dirty="0" smtClean="0"/>
              <a:t>coast, consistent with previous </a:t>
            </a:r>
            <a:r>
              <a:rPr lang="en-US" dirty="0" err="1" smtClean="0"/>
              <a:t>fcst</a:t>
            </a:r>
            <a:r>
              <a:rPr lang="en-US" dirty="0" smtClean="0"/>
              <a:t>.  Circulation different at 2 km (right), with flow off the West African continent.  (Effect of this flow not yet apparent in back </a:t>
            </a:r>
            <a:r>
              <a:rPr lang="en-US" dirty="0" smtClean="0"/>
              <a:t>trajectories – not shown).</a:t>
            </a:r>
            <a:r>
              <a:rPr lang="en-US" dirty="0" smtClean="0"/>
              <a:t> </a:t>
            </a:r>
            <a:endParaRPr lang="en-US" dirty="0"/>
          </a:p>
        </p:txBody>
      </p:sp>
      <p:pic>
        <p:nvPicPr>
          <p:cNvPr id="10" name="Picture 9"/>
          <p:cNvPicPr>
            <a:picLocks noChangeAspect="1"/>
          </p:cNvPicPr>
          <p:nvPr/>
        </p:nvPicPr>
        <p:blipFill>
          <a:blip r:embed="rId2"/>
          <a:stretch>
            <a:fillRect/>
          </a:stretch>
        </p:blipFill>
        <p:spPr>
          <a:xfrm>
            <a:off x="0" y="0"/>
            <a:ext cx="4693920" cy="3627120"/>
          </a:xfrm>
          <a:prstGeom prst="rect">
            <a:avLst/>
          </a:prstGeom>
        </p:spPr>
      </p:pic>
      <p:pic>
        <p:nvPicPr>
          <p:cNvPr id="12" name="Picture 11"/>
          <p:cNvPicPr>
            <a:picLocks noChangeAspect="1"/>
          </p:cNvPicPr>
          <p:nvPr/>
        </p:nvPicPr>
        <p:blipFill>
          <a:blip r:embed="rId3"/>
          <a:stretch>
            <a:fillRect/>
          </a:stretch>
        </p:blipFill>
        <p:spPr>
          <a:xfrm>
            <a:off x="4450080" y="0"/>
            <a:ext cx="4693920" cy="3627120"/>
          </a:xfrm>
          <a:prstGeom prst="rect">
            <a:avLst/>
          </a:prstGeom>
        </p:spPr>
      </p:pic>
      <p:pic>
        <p:nvPicPr>
          <p:cNvPr id="14" name="Picture 13"/>
          <p:cNvPicPr>
            <a:picLocks noChangeAspect="1"/>
          </p:cNvPicPr>
          <p:nvPr/>
        </p:nvPicPr>
        <p:blipFill>
          <a:blip r:embed="rId4"/>
          <a:stretch>
            <a:fillRect/>
          </a:stretch>
        </p:blipFill>
        <p:spPr>
          <a:xfrm>
            <a:off x="4450080" y="3230880"/>
            <a:ext cx="4693920" cy="3627120"/>
          </a:xfrm>
          <a:prstGeom prst="rect">
            <a:avLst/>
          </a:prstGeom>
        </p:spPr>
      </p:pic>
      <p:cxnSp>
        <p:nvCxnSpPr>
          <p:cNvPr id="16" name="Straight Arrow Connector 15"/>
          <p:cNvCxnSpPr/>
          <p:nvPr/>
        </p:nvCxnSpPr>
        <p:spPr>
          <a:xfrm flipV="1">
            <a:off x="3283857" y="3973286"/>
            <a:ext cx="3501572" cy="14877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7-08-26 at 7.42.15 AM.png"/>
          <p:cNvPicPr>
            <a:picLocks noChangeAspect="1"/>
          </p:cNvPicPr>
          <p:nvPr/>
        </p:nvPicPr>
        <p:blipFill>
          <a:blip r:embed="rId2"/>
          <a:stretch>
            <a:fillRect/>
          </a:stretch>
        </p:blipFill>
        <p:spPr>
          <a:xfrm>
            <a:off x="0" y="0"/>
            <a:ext cx="4749170" cy="5089071"/>
          </a:xfrm>
          <a:prstGeom prst="rect">
            <a:avLst/>
          </a:prstGeom>
        </p:spPr>
      </p:pic>
      <p:sp>
        <p:nvSpPr>
          <p:cNvPr id="3" name="TextBox 2"/>
          <p:cNvSpPr txBox="1"/>
          <p:nvPr/>
        </p:nvSpPr>
        <p:spPr>
          <a:xfrm>
            <a:off x="5647107" y="3142345"/>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pic>
        <p:nvPicPr>
          <p:cNvPr id="4" name="Picture 3" descr="Screen Shot 2017-08-26 at 7.43.08 AM.png"/>
          <p:cNvPicPr>
            <a:picLocks noChangeAspect="1"/>
          </p:cNvPicPr>
          <p:nvPr/>
        </p:nvPicPr>
        <p:blipFill>
          <a:blip r:embed="rId3"/>
          <a:stretch>
            <a:fillRect/>
          </a:stretch>
        </p:blipFill>
        <p:spPr>
          <a:xfrm>
            <a:off x="4377442" y="0"/>
            <a:ext cx="4766558" cy="5089071"/>
          </a:xfrm>
          <a:prstGeom prst="rect">
            <a:avLst/>
          </a:prstGeom>
        </p:spPr>
      </p:pic>
      <p:sp>
        <p:nvSpPr>
          <p:cNvPr id="5" name="TextBox 4"/>
          <p:cNvSpPr txBox="1"/>
          <p:nvPr/>
        </p:nvSpPr>
        <p:spPr>
          <a:xfrm>
            <a:off x="1923143" y="5651500"/>
            <a:ext cx="6724918" cy="646331"/>
          </a:xfrm>
          <a:prstGeom prst="rect">
            <a:avLst/>
          </a:prstGeom>
          <a:noFill/>
        </p:spPr>
        <p:txBody>
          <a:bodyPr wrap="none" rtlCol="0">
            <a:spAutoFit/>
          </a:bodyPr>
          <a:lstStyle/>
          <a:p>
            <a:r>
              <a:rPr lang="en-US" dirty="0" smtClean="0"/>
              <a:t>BTs at 600mb (4km, left) and 700mb (3 km, right).  Expect some moist</a:t>
            </a:r>
          </a:p>
          <a:p>
            <a:r>
              <a:rPr lang="en-US" dirty="0" smtClean="0"/>
              <a:t>  processing in northern part, especially for 600mb parcels.  </a:t>
            </a:r>
            <a:endParaRPr lang="en-US" dirty="0"/>
          </a:p>
        </p:txBody>
      </p:sp>
      <p:sp>
        <p:nvSpPr>
          <p:cNvPr id="6" name="TextBox 5"/>
          <p:cNvSpPr txBox="1"/>
          <p:nvPr/>
        </p:nvSpPr>
        <p:spPr>
          <a:xfrm>
            <a:off x="861786" y="2077357"/>
            <a:ext cx="643175" cy="369332"/>
          </a:xfrm>
          <a:prstGeom prst="rect">
            <a:avLst/>
          </a:prstGeom>
          <a:noFill/>
        </p:spPr>
        <p:txBody>
          <a:bodyPr wrap="none" rtlCol="0">
            <a:spAutoFit/>
          </a:bodyPr>
          <a:lstStyle/>
          <a:p>
            <a:r>
              <a:rPr lang="en-US" dirty="0" smtClean="0"/>
              <a:t>4 km</a:t>
            </a:r>
            <a:endParaRPr lang="en-US" dirty="0"/>
          </a:p>
        </p:txBody>
      </p:sp>
      <p:sp>
        <p:nvSpPr>
          <p:cNvPr id="7" name="TextBox 6"/>
          <p:cNvSpPr txBox="1"/>
          <p:nvPr/>
        </p:nvSpPr>
        <p:spPr>
          <a:xfrm>
            <a:off x="5225143" y="2077357"/>
            <a:ext cx="643175" cy="369332"/>
          </a:xfrm>
          <a:prstGeom prst="rect">
            <a:avLst/>
          </a:prstGeom>
          <a:noFill/>
        </p:spPr>
        <p:txBody>
          <a:bodyPr wrap="none" rtlCol="0">
            <a:spAutoFit/>
          </a:bodyPr>
          <a:lstStyle/>
          <a:p>
            <a:r>
              <a:rPr lang="en-US" dirty="0" smtClean="0"/>
              <a:t>3 km</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329" y="0"/>
            <a:ext cx="5364480" cy="4145280"/>
          </a:xfrm>
          <a:prstGeom prst="rect">
            <a:avLst/>
          </a:prstGeom>
        </p:spPr>
      </p:pic>
      <p:pic>
        <p:nvPicPr>
          <p:cNvPr id="3" name="Picture 2"/>
          <p:cNvPicPr>
            <a:picLocks noChangeAspect="1"/>
          </p:cNvPicPr>
          <p:nvPr/>
        </p:nvPicPr>
        <p:blipFill>
          <a:blip r:embed="rId3"/>
          <a:stretch>
            <a:fillRect/>
          </a:stretch>
        </p:blipFill>
        <p:spPr>
          <a:xfrm>
            <a:off x="4841240" y="0"/>
            <a:ext cx="4302760" cy="4384040"/>
          </a:xfrm>
          <a:prstGeom prst="rect">
            <a:avLst/>
          </a:prstGeom>
        </p:spPr>
      </p:pic>
      <p:sp>
        <p:nvSpPr>
          <p:cNvPr id="4" name="TextBox 3"/>
          <p:cNvSpPr txBox="1"/>
          <p:nvPr/>
        </p:nvSpPr>
        <p:spPr>
          <a:xfrm>
            <a:off x="191723" y="4384040"/>
            <a:ext cx="8725491" cy="2031325"/>
          </a:xfrm>
          <a:prstGeom prst="rect">
            <a:avLst/>
          </a:prstGeom>
          <a:noFill/>
        </p:spPr>
        <p:txBody>
          <a:bodyPr wrap="square" rtlCol="0">
            <a:spAutoFit/>
          </a:bodyPr>
          <a:lstStyle/>
          <a:p>
            <a:pPr>
              <a:buFont typeface="Arial"/>
              <a:buChar char="•"/>
            </a:pPr>
            <a:r>
              <a:rPr lang="en-US" dirty="0" smtClean="0"/>
              <a:t>Some forecast consistency in the EC low cloud, with a shaft of enhanced low cloud extending northward as in previous </a:t>
            </a:r>
            <a:r>
              <a:rPr lang="en-US" dirty="0" err="1" smtClean="0"/>
              <a:t>fcst</a:t>
            </a:r>
            <a:r>
              <a:rPr lang="en-US" dirty="0" smtClean="0"/>
              <a:t>.  </a:t>
            </a:r>
          </a:p>
          <a:p>
            <a:pPr>
              <a:buFont typeface="Arial"/>
              <a:buChar char="•"/>
            </a:pPr>
            <a:r>
              <a:rPr lang="en-US" dirty="0" smtClean="0"/>
              <a:t>Model comparison poor on the high clouds in our operating region.  UK is a shorter forecast, and is more consistent with its previous forecast.  My judgment is that it is early to forecast the high cloud reliably.</a:t>
            </a:r>
          </a:p>
          <a:p>
            <a:pPr>
              <a:buFont typeface="Arial"/>
              <a:buChar char="•"/>
            </a:pPr>
            <a:r>
              <a:rPr lang="en-US" dirty="0" smtClean="0"/>
              <a:t>Mid </a:t>
            </a:r>
            <a:r>
              <a:rPr lang="en-US" dirty="0" smtClean="0"/>
              <a:t>levels are dry, and both models show no mid-level </a:t>
            </a:r>
            <a:r>
              <a:rPr lang="en-US" dirty="0" smtClean="0"/>
              <a:t>cloud</a:t>
            </a:r>
            <a:r>
              <a:rPr lang="en-US" dirty="0" smtClean="0"/>
              <a:t> </a:t>
            </a:r>
            <a:r>
              <a:rPr lang="en-US" dirty="0" smtClean="0"/>
              <a:t>except </a:t>
            </a:r>
            <a:r>
              <a:rPr lang="en-US" dirty="0" smtClean="0"/>
              <a:t>very near the coasts (north and east of our region)</a:t>
            </a:r>
            <a:r>
              <a:rPr lang="en-US" dirty="0" smtClean="0"/>
              <a:t>    </a:t>
            </a:r>
            <a:endParaRPr lang="en-US" dirty="0"/>
          </a:p>
        </p:txBody>
      </p:sp>
      <p:cxnSp>
        <p:nvCxnSpPr>
          <p:cNvPr id="6" name="Straight Arrow Connector 5"/>
          <p:cNvCxnSpPr/>
          <p:nvPr/>
        </p:nvCxnSpPr>
        <p:spPr>
          <a:xfrm rot="16200000" flipV="1">
            <a:off x="1905002" y="2721430"/>
            <a:ext cx="3673927" cy="6259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779520" y="0"/>
            <a:ext cx="5364480" cy="4145280"/>
          </a:xfrm>
          <a:prstGeom prst="rect">
            <a:avLst/>
          </a:prstGeom>
        </p:spPr>
      </p:pic>
      <p:pic>
        <p:nvPicPr>
          <p:cNvPr id="9" name="Picture 8"/>
          <p:cNvPicPr>
            <a:picLocks noChangeAspect="1"/>
          </p:cNvPicPr>
          <p:nvPr/>
        </p:nvPicPr>
        <p:blipFill>
          <a:blip r:embed="rId3"/>
          <a:stretch>
            <a:fillRect/>
          </a:stretch>
        </p:blipFill>
        <p:spPr>
          <a:xfrm>
            <a:off x="0" y="2712720"/>
            <a:ext cx="5364480" cy="4145280"/>
          </a:xfrm>
          <a:prstGeom prst="rect">
            <a:avLst/>
          </a:prstGeom>
        </p:spPr>
      </p:pic>
      <p:sp>
        <p:nvSpPr>
          <p:cNvPr id="6" name="TextBox 5"/>
          <p:cNvSpPr txBox="1"/>
          <p:nvPr/>
        </p:nvSpPr>
        <p:spPr>
          <a:xfrm>
            <a:off x="5070930" y="3810000"/>
            <a:ext cx="3964214" cy="2862323"/>
          </a:xfrm>
          <a:prstGeom prst="rect">
            <a:avLst/>
          </a:prstGeom>
          <a:noFill/>
        </p:spPr>
        <p:txBody>
          <a:bodyPr wrap="square" rtlCol="0">
            <a:spAutoFit/>
          </a:bodyPr>
          <a:lstStyle/>
          <a:p>
            <a:r>
              <a:rPr lang="en-US" dirty="0" smtClean="0"/>
              <a:t>More moisture along routine track </a:t>
            </a:r>
            <a:r>
              <a:rPr lang="en-US" dirty="0" smtClean="0"/>
              <a:t>(above) </a:t>
            </a:r>
            <a:r>
              <a:rPr lang="en-US" dirty="0" smtClean="0"/>
              <a:t>than</a:t>
            </a:r>
            <a:r>
              <a:rPr lang="en-US" dirty="0" smtClean="0"/>
              <a:t> Sunday, consistent with westward propagation of dry and moist regions.  Above</a:t>
            </a:r>
            <a:r>
              <a:rPr lang="en-US" dirty="0" smtClean="0"/>
              <a:t>, along 5S, can see mid level moisture start to penetrate into the </a:t>
            </a:r>
            <a:r>
              <a:rPr lang="en-US" dirty="0" smtClean="0"/>
              <a:t>region from the top.  </a:t>
            </a:r>
            <a:r>
              <a:rPr lang="en-US" dirty="0" smtClean="0"/>
              <a:t>Winds are weak at the </a:t>
            </a:r>
            <a:r>
              <a:rPr lang="en-US" dirty="0" smtClean="0"/>
              <a:t>surface with varying direction.  </a:t>
            </a:r>
            <a:r>
              <a:rPr lang="en-US" dirty="0" smtClean="0"/>
              <a:t>Easterlies and </a:t>
            </a:r>
            <a:r>
              <a:rPr lang="en-US" dirty="0" err="1" smtClean="0"/>
              <a:t>northeasterlies</a:t>
            </a:r>
            <a:r>
              <a:rPr lang="en-US" dirty="0" smtClean="0"/>
              <a:t> 15-20 knots at </a:t>
            </a:r>
            <a:r>
              <a:rPr lang="en-US" dirty="0" err="1" smtClean="0"/>
              <a:t>midlevels</a:t>
            </a:r>
            <a:r>
              <a:rPr lang="en-US" dirty="0" smtClean="0"/>
              <a:t>.  Note the </a:t>
            </a:r>
            <a:r>
              <a:rPr lang="en-US" dirty="0" err="1" smtClean="0"/>
              <a:t>northwesterlies</a:t>
            </a:r>
            <a:r>
              <a:rPr lang="en-US" dirty="0" smtClean="0"/>
              <a:t> at 800/850mb.</a:t>
            </a:r>
            <a:endParaRPr lang="en-US" dirty="0"/>
          </a:p>
        </p:txBody>
      </p:sp>
      <p:cxnSp>
        <p:nvCxnSpPr>
          <p:cNvPr id="11" name="Straight Connector 10"/>
          <p:cNvCxnSpPr/>
          <p:nvPr/>
        </p:nvCxnSpPr>
        <p:spPr>
          <a:xfrm rot="5400000" flipH="1" flipV="1">
            <a:off x="5950845" y="1560286"/>
            <a:ext cx="25400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flipV="1">
            <a:off x="1827910" y="4295322"/>
            <a:ext cx="2530929"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Tuesday</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263072" y="5950218"/>
            <a:ext cx="8435948" cy="923330"/>
          </a:xfrm>
          <a:prstGeom prst="rect">
            <a:avLst/>
          </a:prstGeom>
          <a:noFill/>
        </p:spPr>
        <p:txBody>
          <a:bodyPr wrap="square" rtlCol="0">
            <a:spAutoFit/>
          </a:bodyPr>
          <a:lstStyle/>
          <a:p>
            <a:r>
              <a:rPr lang="en-US" dirty="0" smtClean="0"/>
              <a:t>SH High moving into more typical place, winds strengthen, more typically southerly at TMS.  African convection</a:t>
            </a:r>
            <a:r>
              <a:rPr lang="en-US" dirty="0" smtClean="0"/>
              <a:t> moving north.  Note more development in Gabon and in the vicinity of TMS (again).  Stronger convection in Nigeria </a:t>
            </a:r>
            <a:r>
              <a:rPr lang="en-US" dirty="0" err="1" smtClean="0"/>
              <a:t>wrt</a:t>
            </a:r>
            <a:r>
              <a:rPr lang="en-US" dirty="0" smtClean="0"/>
              <a:t> CAR than previous </a:t>
            </a:r>
            <a:r>
              <a:rPr lang="en-US" dirty="0" err="1" smtClean="0"/>
              <a:t>fcst</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4693920" cy="3627120"/>
          </a:xfrm>
          <a:prstGeom prst="rect">
            <a:avLst/>
          </a:prstGeom>
        </p:spPr>
      </p:pic>
      <p:pic>
        <p:nvPicPr>
          <p:cNvPr id="7" name="Picture 6"/>
          <p:cNvPicPr>
            <a:picLocks noChangeAspect="1"/>
          </p:cNvPicPr>
          <p:nvPr/>
        </p:nvPicPr>
        <p:blipFill>
          <a:blip r:embed="rId3"/>
          <a:stretch>
            <a:fillRect/>
          </a:stretch>
        </p:blipFill>
        <p:spPr>
          <a:xfrm>
            <a:off x="4450080" y="0"/>
            <a:ext cx="4693920" cy="3627120"/>
          </a:xfrm>
          <a:prstGeom prst="rect">
            <a:avLst/>
          </a:prstGeom>
        </p:spPr>
      </p:pic>
      <p:pic>
        <p:nvPicPr>
          <p:cNvPr id="8" name="Picture 7"/>
          <p:cNvPicPr>
            <a:picLocks noChangeAspect="1"/>
          </p:cNvPicPr>
          <p:nvPr/>
        </p:nvPicPr>
        <p:blipFill>
          <a:blip r:embed="rId4"/>
          <a:stretch>
            <a:fillRect/>
          </a:stretch>
        </p:blipFill>
        <p:spPr>
          <a:xfrm>
            <a:off x="4450080" y="3230880"/>
            <a:ext cx="4693920" cy="3627120"/>
          </a:xfrm>
          <a:prstGeom prst="rect">
            <a:avLst/>
          </a:prstGeom>
        </p:spPr>
      </p:pic>
      <p:sp>
        <p:nvSpPr>
          <p:cNvPr id="9" name="TextBox 8"/>
          <p:cNvSpPr txBox="1"/>
          <p:nvPr/>
        </p:nvSpPr>
        <p:spPr>
          <a:xfrm>
            <a:off x="145143" y="4145643"/>
            <a:ext cx="4071179" cy="2308324"/>
          </a:xfrm>
          <a:prstGeom prst="rect">
            <a:avLst/>
          </a:prstGeom>
          <a:noFill/>
        </p:spPr>
        <p:txBody>
          <a:bodyPr wrap="square" rtlCol="0">
            <a:spAutoFit/>
          </a:bodyPr>
          <a:lstStyle/>
          <a:p>
            <a:r>
              <a:rPr lang="en-US" dirty="0" smtClean="0"/>
              <a:t>Zonal flow (westward) at upper two levels.  Note northward flow is penetrating further south at 2 km near the shore.  At 700mb, there is a bit more moisture further south than previous </a:t>
            </a:r>
            <a:r>
              <a:rPr lang="en-US" dirty="0" err="1" smtClean="0"/>
              <a:t>fcst</a:t>
            </a:r>
            <a:r>
              <a:rPr lang="en-US" dirty="0" smtClean="0"/>
              <a:t>.  Note the dry convective moisture off the Angolan coast, a bit out of our reach.</a:t>
            </a:r>
            <a:endParaRPr lang="en-US" dirty="0"/>
          </a:p>
        </p:txBody>
      </p:sp>
      <p:cxnSp>
        <p:nvCxnSpPr>
          <p:cNvPr id="11" name="Straight Arrow Connector 10"/>
          <p:cNvCxnSpPr/>
          <p:nvPr/>
        </p:nvCxnSpPr>
        <p:spPr>
          <a:xfrm flipV="1">
            <a:off x="1161143" y="4254501"/>
            <a:ext cx="5796643" cy="89807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7-08-26 at 8.48.01 AM.png"/>
          <p:cNvPicPr>
            <a:picLocks noChangeAspect="1"/>
          </p:cNvPicPr>
          <p:nvPr/>
        </p:nvPicPr>
        <p:blipFill>
          <a:blip r:embed="rId2"/>
          <a:stretch>
            <a:fillRect/>
          </a:stretch>
        </p:blipFill>
        <p:spPr>
          <a:xfrm>
            <a:off x="4332499" y="0"/>
            <a:ext cx="4811501" cy="5216071"/>
          </a:xfrm>
          <a:prstGeom prst="rect">
            <a:avLst/>
          </a:prstGeom>
        </p:spPr>
      </p:pic>
      <p:pic>
        <p:nvPicPr>
          <p:cNvPr id="2" name="Picture 1" descr="Screen Shot 2017-08-26 at 8.47.04 AM.png"/>
          <p:cNvPicPr>
            <a:picLocks noChangeAspect="1"/>
          </p:cNvPicPr>
          <p:nvPr/>
        </p:nvPicPr>
        <p:blipFill>
          <a:blip r:embed="rId3"/>
          <a:stretch>
            <a:fillRect/>
          </a:stretch>
        </p:blipFill>
        <p:spPr>
          <a:xfrm>
            <a:off x="0" y="0"/>
            <a:ext cx="4887042" cy="5216071"/>
          </a:xfrm>
          <a:prstGeom prst="rect">
            <a:avLst/>
          </a:prstGeom>
        </p:spPr>
      </p:pic>
      <p:sp>
        <p:nvSpPr>
          <p:cNvPr id="3" name="TextBox 2"/>
          <p:cNvSpPr txBox="1"/>
          <p:nvPr/>
        </p:nvSpPr>
        <p:spPr>
          <a:xfrm>
            <a:off x="861786" y="2376714"/>
            <a:ext cx="941283" cy="369332"/>
          </a:xfrm>
          <a:prstGeom prst="rect">
            <a:avLst/>
          </a:prstGeom>
          <a:noFill/>
        </p:spPr>
        <p:txBody>
          <a:bodyPr wrap="none" rtlCol="0">
            <a:spAutoFit/>
          </a:bodyPr>
          <a:lstStyle/>
          <a:p>
            <a:r>
              <a:rPr lang="en-US" dirty="0" smtClean="0"/>
              <a:t>3 km BT</a:t>
            </a:r>
            <a:endParaRPr lang="en-US" dirty="0"/>
          </a:p>
        </p:txBody>
      </p:sp>
      <p:sp>
        <p:nvSpPr>
          <p:cNvPr id="5" name="TextBox 4"/>
          <p:cNvSpPr txBox="1"/>
          <p:nvPr/>
        </p:nvSpPr>
        <p:spPr>
          <a:xfrm>
            <a:off x="5551714" y="2530929"/>
            <a:ext cx="941283" cy="369332"/>
          </a:xfrm>
          <a:prstGeom prst="rect">
            <a:avLst/>
          </a:prstGeom>
          <a:noFill/>
        </p:spPr>
        <p:txBody>
          <a:bodyPr wrap="none" rtlCol="0">
            <a:spAutoFit/>
          </a:bodyPr>
          <a:lstStyle/>
          <a:p>
            <a:r>
              <a:rPr lang="en-US" dirty="0" smtClean="0"/>
              <a:t>4 km BT</a:t>
            </a:r>
            <a:endParaRPr lang="en-US" dirty="0"/>
          </a:p>
        </p:txBody>
      </p:sp>
      <p:sp>
        <p:nvSpPr>
          <p:cNvPr id="6" name="TextBox 5"/>
          <p:cNvSpPr txBox="1"/>
          <p:nvPr/>
        </p:nvSpPr>
        <p:spPr>
          <a:xfrm>
            <a:off x="861786" y="5914571"/>
            <a:ext cx="7514159" cy="369332"/>
          </a:xfrm>
          <a:prstGeom prst="rect">
            <a:avLst/>
          </a:prstGeom>
          <a:noFill/>
        </p:spPr>
        <p:txBody>
          <a:bodyPr wrap="none" rtlCol="0">
            <a:spAutoFit/>
          </a:bodyPr>
          <a:lstStyle/>
          <a:p>
            <a:r>
              <a:rPr lang="en-US" dirty="0" smtClean="0"/>
              <a:t>BTs for 700 and 600mb.  As on Monday, BTs are  more zonal at the higher level</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290286" y="6109454"/>
            <a:ext cx="8853714" cy="646331"/>
          </a:xfrm>
          <a:prstGeom prst="rect">
            <a:avLst/>
          </a:prstGeom>
          <a:noFill/>
        </p:spPr>
        <p:txBody>
          <a:bodyPr wrap="square" rtlCol="0">
            <a:spAutoFit/>
          </a:bodyPr>
          <a:lstStyle/>
          <a:p>
            <a:r>
              <a:rPr lang="en-US" dirty="0" smtClean="0"/>
              <a:t>Yesterday.  Surface winds </a:t>
            </a:r>
            <a:r>
              <a:rPr lang="en-US" dirty="0" smtClean="0"/>
              <a:t>strengthen </a:t>
            </a:r>
            <a:r>
              <a:rPr lang="en-US" dirty="0" err="1" smtClean="0"/>
              <a:t>wrt</a:t>
            </a:r>
            <a:r>
              <a:rPr lang="en-US" dirty="0" smtClean="0"/>
              <a:t> 24</a:t>
            </a:r>
            <a:r>
              <a:rPr lang="en-US" baseline="30000" dirty="0" smtClean="0"/>
              <a:t>th</a:t>
            </a:r>
            <a:r>
              <a:rPr lang="en-US" dirty="0" smtClean="0"/>
              <a:t>, and the rain retreats.  Convection </a:t>
            </a:r>
            <a:r>
              <a:rPr lang="en-US" dirty="0" err="1" smtClean="0"/>
              <a:t>focussed</a:t>
            </a:r>
            <a:r>
              <a:rPr lang="en-US" dirty="0" smtClean="0"/>
              <a:t> on Nigeria region</a:t>
            </a:r>
            <a:endParaRPr lang="en-US" dirty="0"/>
          </a:p>
        </p:txBody>
      </p:sp>
      <p:cxnSp>
        <p:nvCxnSpPr>
          <p:cNvPr id="5" name="Straight Arrow Connector 4"/>
          <p:cNvCxnSpPr/>
          <p:nvPr/>
        </p:nvCxnSpPr>
        <p:spPr>
          <a:xfrm rot="5400000" flipH="1" flipV="1">
            <a:off x="-539750" y="2517322"/>
            <a:ext cx="5379357" cy="25944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stretch>
            <a:fillRect/>
          </a:stretch>
        </p:blipFill>
        <p:spPr>
          <a:xfrm>
            <a:off x="0" y="0"/>
            <a:ext cx="8046720" cy="621792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371928" y="4822764"/>
            <a:ext cx="8418285" cy="1200329"/>
          </a:xfrm>
          <a:prstGeom prst="rect">
            <a:avLst/>
          </a:prstGeom>
          <a:noFill/>
        </p:spPr>
        <p:txBody>
          <a:bodyPr wrap="square" rtlCol="0">
            <a:spAutoFit/>
          </a:bodyPr>
          <a:lstStyle/>
          <a:p>
            <a:r>
              <a:rPr lang="en-US" dirty="0" smtClean="0"/>
              <a:t>A long way out.  EC has some middle cloud in operating region.  I would discount this as the EC </a:t>
            </a:r>
            <a:r>
              <a:rPr lang="en-US" dirty="0" err="1" smtClean="0"/>
              <a:t>overpredicts</a:t>
            </a:r>
            <a:r>
              <a:rPr lang="en-US" dirty="0" smtClean="0"/>
              <a:t> mid-level cloud in long term forecasts (and does not capture the full diurnal clearing at mid-day).  </a:t>
            </a:r>
            <a:r>
              <a:rPr lang="en-US" dirty="0" smtClean="0"/>
              <a:t> All I can tell on the high clouds for sure is the presence of jet stream cirrus and the fact that we expect outflow cirrus north of the equator.</a:t>
            </a:r>
            <a:endParaRPr lang="en-US" dirty="0"/>
          </a:p>
        </p:txBody>
      </p:sp>
      <p:cxnSp>
        <p:nvCxnSpPr>
          <p:cNvPr id="6" name="Straight Arrow Connector 5"/>
          <p:cNvCxnSpPr/>
          <p:nvPr/>
        </p:nvCxnSpPr>
        <p:spPr>
          <a:xfrm rot="16200000" flipV="1">
            <a:off x="3510643" y="1551215"/>
            <a:ext cx="3828143" cy="30842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stretch>
            <a:fillRect/>
          </a:stretch>
        </p:blipFill>
        <p:spPr>
          <a:xfrm>
            <a:off x="0" y="0"/>
            <a:ext cx="5364480" cy="4145280"/>
          </a:xfrm>
          <a:prstGeom prst="rect">
            <a:avLst/>
          </a:prstGeom>
        </p:spPr>
      </p:pic>
      <p:pic>
        <p:nvPicPr>
          <p:cNvPr id="8" name="Picture 7"/>
          <p:cNvPicPr>
            <a:picLocks noChangeAspect="1"/>
          </p:cNvPicPr>
          <p:nvPr/>
        </p:nvPicPr>
        <p:blipFill>
          <a:blip r:embed="rId3"/>
          <a:stretch>
            <a:fillRect/>
          </a:stretch>
        </p:blipFill>
        <p:spPr>
          <a:xfrm>
            <a:off x="4841240" y="0"/>
            <a:ext cx="4302760" cy="4384040"/>
          </a:xfrm>
          <a:prstGeom prst="rect">
            <a:avLst/>
          </a:prstGeom>
        </p:spPr>
      </p:pic>
      <p:cxnSp>
        <p:nvCxnSpPr>
          <p:cNvPr id="10" name="Straight Connector 9"/>
          <p:cNvCxnSpPr/>
          <p:nvPr/>
        </p:nvCxnSpPr>
        <p:spPr>
          <a:xfrm rot="5400000">
            <a:off x="6545942" y="1491343"/>
            <a:ext cx="914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V="1">
            <a:off x="2911928" y="1796144"/>
            <a:ext cx="3828144" cy="25944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779520" y="0"/>
            <a:ext cx="5364480" cy="4145280"/>
          </a:xfrm>
          <a:prstGeom prst="rect">
            <a:avLst/>
          </a:prstGeom>
        </p:spPr>
      </p:pic>
      <p:sp>
        <p:nvSpPr>
          <p:cNvPr id="4" name="TextBox 3"/>
          <p:cNvSpPr txBox="1"/>
          <p:nvPr/>
        </p:nvSpPr>
        <p:spPr>
          <a:xfrm>
            <a:off x="5364480" y="3719286"/>
            <a:ext cx="3779520" cy="2585323"/>
          </a:xfrm>
          <a:prstGeom prst="rect">
            <a:avLst/>
          </a:prstGeom>
          <a:noFill/>
        </p:spPr>
        <p:txBody>
          <a:bodyPr wrap="square" rtlCol="0">
            <a:spAutoFit/>
          </a:bodyPr>
          <a:lstStyle/>
          <a:p>
            <a:r>
              <a:rPr lang="en-US" dirty="0" smtClean="0"/>
              <a:t>Mid level moisture starting to enter routine track (above), and can see how it is moving westward (left)</a:t>
            </a:r>
            <a:r>
              <a:rPr lang="en-US" dirty="0" smtClean="0"/>
              <a:t>.  More moisture further south on routine track than previous </a:t>
            </a:r>
            <a:r>
              <a:rPr lang="en-US" dirty="0" err="1" smtClean="0"/>
              <a:t>fcst</a:t>
            </a:r>
            <a:r>
              <a:rPr lang="en-US" dirty="0" smtClean="0"/>
              <a:t>.  </a:t>
            </a:r>
            <a:r>
              <a:rPr lang="en-US" dirty="0" smtClean="0"/>
              <a:t>Winds pretty much easterly, 15-20 knots at </a:t>
            </a:r>
            <a:r>
              <a:rPr lang="en-US" dirty="0" err="1" smtClean="0"/>
              <a:t>midlevels</a:t>
            </a:r>
            <a:r>
              <a:rPr lang="en-US" dirty="0" smtClean="0"/>
              <a:t>.  Note </a:t>
            </a:r>
            <a:r>
              <a:rPr lang="en-US" dirty="0" err="1" smtClean="0"/>
              <a:t>westerlies</a:t>
            </a:r>
            <a:r>
              <a:rPr lang="en-US" dirty="0" smtClean="0"/>
              <a:t> at 800/850 </a:t>
            </a:r>
            <a:r>
              <a:rPr lang="en-US" dirty="0" err="1" smtClean="0"/>
              <a:t>mb</a:t>
            </a:r>
            <a:r>
              <a:rPr lang="en-US" dirty="0" smtClean="0"/>
              <a:t>.  </a:t>
            </a:r>
            <a:r>
              <a:rPr lang="en-US" dirty="0" smtClean="0"/>
              <a:t>Surface winds southerly, typical strength.</a:t>
            </a:r>
            <a:endParaRPr lang="en-US" dirty="0"/>
          </a:p>
        </p:txBody>
      </p:sp>
      <p:pic>
        <p:nvPicPr>
          <p:cNvPr id="5" name="Picture 4"/>
          <p:cNvPicPr>
            <a:picLocks noChangeAspect="1"/>
          </p:cNvPicPr>
          <p:nvPr/>
        </p:nvPicPr>
        <p:blipFill>
          <a:blip r:embed="rId3"/>
          <a:stretch>
            <a:fillRect/>
          </a:stretch>
        </p:blipFill>
        <p:spPr>
          <a:xfrm>
            <a:off x="0" y="2712720"/>
            <a:ext cx="5364480" cy="414528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Wednesday</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263072" y="5950218"/>
            <a:ext cx="8435948" cy="923330"/>
          </a:xfrm>
          <a:prstGeom prst="rect">
            <a:avLst/>
          </a:prstGeom>
          <a:noFill/>
        </p:spPr>
        <p:txBody>
          <a:bodyPr wrap="square" rtlCol="0">
            <a:spAutoFit/>
          </a:bodyPr>
          <a:lstStyle/>
          <a:p>
            <a:r>
              <a:rPr lang="en-US" dirty="0" smtClean="0"/>
              <a:t>SH High moving</a:t>
            </a:r>
            <a:r>
              <a:rPr lang="en-US" dirty="0" smtClean="0"/>
              <a:t> eastward near </a:t>
            </a:r>
            <a:r>
              <a:rPr lang="en-US" dirty="0" err="1" smtClean="0"/>
              <a:t>climo</a:t>
            </a:r>
            <a:r>
              <a:rPr lang="en-US" dirty="0" smtClean="0"/>
              <a:t>, </a:t>
            </a:r>
            <a:r>
              <a:rPr lang="en-US" dirty="0" smtClean="0"/>
              <a:t>winds</a:t>
            </a:r>
            <a:r>
              <a:rPr lang="en-US" dirty="0" smtClean="0"/>
              <a:t> show typical directions in tropical Atlantic (though a little weaker than average).  Convection looks kind of washed out (same everywhere on the continent), which is probably not right.</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4693920" cy="3627120"/>
          </a:xfrm>
          <a:prstGeom prst="rect">
            <a:avLst/>
          </a:prstGeom>
        </p:spPr>
      </p:pic>
      <p:pic>
        <p:nvPicPr>
          <p:cNvPr id="2" name="Picture 1"/>
          <p:cNvPicPr>
            <a:picLocks noChangeAspect="1"/>
          </p:cNvPicPr>
          <p:nvPr/>
        </p:nvPicPr>
        <p:blipFill>
          <a:blip r:embed="rId3"/>
          <a:stretch>
            <a:fillRect/>
          </a:stretch>
        </p:blipFill>
        <p:spPr>
          <a:xfrm>
            <a:off x="4450080" y="0"/>
            <a:ext cx="4693920" cy="3627120"/>
          </a:xfrm>
          <a:prstGeom prst="rect">
            <a:avLst/>
          </a:prstGeom>
        </p:spPr>
      </p:pic>
      <p:pic>
        <p:nvPicPr>
          <p:cNvPr id="4" name="Picture 3"/>
          <p:cNvPicPr>
            <a:picLocks noChangeAspect="1"/>
          </p:cNvPicPr>
          <p:nvPr/>
        </p:nvPicPr>
        <p:blipFill>
          <a:blip r:embed="rId4"/>
          <a:stretch>
            <a:fillRect/>
          </a:stretch>
        </p:blipFill>
        <p:spPr>
          <a:xfrm>
            <a:off x="4450080" y="3230880"/>
            <a:ext cx="4693920" cy="3627120"/>
          </a:xfrm>
          <a:prstGeom prst="rect">
            <a:avLst/>
          </a:prstGeom>
        </p:spPr>
      </p:pic>
      <p:sp>
        <p:nvSpPr>
          <p:cNvPr id="5" name="TextBox 4"/>
          <p:cNvSpPr txBox="1"/>
          <p:nvPr/>
        </p:nvSpPr>
        <p:spPr>
          <a:xfrm>
            <a:off x="0" y="4082143"/>
            <a:ext cx="4495827" cy="2585323"/>
          </a:xfrm>
          <a:prstGeom prst="rect">
            <a:avLst/>
          </a:prstGeom>
          <a:noFill/>
        </p:spPr>
        <p:txBody>
          <a:bodyPr wrap="square" rtlCol="0">
            <a:spAutoFit/>
          </a:bodyPr>
          <a:lstStyle/>
          <a:p>
            <a:r>
              <a:rPr lang="en-US" dirty="0" smtClean="0"/>
              <a:t>Not the previous vertical coherence between the levels as on previous days.  See zonal motion south of about 5S at the upper two levels, with approaching </a:t>
            </a:r>
            <a:r>
              <a:rPr lang="en-US" dirty="0" err="1" smtClean="0"/>
              <a:t>southeasterlies</a:t>
            </a:r>
            <a:r>
              <a:rPr lang="en-US" dirty="0" smtClean="0"/>
              <a:t> at 700mb (a bit ahead at 600mb).  Looks like the dry convective moisture is trying to approach the routine flight track at 600mb.  800mb flow is weak east of 5E.  Significant mid level moisture limited to 700mb.</a:t>
            </a:r>
            <a:endParaRPr lang="en-US" dirty="0"/>
          </a:p>
        </p:txBody>
      </p:sp>
      <p:cxnSp>
        <p:nvCxnSpPr>
          <p:cNvPr id="7" name="Straight Arrow Connector 6"/>
          <p:cNvCxnSpPr/>
          <p:nvPr/>
        </p:nvCxnSpPr>
        <p:spPr>
          <a:xfrm rot="16200000" flipV="1">
            <a:off x="557893" y="3424465"/>
            <a:ext cx="4381500" cy="5624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6200000" flipV="1">
            <a:off x="31751" y="2644321"/>
            <a:ext cx="4844143" cy="6622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5400000" flipH="1" flipV="1">
            <a:off x="2442937" y="1047752"/>
            <a:ext cx="4691743" cy="40077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pic>
        <p:nvPicPr>
          <p:cNvPr id="3" name="Picture 2"/>
          <p:cNvPicPr>
            <a:picLocks noChangeAspect="1"/>
          </p:cNvPicPr>
          <p:nvPr/>
        </p:nvPicPr>
        <p:blipFill>
          <a:blip r:embed="rId3"/>
          <a:stretch>
            <a:fillRect/>
          </a:stretch>
        </p:blipFill>
        <p:spPr>
          <a:xfrm>
            <a:off x="4841240" y="0"/>
            <a:ext cx="4302760" cy="4384040"/>
          </a:xfrm>
          <a:prstGeom prst="rect">
            <a:avLst/>
          </a:prstGeom>
        </p:spPr>
      </p:pic>
      <p:sp>
        <p:nvSpPr>
          <p:cNvPr id="4" name="TextBox 3"/>
          <p:cNvSpPr txBox="1"/>
          <p:nvPr/>
        </p:nvSpPr>
        <p:spPr>
          <a:xfrm>
            <a:off x="1338324" y="4384040"/>
            <a:ext cx="7005832" cy="2031325"/>
          </a:xfrm>
          <a:prstGeom prst="rect">
            <a:avLst/>
          </a:prstGeom>
          <a:noFill/>
        </p:spPr>
        <p:txBody>
          <a:bodyPr wrap="square" rtlCol="0">
            <a:spAutoFit/>
          </a:bodyPr>
          <a:lstStyle/>
          <a:p>
            <a:r>
              <a:rPr lang="en-US" dirty="0" smtClean="0"/>
              <a:t>So, at the end of the forecast cycle, the models agree on the high clouds.</a:t>
            </a:r>
          </a:p>
          <a:p>
            <a:r>
              <a:rPr lang="en-US" dirty="0" smtClean="0"/>
              <a:t>  Go figure. </a:t>
            </a:r>
          </a:p>
          <a:p>
            <a:endParaRPr lang="en-US" dirty="0" smtClean="0"/>
          </a:p>
          <a:p>
            <a:r>
              <a:rPr lang="en-US" dirty="0" smtClean="0"/>
              <a:t>“Somewhere in the darkness, the gambler he broke even??”</a:t>
            </a:r>
          </a:p>
          <a:p>
            <a:endParaRPr lang="en-US" dirty="0" smtClean="0"/>
          </a:p>
          <a:p>
            <a:r>
              <a:rPr lang="en-US" dirty="0" smtClean="0"/>
              <a:t>(Middle </a:t>
            </a:r>
            <a:r>
              <a:rPr lang="en-US" dirty="0" smtClean="0"/>
              <a:t>cloud </a:t>
            </a:r>
            <a:r>
              <a:rPr lang="en-US" dirty="0" err="1" smtClean="0"/>
              <a:t>bullseye</a:t>
            </a:r>
            <a:r>
              <a:rPr lang="en-US" dirty="0" smtClean="0"/>
              <a:t> is the 700mb </a:t>
            </a:r>
            <a:r>
              <a:rPr lang="en-US" dirty="0" smtClean="0"/>
              <a:t>moisture.  Not buying it.)</a:t>
            </a:r>
          </a:p>
          <a:p>
            <a:r>
              <a:rPr lang="en-US" dirty="0" smtClean="0"/>
              <a:t>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779520" y="0"/>
            <a:ext cx="5364480" cy="4145280"/>
          </a:xfrm>
          <a:prstGeom prst="rect">
            <a:avLst/>
          </a:prstGeom>
        </p:spPr>
      </p:pic>
      <p:pic>
        <p:nvPicPr>
          <p:cNvPr id="8" name="Picture 7"/>
          <p:cNvPicPr>
            <a:picLocks noChangeAspect="1"/>
          </p:cNvPicPr>
          <p:nvPr/>
        </p:nvPicPr>
        <p:blipFill>
          <a:blip r:embed="rId3"/>
          <a:stretch>
            <a:fillRect/>
          </a:stretch>
        </p:blipFill>
        <p:spPr>
          <a:xfrm>
            <a:off x="0" y="2712720"/>
            <a:ext cx="5364480" cy="4145280"/>
          </a:xfrm>
          <a:prstGeom prst="rect">
            <a:avLst/>
          </a:prstGeom>
        </p:spPr>
      </p:pic>
      <p:sp>
        <p:nvSpPr>
          <p:cNvPr id="4" name="TextBox 3"/>
          <p:cNvSpPr txBox="1"/>
          <p:nvPr/>
        </p:nvSpPr>
        <p:spPr>
          <a:xfrm>
            <a:off x="5364480" y="3719286"/>
            <a:ext cx="3779520" cy="1754327"/>
          </a:xfrm>
          <a:prstGeom prst="rect">
            <a:avLst/>
          </a:prstGeom>
          <a:noFill/>
        </p:spPr>
        <p:txBody>
          <a:bodyPr wrap="square" rtlCol="0">
            <a:spAutoFit/>
          </a:bodyPr>
          <a:lstStyle/>
          <a:p>
            <a:r>
              <a:rPr lang="en-US" dirty="0" smtClean="0"/>
              <a:t>Mid level moisture</a:t>
            </a:r>
            <a:r>
              <a:rPr lang="en-US" dirty="0" smtClean="0"/>
              <a:t> </a:t>
            </a:r>
            <a:r>
              <a:rPr lang="en-US" dirty="0" err="1" smtClean="0"/>
              <a:t>inroutine</a:t>
            </a:r>
            <a:r>
              <a:rPr lang="en-US" dirty="0" smtClean="0"/>
              <a:t> </a:t>
            </a:r>
            <a:r>
              <a:rPr lang="en-US" dirty="0" smtClean="0"/>
              <a:t>track (above), and</a:t>
            </a:r>
            <a:r>
              <a:rPr lang="en-US" dirty="0" smtClean="0"/>
              <a:t> moving </a:t>
            </a:r>
            <a:r>
              <a:rPr lang="en-US" dirty="0" smtClean="0"/>
              <a:t>westward (left)</a:t>
            </a:r>
            <a:r>
              <a:rPr lang="en-US" dirty="0" smtClean="0"/>
              <a:t>..  </a:t>
            </a:r>
            <a:r>
              <a:rPr lang="en-US" dirty="0" smtClean="0"/>
              <a:t>Winds pretty much easterly, 15-20 knots at </a:t>
            </a:r>
            <a:r>
              <a:rPr lang="en-US" dirty="0" err="1" smtClean="0"/>
              <a:t>midlevels</a:t>
            </a:r>
            <a:r>
              <a:rPr lang="en-US" dirty="0" smtClean="0"/>
              <a:t>.  Note </a:t>
            </a:r>
            <a:r>
              <a:rPr lang="en-US" dirty="0" err="1" smtClean="0"/>
              <a:t>westerlies</a:t>
            </a:r>
            <a:r>
              <a:rPr lang="en-US" dirty="0" smtClean="0"/>
              <a:t> at 800/850 </a:t>
            </a:r>
            <a:r>
              <a:rPr lang="en-US" dirty="0" err="1" smtClean="0"/>
              <a:t>mb</a:t>
            </a:r>
            <a:r>
              <a:rPr lang="en-US" dirty="0" smtClean="0"/>
              <a:t>.  </a:t>
            </a:r>
            <a:r>
              <a:rPr lang="en-US" dirty="0" smtClean="0"/>
              <a:t>Surface winds southerly, typical strength.</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35643" y="6217920"/>
            <a:ext cx="8641383" cy="369332"/>
          </a:xfrm>
          <a:prstGeom prst="rect">
            <a:avLst/>
          </a:prstGeom>
          <a:noFill/>
        </p:spPr>
        <p:txBody>
          <a:bodyPr wrap="none" rtlCol="0">
            <a:spAutoFit/>
          </a:bodyPr>
          <a:lstStyle/>
          <a:p>
            <a:r>
              <a:rPr lang="en-US" dirty="0" smtClean="0"/>
              <a:t>Today:  Winds southerly, a bit weaker than yesterday’s </a:t>
            </a:r>
            <a:r>
              <a:rPr lang="en-US" dirty="0" err="1" smtClean="0"/>
              <a:t>fcst</a:t>
            </a:r>
            <a:r>
              <a:rPr lang="en-US" dirty="0" smtClean="0"/>
              <a:t>, </a:t>
            </a:r>
            <a:r>
              <a:rPr lang="en-US" dirty="0" smtClean="0"/>
              <a:t>Congo </a:t>
            </a:r>
            <a:r>
              <a:rPr lang="en-US" dirty="0" smtClean="0"/>
              <a:t>convection gets started.</a:t>
            </a:r>
            <a:endParaRPr lang="en-US" dirty="0"/>
          </a:p>
        </p:txBody>
      </p:sp>
      <p:pic>
        <p:nvPicPr>
          <p:cNvPr id="4" name="Picture 3"/>
          <p:cNvPicPr>
            <a:picLocks noChangeAspect="1"/>
          </p:cNvPicPr>
          <p:nvPr/>
        </p:nvPicPr>
        <p:blipFill>
          <a:blip r:embed="rId2"/>
          <a:stretch>
            <a:fillRect/>
          </a:stretch>
        </p:blipFill>
        <p:spPr>
          <a:xfrm>
            <a:off x="0" y="0"/>
            <a:ext cx="8046720" cy="621792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235857" y="5934670"/>
            <a:ext cx="8663214" cy="923330"/>
          </a:xfrm>
          <a:prstGeom prst="rect">
            <a:avLst/>
          </a:prstGeom>
          <a:noFill/>
        </p:spPr>
        <p:txBody>
          <a:bodyPr wrap="square" rtlCol="0">
            <a:spAutoFit/>
          </a:bodyPr>
          <a:lstStyle/>
          <a:p>
            <a:r>
              <a:rPr lang="en-US" dirty="0" smtClean="0"/>
              <a:t>Tomorrow:  Good consistency with yesterday’s </a:t>
            </a:r>
            <a:r>
              <a:rPr lang="en-US" dirty="0" err="1" smtClean="0"/>
              <a:t>fcst</a:t>
            </a:r>
            <a:r>
              <a:rPr lang="en-US" dirty="0" smtClean="0"/>
              <a:t>.  </a:t>
            </a:r>
            <a:r>
              <a:rPr lang="en-US" dirty="0" smtClean="0"/>
              <a:t>Weak winds over much of SE Atlantic.  Surface winds in tropics are aiming at two loci of convection – Congo and off the coast of western Africa.  SH high displaced far south.</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172356" y="6211669"/>
            <a:ext cx="8971643" cy="646331"/>
          </a:xfrm>
          <a:prstGeom prst="rect">
            <a:avLst/>
          </a:prstGeom>
          <a:noFill/>
        </p:spPr>
        <p:txBody>
          <a:bodyPr wrap="square" rtlCol="0">
            <a:spAutoFit/>
          </a:bodyPr>
          <a:lstStyle/>
          <a:p>
            <a:r>
              <a:rPr lang="en-US" dirty="0" smtClean="0"/>
              <a:t>Monday:  Still weak winds as SH high reforms to the west.  Again, tropical surface winds aim to Congo and off of African coast.  Near </a:t>
            </a:r>
            <a:r>
              <a:rPr lang="en-US" dirty="0" err="1" smtClean="0"/>
              <a:t>westerlies</a:t>
            </a:r>
            <a:r>
              <a:rPr lang="en-US" dirty="0" smtClean="0"/>
              <a:t> (weak) again at TMS</a:t>
            </a:r>
            <a:r>
              <a:rPr lang="en-US" dirty="0" smtClean="0"/>
              <a:t>. FCST consistent</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263072" y="5950218"/>
            <a:ext cx="8435948" cy="923330"/>
          </a:xfrm>
          <a:prstGeom prst="rect">
            <a:avLst/>
          </a:prstGeom>
          <a:noFill/>
        </p:spPr>
        <p:txBody>
          <a:bodyPr wrap="square" rtlCol="0">
            <a:spAutoFit/>
          </a:bodyPr>
          <a:lstStyle/>
          <a:p>
            <a:r>
              <a:rPr lang="en-US" dirty="0" smtClean="0"/>
              <a:t>SH High moving into more typical place, winds strengthen, more typically southerly at TMS.  African convection</a:t>
            </a:r>
            <a:r>
              <a:rPr lang="en-US" dirty="0" smtClean="0"/>
              <a:t> moving north.  Note more development in Gabon and in the vicinity of TMS (again).  Stronger convection in Nigeria </a:t>
            </a:r>
            <a:r>
              <a:rPr lang="en-US" dirty="0" err="1" smtClean="0"/>
              <a:t>wrt</a:t>
            </a:r>
            <a:r>
              <a:rPr lang="en-US" dirty="0" smtClean="0"/>
              <a:t> CAR than previous </a:t>
            </a:r>
            <a:r>
              <a:rPr lang="en-US" dirty="0" err="1" smtClean="0"/>
              <a:t>fcst</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263072" y="5950218"/>
            <a:ext cx="8435948" cy="923330"/>
          </a:xfrm>
          <a:prstGeom prst="rect">
            <a:avLst/>
          </a:prstGeom>
          <a:noFill/>
        </p:spPr>
        <p:txBody>
          <a:bodyPr wrap="square" rtlCol="0">
            <a:spAutoFit/>
          </a:bodyPr>
          <a:lstStyle/>
          <a:p>
            <a:r>
              <a:rPr lang="en-US" dirty="0" smtClean="0"/>
              <a:t>SH High moving</a:t>
            </a:r>
            <a:r>
              <a:rPr lang="en-US" dirty="0" smtClean="0"/>
              <a:t> eastward near </a:t>
            </a:r>
            <a:r>
              <a:rPr lang="en-US" dirty="0" err="1" smtClean="0"/>
              <a:t>climo</a:t>
            </a:r>
            <a:r>
              <a:rPr lang="en-US" dirty="0" smtClean="0"/>
              <a:t>, </a:t>
            </a:r>
            <a:r>
              <a:rPr lang="en-US" dirty="0" smtClean="0"/>
              <a:t>winds</a:t>
            </a:r>
            <a:r>
              <a:rPr lang="en-US" dirty="0" smtClean="0"/>
              <a:t> show typical directions in tropical Atlantic (though a little weaker than average).  Convection looks kind of washed out (same everywhere on the continent), which is probably not right.</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700mb evolution 8/</a:t>
            </a:r>
            <a:r>
              <a:rPr lang="en-US" dirty="0" smtClean="0"/>
              <a:t>25-</a:t>
            </a:r>
            <a:r>
              <a:rPr lang="en-US" dirty="0" smtClean="0"/>
              <a:t>8</a:t>
            </a:r>
            <a:r>
              <a:rPr lang="en-US" dirty="0" smtClean="0"/>
              <a:t>/30</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3313</TotalTime>
  <Words>1359</Words>
  <Application>Microsoft Macintosh PowerPoint</Application>
  <PresentationFormat>On-screen Show (4:3)</PresentationFormat>
  <Paragraphs>68</Paragraphs>
  <Slides>36</Slides>
  <Notes>0</Notes>
  <HiddenSlides>0</HiddenSlides>
  <MMClips>0</MMClips>
  <ScaleCrop>false</ScaleCrop>
  <HeadingPairs>
    <vt:vector size="4" baseType="variant">
      <vt:variant>
        <vt:lpstr>Design Template</vt:lpstr>
      </vt:variant>
      <vt:variant>
        <vt:i4>1</vt:i4>
      </vt:variant>
      <vt:variant>
        <vt:lpstr>Slide Titles</vt:lpstr>
      </vt:variant>
      <vt:variant>
        <vt:i4>36</vt:i4>
      </vt:variant>
    </vt:vector>
  </HeadingPairs>
  <TitlesOfParts>
    <vt:vector size="37" baseType="lpstr">
      <vt:lpstr>Office Theme</vt:lpstr>
      <vt:lpstr>ORACLES weather briefing  </vt:lpstr>
      <vt:lpstr>Surface evolution 8/25-8/30</vt:lpstr>
      <vt:lpstr>Slide 3</vt:lpstr>
      <vt:lpstr>Slide 4</vt:lpstr>
      <vt:lpstr>Slide 5</vt:lpstr>
      <vt:lpstr>Slide 6</vt:lpstr>
      <vt:lpstr>Slide 7</vt:lpstr>
      <vt:lpstr>Slide 8</vt:lpstr>
      <vt:lpstr>700mb evolution 8/25-8/30</vt:lpstr>
      <vt:lpstr>Slide 10</vt:lpstr>
      <vt:lpstr>Slide 11</vt:lpstr>
      <vt:lpstr>Slide 12</vt:lpstr>
      <vt:lpstr>Slide 13</vt:lpstr>
      <vt:lpstr>Slide 14</vt:lpstr>
      <vt:lpstr>Slide 15</vt:lpstr>
      <vt:lpstr>Sunday</vt:lpstr>
      <vt:lpstr>Slide 17</vt:lpstr>
      <vt:lpstr>Slide 18</vt:lpstr>
      <vt:lpstr>Slide 19</vt:lpstr>
      <vt:lpstr>Monday</vt:lpstr>
      <vt:lpstr>Slide 21</vt:lpstr>
      <vt:lpstr>Slide 22</vt:lpstr>
      <vt:lpstr>Slide 23</vt:lpstr>
      <vt:lpstr>Slide 24</vt:lpstr>
      <vt:lpstr>Slide 25</vt:lpstr>
      <vt:lpstr>Tuesday</vt:lpstr>
      <vt:lpstr>Slide 27</vt:lpstr>
      <vt:lpstr>Slide 28</vt:lpstr>
      <vt:lpstr>Slide 29</vt:lpstr>
      <vt:lpstr>Slide 30</vt:lpstr>
      <vt:lpstr>Slide 31</vt:lpstr>
      <vt:lpstr>Wednesday</vt:lpstr>
      <vt:lpstr>Slide 33</vt:lpstr>
      <vt:lpstr>Slide 34</vt:lpstr>
      <vt:lpstr>Slide 35</vt:lpstr>
      <vt:lpstr>Slide 36</vt:lpstr>
    </vt:vector>
  </TitlesOfParts>
  <Company>NASA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Lenny Pfister</dc:creator>
  <cp:lastModifiedBy>Lenny Pfister</cp:lastModifiedBy>
  <cp:revision>17</cp:revision>
  <dcterms:created xsi:type="dcterms:W3CDTF">2017-08-26T06:22:40Z</dcterms:created>
  <dcterms:modified xsi:type="dcterms:W3CDTF">2017-08-26T10:23:55Z</dcterms:modified>
</cp:coreProperties>
</file>