
<file path=[Content_Types].xml><?xml version="1.0" encoding="utf-8"?>
<Types xmlns="http://schemas.openxmlformats.org/package/2006/content-types">
  <Override PartName="/ppt/slides/slide45.xml" ContentType="application/vnd.openxmlformats-officedocument.presentationml.slide+xml"/>
  <Override PartName="/ppt/slides/slide53.xml" ContentType="application/vnd.openxmlformats-officedocument.presentationml.slide+xml"/>
  <Override PartName="/ppt/slides/slide18.xml" ContentType="application/vnd.openxmlformats-officedocument.presentationml.slide+xml"/>
  <Override PartName="/ppt/slides/slide9.xml" ContentType="application/vnd.openxmlformats-officedocument.presentationml.slide+xml"/>
  <Override PartName="/ppt/slides/slide41.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slides/slide38.xml" ContentType="application/vnd.openxmlformats-officedocument.presentationml.slide+xml"/>
  <Default Extension="rels" ContentType="application/vnd.openxmlformats-package.relationships+xml"/>
  <Override PartName="/ppt/slides/slide10.xml" ContentType="application/vnd.openxmlformats-officedocument.presentationml.slide+xml"/>
  <Override PartName="/ppt/slideLayouts/slideLayout5.xml" ContentType="application/vnd.openxmlformats-officedocument.presentationml.slideLayout+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s/slide34.xml" ContentType="application/vnd.openxmlformats-officedocument.presentationml.slide+xml"/>
  <Default Extension="jpeg" ContentType="image/jpeg"/>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Override PartName="/ppt/slides/slide30.xml" ContentType="application/vnd.openxmlformats-officedocument.presentationml.slide+xml"/>
  <Override PartName="/ppt/slides/slide46.xml" ContentType="application/vnd.openxmlformats-officedocument.presentationml.slide+xml"/>
  <Default Extension="xml" ContentType="application/xml"/>
  <Override PartName="/ppt/slides/slide19.xml" ContentType="application/vnd.openxmlformats-officedocument.presentationml.slide+xml"/>
  <Override PartName="/ppt/tableStyles.xml" ContentType="application/vnd.openxmlformats-officedocument.presentationml.tableStyles+xml"/>
  <Override PartName="/ppt/slides/slide42.xml" ContentType="application/vnd.openxmlformats-officedocument.presentationml.slide+xml"/>
  <Override PartName="/ppt/slides/slide50.xml" ContentType="application/vnd.openxmlformats-officedocument.presentationml.slide+xml"/>
  <Override PartName="/ppt/slides/slide15.xml" ContentType="application/vnd.openxmlformats-officedocument.presentationml.slide+xml"/>
  <Override PartName="/ppt/slides/slide6.xml" ContentType="application/vnd.openxmlformats-officedocument.presentationml.slide+xml"/>
  <Override PartName="/ppt/slides/slide39.xml" ContentType="application/vnd.openxmlformats-officedocument.presentationml.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slides/slide27.xml" ContentType="application/vnd.openxmlformats-officedocument.presentationml.slide+xml"/>
  <Override PartName="/ppt/slides/slide35.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slides/slide31.xml" ContentType="application/vnd.openxmlformats-officedocument.presentationml.slide+xml"/>
  <Override PartName="/ppt/slides/slide47.xml" ContentType="application/vnd.openxmlformats-officedocument.presentationml.slide+xml"/>
  <Override PartName="/ppt/slides/slide43.xml" ContentType="application/vnd.openxmlformats-officedocument.presentationml.slide+xml"/>
  <Override PartName="/ppt/slides/slide51.xml" ContentType="application/vnd.openxmlformats-officedocument.presentationml.slide+xml"/>
  <Override PartName="/ppt/slides/slide16.xml" ContentType="application/vnd.openxmlformats-officedocument.presentationml.slide+xml"/>
  <Override PartName="/ppt/slides/slide7.xml" ContentType="application/vnd.openxmlformats-officedocument.presentationml.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slides/slide3.xml" ContentType="application/vnd.openxmlformats-officedocument.presentationml.slide+xml"/>
  <Override PartName="/ppt/slides/slide28.xml" ContentType="application/vnd.openxmlformats-officedocument.presentationml.slide+xml"/>
  <Override PartName="/ppt/slides/slide36.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32.xml" ContentType="application/vnd.openxmlformats-officedocument.presentationml.slide+xml"/>
  <Override PartName="/ppt/slides/slide48.xml" ContentType="application/vnd.openxmlformats-officedocument.presentationml.slide+xml"/>
  <Override PartName="/ppt/slides/slide20.xml" ContentType="application/vnd.openxmlformats-officedocument.presentationml.slide+xml"/>
  <Override PartName="/ppt/slides/slide44.xml" ContentType="application/vnd.openxmlformats-officedocument.presentationml.slide+xml"/>
  <Override PartName="/ppt/slides/slide52.xml" ContentType="application/vnd.openxmlformats-officedocument.presentationml.slide+xml"/>
  <Override PartName="/ppt/slides/slide17.xml" ContentType="application/vnd.openxmlformats-officedocument.presentationml.slide+xml"/>
  <Override PartName="/ppt/slides/slide8.xml" ContentType="application/vnd.openxmlformats-officedocument.presentationml.slide+xml"/>
  <Override PartName="/ppt/slides/slide40.xml" ContentType="application/vnd.openxmlformats-officedocument.presentationml.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slides/slide37.xml" ContentType="application/vnd.openxmlformats-officedocument.presentationml.slide+xml"/>
  <Override PartName="/ppt/slides/slide29.xml" ContentType="application/vnd.openxmlformats-officedocument.presentationml.slide+xml"/>
  <Override PartName="/ppt/slideLayouts/slideLayout4.xml" ContentType="application/vnd.openxmlformats-officedocument.presentationml.slideLayout+xml"/>
  <Override PartName="/ppt/slides/slide25.xml" ContentType="application/vnd.openxmlformats-officedocument.presentationml.slide+xml"/>
  <Override PartName="/ppt/slides/slide33.xml" ContentType="application/vnd.openxmlformats-officedocument.presentationml.slide+xml"/>
  <Override PartName="/ppt/slideMasters/slideMaster1.xml" ContentType="application/vnd.openxmlformats-officedocument.presentationml.slideMaster+xml"/>
  <Override PartName="/ppt/slides/slide49.xml" ContentType="application/vnd.openxmlformats-officedocument.presentationml.slide+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648" r:id="rId1"/>
  </p:sldMasterIdLst>
  <p:notesMasterIdLst>
    <p:notesMasterId r:id="rId55"/>
  </p:notesMasterIdLst>
  <p:sldIdLst>
    <p:sldId id="271" r:id="rId2"/>
    <p:sldId id="332" r:id="rId3"/>
    <p:sldId id="333" r:id="rId4"/>
    <p:sldId id="335" r:id="rId5"/>
    <p:sldId id="334" r:id="rId6"/>
    <p:sldId id="340" r:id="rId7"/>
    <p:sldId id="341" r:id="rId8"/>
    <p:sldId id="343" r:id="rId9"/>
    <p:sldId id="344" r:id="rId10"/>
    <p:sldId id="342" r:id="rId11"/>
    <p:sldId id="323" r:id="rId12"/>
    <p:sldId id="357" r:id="rId13"/>
    <p:sldId id="358" r:id="rId14"/>
    <p:sldId id="359" r:id="rId15"/>
    <p:sldId id="360" r:id="rId16"/>
    <p:sldId id="361" r:id="rId17"/>
    <p:sldId id="362" r:id="rId18"/>
    <p:sldId id="363" r:id="rId19"/>
    <p:sldId id="364" r:id="rId20"/>
    <p:sldId id="365" r:id="rId21"/>
    <p:sldId id="336" r:id="rId22"/>
    <p:sldId id="325" r:id="rId23"/>
    <p:sldId id="326" r:id="rId24"/>
    <p:sldId id="327" r:id="rId25"/>
    <p:sldId id="328" r:id="rId26"/>
    <p:sldId id="329" r:id="rId27"/>
    <p:sldId id="337" r:id="rId28"/>
    <p:sldId id="309" r:id="rId29"/>
    <p:sldId id="310" r:id="rId30"/>
    <p:sldId id="338" r:id="rId31"/>
    <p:sldId id="288" r:id="rId32"/>
    <p:sldId id="345" r:id="rId33"/>
    <p:sldId id="346" r:id="rId34"/>
    <p:sldId id="314" r:id="rId35"/>
    <p:sldId id="368" r:id="rId36"/>
    <p:sldId id="370" r:id="rId37"/>
    <p:sldId id="369" r:id="rId38"/>
    <p:sldId id="371" r:id="rId39"/>
    <p:sldId id="367" r:id="rId40"/>
    <p:sldId id="315" r:id="rId41"/>
    <p:sldId id="347" r:id="rId42"/>
    <p:sldId id="348" r:id="rId43"/>
    <p:sldId id="319" r:id="rId44"/>
    <p:sldId id="317" r:id="rId45"/>
    <p:sldId id="322" r:id="rId46"/>
    <p:sldId id="350" r:id="rId47"/>
    <p:sldId id="351" r:id="rId48"/>
    <p:sldId id="352" r:id="rId49"/>
    <p:sldId id="353" r:id="rId50"/>
    <p:sldId id="354" r:id="rId51"/>
    <p:sldId id="355" r:id="rId52"/>
    <p:sldId id="356" r:id="rId53"/>
    <p:sldId id="366" r:id="rId54"/>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lastView="sldSorterView">
  <p:normalViewPr>
    <p:restoredLeft sz="15620"/>
    <p:restoredTop sz="94660"/>
  </p:normalViewPr>
  <p:slideViewPr>
    <p:cSldViewPr snapToGrid="0" snapToObjects="1">
      <p:cViewPr>
        <p:scale>
          <a:sx n="100" d="100"/>
          <a:sy n="100" d="100"/>
        </p:scale>
        <p:origin x="-480" y="-88"/>
      </p:cViewPr>
      <p:guideLst>
        <p:guide orient="horz" pos="2160"/>
        <p:guide pos="2880"/>
      </p:guideLst>
    </p:cSldViewPr>
  </p:slideViewPr>
  <p:notesTextViewPr>
    <p:cViewPr>
      <p:scale>
        <a:sx n="100" d="100"/>
        <a:sy n="100" d="100"/>
      </p:scale>
      <p:origin x="0" y="0"/>
    </p:cViewPr>
  </p:notesTextViewPr>
  <p:sorterViewPr>
    <p:cViewPr>
      <p:scale>
        <a:sx n="66" d="100"/>
        <a:sy n="66" d="100"/>
      </p:scale>
      <p:origin x="0" y="2160"/>
    </p:cViewPr>
  </p:sorterViewPr>
  <p:gridSpacing cx="78028800" cy="780288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50" Type="http://schemas.openxmlformats.org/officeDocument/2006/relationships/slide" Target="slides/slide49.xml"/><Relationship Id="rId51" Type="http://schemas.openxmlformats.org/officeDocument/2006/relationships/slide" Target="slides/slide50.xml"/><Relationship Id="rId52" Type="http://schemas.openxmlformats.org/officeDocument/2006/relationships/slide" Target="slides/slide51.xml"/><Relationship Id="rId53" Type="http://schemas.openxmlformats.org/officeDocument/2006/relationships/slide" Target="slides/slide52.xml"/><Relationship Id="rId54" Type="http://schemas.openxmlformats.org/officeDocument/2006/relationships/slide" Target="slides/slide53.xml"/><Relationship Id="rId55" Type="http://schemas.openxmlformats.org/officeDocument/2006/relationships/notesMaster" Target="notesMasters/notesMaster1.xml"/><Relationship Id="rId56" Type="http://schemas.openxmlformats.org/officeDocument/2006/relationships/printerSettings" Target="printerSettings/printerSettings1.bin"/><Relationship Id="rId57" Type="http://schemas.openxmlformats.org/officeDocument/2006/relationships/presProps" Target="presProps.xml"/><Relationship Id="rId58" Type="http://schemas.openxmlformats.org/officeDocument/2006/relationships/viewProps" Target="viewProps.xml"/><Relationship Id="rId59" Type="http://schemas.openxmlformats.org/officeDocument/2006/relationships/theme" Target="theme/theme1.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 Id="rId46" Type="http://schemas.openxmlformats.org/officeDocument/2006/relationships/slide" Target="slides/slide45.xml"/><Relationship Id="rId47" Type="http://schemas.openxmlformats.org/officeDocument/2006/relationships/slide" Target="slides/slide46.xml"/><Relationship Id="rId48" Type="http://schemas.openxmlformats.org/officeDocument/2006/relationships/slide" Target="slides/slide47.xml"/><Relationship Id="rId49" Type="http://schemas.openxmlformats.org/officeDocument/2006/relationships/slide" Target="slides/slide4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9" Type="http://schemas.openxmlformats.org/officeDocument/2006/relationships/slide" Target="slides/slide8.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60"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01D7C5E1-219A-4248-8B7C-D2B6DD47068B}" type="datetimeFigureOut">
              <a:rPr lang="en-US" smtClean="0"/>
              <a:pPr/>
              <a:t>8/24/17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40F167D-FDFF-BF4E-9E22-DB10326927FA}"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BD45E92-384E-B447-B0CB-B43B6EC68744}" type="datetimeFigureOut">
              <a:rPr lang="en-US" smtClean="0"/>
              <a:pPr/>
              <a:t>8/24/17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BD45E92-384E-B447-B0CB-B43B6EC68744}" type="datetimeFigureOut">
              <a:rPr lang="en-US" smtClean="0"/>
              <a:pPr/>
              <a:t>8/24/17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BD45E92-384E-B447-B0CB-B43B6EC68744}" type="datetimeFigureOut">
              <a:rPr lang="en-US" smtClean="0"/>
              <a:pPr/>
              <a:t>8/24/17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BD45E92-384E-B447-B0CB-B43B6EC68744}" type="datetimeFigureOut">
              <a:rPr lang="en-US" smtClean="0"/>
              <a:pPr/>
              <a:t>8/24/17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BD45E92-384E-B447-B0CB-B43B6EC68744}" type="datetimeFigureOut">
              <a:rPr lang="en-US" smtClean="0"/>
              <a:pPr/>
              <a:t>8/24/17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BD45E92-384E-B447-B0CB-B43B6EC68744}" type="datetimeFigureOut">
              <a:rPr lang="en-US" smtClean="0"/>
              <a:pPr/>
              <a:t>8/24/17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45E92-384E-B447-B0CB-B43B6EC68744}" type="datetimeFigureOut">
              <a:rPr lang="en-US" smtClean="0"/>
              <a:pPr/>
              <a:t>8/24/17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BD45E92-384E-B447-B0CB-B43B6EC68744}" type="datetimeFigureOut">
              <a:rPr lang="en-US" smtClean="0"/>
              <a:pPr/>
              <a:t>8/24/17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85DF14D8-8E29-D54D-B85F-4336CD1FDF15}"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BD45E92-384E-B447-B0CB-B43B6EC68744}" type="datetimeFigureOut">
              <a:rPr lang="en-US" smtClean="0"/>
              <a:pPr/>
              <a:t>8/24/17</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5DF14D8-8E29-D54D-B85F-4336CD1FDF15}"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1.png"/><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8.jpeg"/><Relationship Id="rId3" Type="http://schemas.openxmlformats.org/officeDocument/2006/relationships/image" Target="../media/image12.pn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5.jpe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6.jpe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7.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9.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1.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2.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3.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4.png"/><Relationship Id="rId3" Type="http://schemas.openxmlformats.org/officeDocument/2006/relationships/image" Target="../media/image25.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6.png"/><Relationship Id="rId3" Type="http://schemas.openxmlformats.org/officeDocument/2006/relationships/image" Target="../media/image27.pn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8.pn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8.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3.png"/><Relationship Id="rId3" Type="http://schemas.openxmlformats.org/officeDocument/2006/relationships/image" Target="../media/image4.png"/></Relationships>
</file>

<file path=ppt/slides/_rels/slide30.xml.rels><?xml version="1.0" encoding="UTF-8" standalone="yes"?>
<Relationships xmlns="http://schemas.openxmlformats.org/package/2006/relationships"><Relationship Id="rId3" Type="http://schemas.openxmlformats.org/officeDocument/2006/relationships/image" Target="../media/image24.png"/><Relationship Id="rId4" Type="http://schemas.openxmlformats.org/officeDocument/2006/relationships/image" Target="../media/image31.png"/><Relationship Id="rId1" Type="http://schemas.openxmlformats.org/officeDocument/2006/relationships/slideLayout" Target="../slideLayouts/slideLayout7.xml"/><Relationship Id="rId2" Type="http://schemas.openxmlformats.org/officeDocument/2006/relationships/image" Target="../media/image30.pn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2.png"/><Relationship Id="rId3" Type="http://schemas.openxmlformats.org/officeDocument/2006/relationships/image" Target="../media/image33.png"/></Relationships>
</file>

<file path=ppt/slides/_rels/slide32.xml.rels><?xml version="1.0" encoding="UTF-8" standalone="yes"?>
<Relationships xmlns="http://schemas.openxmlformats.org/package/2006/relationships"><Relationship Id="rId3" Type="http://schemas.openxmlformats.org/officeDocument/2006/relationships/image" Target="../media/image35.png"/><Relationship Id="rId4" Type="http://schemas.openxmlformats.org/officeDocument/2006/relationships/image" Target="../media/image36.png"/><Relationship Id="rId1" Type="http://schemas.openxmlformats.org/officeDocument/2006/relationships/slideLayout" Target="../slideLayouts/slideLayout7.xml"/><Relationship Id="rId2" Type="http://schemas.openxmlformats.org/officeDocument/2006/relationships/image" Target="../media/image34.pn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37.png"/><Relationship Id="rId3" Type="http://schemas.openxmlformats.org/officeDocument/2006/relationships/image" Target="../media/image38.pn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image" Target="../media/image39.pn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0.png"/></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35.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4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2.png"/></Relationships>
</file>

<file path=ppt/slides/_rels/slide41.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44.png"/><Relationship Id="rId1" Type="http://schemas.openxmlformats.org/officeDocument/2006/relationships/slideLayout" Target="../slideLayouts/slideLayout7.xml"/><Relationship Id="rId2" Type="http://schemas.openxmlformats.org/officeDocument/2006/relationships/image" Target="../media/image43.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5.png"/><Relationship Id="rId3" Type="http://schemas.openxmlformats.org/officeDocument/2006/relationships/image" Target="../media/image46.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47.png"/><Relationship Id="rId3" Type="http://schemas.openxmlformats.org/officeDocument/2006/relationships/image" Target="../media/image48.png"/></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20.png"/></Relationships>
</file>

<file path=ppt/slides/_rels/slide46.xml.rels><?xml version="1.0" encoding="UTF-8" standalone="yes"?>
<Relationships xmlns="http://schemas.openxmlformats.org/package/2006/relationships"><Relationship Id="rId3" Type="http://schemas.openxmlformats.org/officeDocument/2006/relationships/image" Target="../media/image28.png"/><Relationship Id="rId4" Type="http://schemas.openxmlformats.org/officeDocument/2006/relationships/image" Target="../media/image50.png"/><Relationship Id="rId1" Type="http://schemas.openxmlformats.org/officeDocument/2006/relationships/slideLayout" Target="../slideLayouts/slideLayout7.xml"/><Relationship Id="rId2" Type="http://schemas.openxmlformats.org/officeDocument/2006/relationships/image" Target="../media/image49.png"/></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1.png"/><Relationship Id="rId3" Type="http://schemas.openxmlformats.org/officeDocument/2006/relationships/image" Target="../media/image52.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3.png"/><Relationship Id="rId3" Type="http://schemas.openxmlformats.org/officeDocument/2006/relationships/image" Target="../media/image54.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6.jpe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 Id="rId2" Type="http://schemas.openxmlformats.org/officeDocument/2006/relationships/image" Target="../media/image21.png"/></Relationships>
</file>

<file path=ppt/slides/_rels/slide51.xml.rels><?xml version="1.0" encoding="UTF-8" standalone="yes"?>
<Relationships xmlns="http://schemas.openxmlformats.org/package/2006/relationships"><Relationship Id="rId3" Type="http://schemas.openxmlformats.org/officeDocument/2006/relationships/image" Target="../media/image29.png"/><Relationship Id="rId4" Type="http://schemas.openxmlformats.org/officeDocument/2006/relationships/image" Target="../media/image56.png"/><Relationship Id="rId1" Type="http://schemas.openxmlformats.org/officeDocument/2006/relationships/slideLayout" Target="../slideLayouts/slideLayout7.xml"/><Relationship Id="rId2" Type="http://schemas.openxmlformats.org/officeDocument/2006/relationships/image" Target="../media/image55.png"/></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7.png"/><Relationship Id="rId3" Type="http://schemas.openxmlformats.org/officeDocument/2006/relationships/image" Target="../media/image58.png"/></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59.png"/><Relationship Id="rId3" Type="http://schemas.openxmlformats.org/officeDocument/2006/relationships/image" Target="../media/image6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7.png"/><Relationship Id="rId3" Type="http://schemas.openxmlformats.org/officeDocument/2006/relationships/image" Target="../media/image8.jpe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0.pn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9.png"/><Relationship Id="rId3"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2060576"/>
            <a:ext cx="8686800" cy="1876425"/>
          </a:xfrm>
        </p:spPr>
        <p:txBody>
          <a:bodyPr>
            <a:normAutofit/>
          </a:bodyPr>
          <a:lstStyle/>
          <a:p>
            <a:r>
              <a:rPr lang="en-US" sz="3600" dirty="0" smtClean="0"/>
              <a:t>ORACLES weather briefing </a:t>
            </a:r>
            <a:br>
              <a:rPr lang="en-US" sz="3600" dirty="0" smtClean="0"/>
            </a:br>
            <a:endParaRPr lang="en-US" sz="3200" dirty="0"/>
          </a:p>
        </p:txBody>
      </p:sp>
      <p:sp>
        <p:nvSpPr>
          <p:cNvPr id="3" name="Subtitle 2"/>
          <p:cNvSpPr>
            <a:spLocks noGrp="1"/>
          </p:cNvSpPr>
          <p:nvPr>
            <p:ph type="subTitle" idx="1"/>
          </p:nvPr>
        </p:nvSpPr>
        <p:spPr>
          <a:xfrm>
            <a:off x="1371600" y="3505200"/>
            <a:ext cx="6400800" cy="1752600"/>
          </a:xfrm>
        </p:spPr>
        <p:txBody>
          <a:bodyPr/>
          <a:lstStyle/>
          <a:p>
            <a:r>
              <a:rPr lang="en-US" dirty="0" smtClean="0"/>
              <a:t>25-</a:t>
            </a:r>
            <a:r>
              <a:rPr lang="en-US" dirty="0" smtClean="0"/>
              <a:t>Aug-2017</a:t>
            </a:r>
          </a:p>
          <a:p>
            <a:r>
              <a:rPr lang="en-US" dirty="0" smtClean="0"/>
              <a:t>Lenny </a:t>
            </a:r>
            <a:r>
              <a:rPr lang="en-US" dirty="0" err="1" smtClean="0"/>
              <a:t>Pfister</a:t>
            </a:r>
            <a:r>
              <a:rPr lang="en-US" dirty="0" smtClean="0"/>
              <a:t> and Rei Ueyama</a:t>
            </a:r>
            <a:endParaRPr lang="en-US" dirty="0"/>
          </a:p>
        </p:txBody>
      </p:sp>
      <p:sp>
        <p:nvSpPr>
          <p:cNvPr id="4" name="Slide Number Placeholder 3"/>
          <p:cNvSpPr>
            <a:spLocks noGrp="1"/>
          </p:cNvSpPr>
          <p:nvPr>
            <p:ph type="sldNum" sz="quarter" idx="12"/>
          </p:nvPr>
        </p:nvSpPr>
        <p:spPr/>
        <p:txBody>
          <a:bodyPr/>
          <a:lstStyle/>
          <a:p>
            <a:fld id="{B6F15528-21DE-4FAA-801E-634DDDAF4B2B}" type="slidenum">
              <a:rPr lang="en-US" smtClean="0"/>
              <a:pPr/>
              <a:t>1</a:t>
            </a:fld>
            <a:endParaRPr lang="en-US"/>
          </a:p>
        </p:txBody>
      </p:sp>
      <p:pic>
        <p:nvPicPr>
          <p:cNvPr id="7" name="Picture 4" descr="Image result for nasa logo"/>
          <p:cNvPicPr>
            <a:picLocks noChangeAspect="1" noChangeArrowheads="1"/>
          </p:cNvPicPr>
          <p:nvPr/>
        </p:nvPicPr>
        <p:blipFill>
          <a:blip r:embed="rId2">
            <a:extLst>
              <a:ext uri="{28A0092B-C50C-407E-A947-70E740481C1C}">
                <a14:useLocalDpi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val="0"/>
              </a:ext>
            </a:extLst>
          </a:blip>
          <a:srcRect/>
          <a:stretch>
            <a:fillRect/>
          </a:stretch>
        </p:blipFill>
        <p:spPr bwMode="auto">
          <a:xfrm>
            <a:off x="252471" y="285750"/>
            <a:ext cx="1652529" cy="1371600"/>
          </a:xfrm>
          <a:prstGeom prst="rect">
            <a:avLst/>
          </a:prstGeom>
          <a:noFill/>
          <a:extLst>
            <a:ext uri="{909E8E84-426E-40dd-AFC4-6F175D3DCCD1}">
              <a14:hiddenFill xmlns:mc="http://schemas.openxmlformats.org/markup-compatibility/2006" xmlns:mv="urn:schemas-microsoft-com:mac:vml" xmlns:a14="http://schemas.microsoft.com/office/drawing/2010/main" xmlns:p="http://schemas.openxmlformats.org/presentationml/2006/main" xmlns:r="http://schemas.openxmlformats.org/officeDocument/2006/relationships" xmlns:a="http://schemas.openxmlformats.org/drawingml/2006/main" xmlns="">
                <a:solidFill>
                  <a:srgbClr val="FFFFFF"/>
                </a:solidFill>
              </a14:hiddenFill>
            </a:ext>
          </a:extLst>
        </p:spPr>
      </p:pic>
      <p:pic>
        <p:nvPicPr>
          <p:cNvPr id="5" name="Picture 4"/>
          <p:cNvPicPr>
            <a:picLocks noChangeAspect="1"/>
          </p:cNvPicPr>
          <p:nvPr/>
        </p:nvPicPr>
        <p:blipFill>
          <a:blip r:embed="rId3"/>
          <a:stretch>
            <a:fillRect/>
          </a:stretch>
        </p:blipFill>
        <p:spPr>
          <a:xfrm>
            <a:off x="7159624" y="285750"/>
            <a:ext cx="1682749" cy="1682749"/>
          </a:xfrm>
          <a:prstGeom prst="rect">
            <a:avLst/>
          </a:prstGeom>
        </p:spPr>
      </p:pic>
    </p:spTree>
    <p:extLst>
      <p:ext uri="{BB962C8B-B14F-4D97-AF65-F5344CB8AC3E}">
        <p14:creationId xmlns:mc="http://schemas.openxmlformats.org/markup-compatibility/2006" xmlns:mv="urn:schemas-microsoft-com:mac:vml" xmlns:p14="http://schemas.microsoft.com/office/powerpoint/2010/main" xmlns:p="http://schemas.openxmlformats.org/presentationml/2006/main" xmlns:r="http://schemas.openxmlformats.org/officeDocument/2006/relationships" xmlns:a="http://schemas.openxmlformats.org/drawingml/2006/main" xmlns="" val="61183244"/>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descr="EEAU41_201708241200.jpg"/>
          <p:cNvPicPr>
            <a:picLocks noChangeAspect="1"/>
          </p:cNvPicPr>
          <p:nvPr/>
        </p:nvPicPr>
        <p:blipFill>
          <a:blip r:embed="rId2"/>
          <a:srcRect r="58889" b="30455"/>
          <a:stretch>
            <a:fillRect/>
          </a:stretch>
        </p:blipFill>
        <p:spPr>
          <a:xfrm>
            <a:off x="-1" y="81085"/>
            <a:ext cx="4343953" cy="5483039"/>
          </a:xfrm>
          <a:prstGeom prst="rect">
            <a:avLst/>
          </a:prstGeom>
        </p:spPr>
      </p:pic>
      <p:cxnSp>
        <p:nvCxnSpPr>
          <p:cNvPr id="7" name="Straight Connector 6"/>
          <p:cNvCxnSpPr/>
          <p:nvPr/>
        </p:nvCxnSpPr>
        <p:spPr>
          <a:xfrm rot="5400000">
            <a:off x="2552700" y="3708400"/>
            <a:ext cx="22098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6" name="Picture 5"/>
          <p:cNvPicPr>
            <a:picLocks noChangeAspect="1"/>
          </p:cNvPicPr>
          <p:nvPr/>
        </p:nvPicPr>
        <p:blipFill>
          <a:blip r:embed="rId3"/>
          <a:srcRect l="17093" r="43374" b="50704"/>
          <a:stretch>
            <a:fillRect/>
          </a:stretch>
        </p:blipFill>
        <p:spPr>
          <a:xfrm>
            <a:off x="4343952" y="-78041"/>
            <a:ext cx="4406348" cy="5598451"/>
          </a:xfrm>
          <a:prstGeom prst="rect">
            <a:avLst/>
          </a:prstGeom>
        </p:spPr>
      </p:pic>
      <p:sp>
        <p:nvSpPr>
          <p:cNvPr id="9" name="TextBox 8"/>
          <p:cNvSpPr txBox="1"/>
          <p:nvPr/>
        </p:nvSpPr>
        <p:spPr>
          <a:xfrm>
            <a:off x="12010" y="5867400"/>
            <a:ext cx="8890690" cy="923330"/>
          </a:xfrm>
          <a:prstGeom prst="rect">
            <a:avLst/>
          </a:prstGeom>
          <a:noFill/>
        </p:spPr>
        <p:txBody>
          <a:bodyPr wrap="square" rtlCol="0">
            <a:spAutoFit/>
          </a:bodyPr>
          <a:lstStyle/>
          <a:p>
            <a:r>
              <a:rPr lang="en-US" dirty="0" smtClean="0"/>
              <a:t>UKMO not getting the solidity of the middle cloud.  High cloud maybe a little better than EC (but not north of TMS).  Bottom line is that even at 48 hours, this is problematic.  UKMO low cloud forecast is not good.</a:t>
            </a:r>
            <a:endParaRPr lang="en-US"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
            </a:r>
            <a:r>
              <a:rPr lang="en-US" dirty="0" smtClean="0"/>
              <a:t>urface </a:t>
            </a:r>
            <a:r>
              <a:rPr lang="en-US" dirty="0" smtClean="0"/>
              <a:t>evolution</a:t>
            </a:r>
            <a:r>
              <a:rPr lang="en-US" dirty="0" smtClean="0"/>
              <a:t> 8/24-8/29</a:t>
            </a:r>
            <a:endParaRPr lang="en-US" dirty="0"/>
          </a:p>
        </p:txBody>
      </p:sp>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8046720" cy="6217920"/>
          </a:xfrm>
          <a:prstGeom prst="rect">
            <a:avLst/>
          </a:prstGeom>
        </p:spPr>
      </p:pic>
      <p:sp>
        <p:nvSpPr>
          <p:cNvPr id="4" name="TextBox 3"/>
          <p:cNvSpPr txBox="1"/>
          <p:nvPr/>
        </p:nvSpPr>
        <p:spPr>
          <a:xfrm>
            <a:off x="178309" y="6033254"/>
            <a:ext cx="8829619" cy="646331"/>
          </a:xfrm>
          <a:prstGeom prst="rect">
            <a:avLst/>
          </a:prstGeom>
          <a:noFill/>
        </p:spPr>
        <p:txBody>
          <a:bodyPr wrap="square" rtlCol="0">
            <a:spAutoFit/>
          </a:bodyPr>
          <a:lstStyle/>
          <a:p>
            <a:r>
              <a:rPr lang="en-US" dirty="0" smtClean="0"/>
              <a:t>Yesterday, weak surface winds, convection over Cameroon, so winds aiming there.  </a:t>
            </a:r>
            <a:r>
              <a:rPr lang="en-US" dirty="0" err="1" smtClean="0"/>
              <a:t>Precip</a:t>
            </a:r>
            <a:r>
              <a:rPr lang="en-US" dirty="0" smtClean="0"/>
              <a:t> locally.  SH high is disturbed, so winds in Atlantic generally weak north of 15S.</a:t>
            </a:r>
            <a:endParaRPr lang="en-US" dirty="0"/>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290286" y="6033254"/>
            <a:ext cx="8853714" cy="646331"/>
          </a:xfrm>
          <a:prstGeom prst="rect">
            <a:avLst/>
          </a:prstGeom>
          <a:noFill/>
        </p:spPr>
        <p:txBody>
          <a:bodyPr wrap="square" rtlCol="0">
            <a:spAutoFit/>
          </a:bodyPr>
          <a:lstStyle/>
          <a:p>
            <a:r>
              <a:rPr lang="en-US" dirty="0" smtClean="0"/>
              <a:t>Today:  </a:t>
            </a:r>
            <a:r>
              <a:rPr lang="en-US" dirty="0" err="1" smtClean="0"/>
              <a:t>Precip</a:t>
            </a:r>
            <a:r>
              <a:rPr lang="en-US" dirty="0" smtClean="0"/>
              <a:t> clears up, winds strengthen near TMS, convection over West Africa moves west, Congo convection developing.</a:t>
            </a:r>
            <a:endParaRPr lang="en-US" dirty="0"/>
          </a:p>
        </p:txBody>
      </p:sp>
      <p:cxnSp>
        <p:nvCxnSpPr>
          <p:cNvPr id="5" name="Straight Arrow Connector 4"/>
          <p:cNvCxnSpPr/>
          <p:nvPr/>
        </p:nvCxnSpPr>
        <p:spPr>
          <a:xfrm rot="5400000" flipH="1" flipV="1">
            <a:off x="-539750" y="2517322"/>
            <a:ext cx="5379357" cy="2594429"/>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EEAU41_201708250415.jpg"/>
          <p:cNvPicPr>
            <a:picLocks noChangeAspect="1"/>
          </p:cNvPicPr>
          <p:nvPr/>
        </p:nvPicPr>
        <p:blipFill>
          <a:blip r:embed="rId2"/>
          <a:stretch>
            <a:fillRect/>
          </a:stretch>
        </p:blipFill>
        <p:spPr>
          <a:xfrm>
            <a:off x="0" y="17584"/>
            <a:ext cx="9144000" cy="6822831"/>
          </a:xfrm>
          <a:prstGeom prst="rect">
            <a:avLst/>
          </a:prstGeom>
        </p:spPr>
      </p:pic>
      <p:sp>
        <p:nvSpPr>
          <p:cNvPr id="3" name="TextBox 2"/>
          <p:cNvSpPr txBox="1"/>
          <p:nvPr/>
        </p:nvSpPr>
        <p:spPr>
          <a:xfrm>
            <a:off x="2276929" y="4617357"/>
            <a:ext cx="6966270" cy="646331"/>
          </a:xfrm>
          <a:prstGeom prst="rect">
            <a:avLst/>
          </a:prstGeom>
          <a:solidFill>
            <a:schemeClr val="bg1"/>
          </a:solidFill>
        </p:spPr>
        <p:txBody>
          <a:bodyPr wrap="none" rtlCol="0">
            <a:spAutoFit/>
          </a:bodyPr>
          <a:lstStyle/>
          <a:p>
            <a:r>
              <a:rPr lang="en-US" dirty="0" smtClean="0"/>
              <a:t>Ugly Angry middle cloud deck is still south of us, moved west.  Next slide</a:t>
            </a:r>
          </a:p>
          <a:p>
            <a:r>
              <a:rPr lang="en-US" dirty="0" smtClean="0"/>
              <a:t>  shows movement, no diurnal dissipation yet apparent.</a:t>
            </a:r>
            <a:endParaRPr lang="en-US" dirty="0"/>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descr="EEAU41_201708250630.jpg"/>
          <p:cNvPicPr>
            <a:picLocks noChangeAspect="1"/>
          </p:cNvPicPr>
          <p:nvPr/>
        </p:nvPicPr>
        <p:blipFill>
          <a:blip r:embed="rId2"/>
          <a:stretch>
            <a:fillRect/>
          </a:stretch>
        </p:blipFill>
        <p:spPr>
          <a:xfrm>
            <a:off x="0" y="17584"/>
            <a:ext cx="9144000" cy="6822831"/>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489857" y="6217920"/>
            <a:ext cx="8366393" cy="369332"/>
          </a:xfrm>
          <a:prstGeom prst="rect">
            <a:avLst/>
          </a:prstGeom>
          <a:noFill/>
        </p:spPr>
        <p:txBody>
          <a:bodyPr wrap="none" rtlCol="0">
            <a:spAutoFit/>
          </a:bodyPr>
          <a:lstStyle/>
          <a:p>
            <a:r>
              <a:rPr lang="en-US" dirty="0" smtClean="0"/>
              <a:t>500mb today.  Don’t usually see so much angry moisture this far south in 500mb charts.</a:t>
            </a:r>
            <a:endParaRPr lang="en-US" dirty="0"/>
          </a:p>
        </p:txBody>
      </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335643" y="6217920"/>
            <a:ext cx="6224781" cy="369332"/>
          </a:xfrm>
          <a:prstGeom prst="rect">
            <a:avLst/>
          </a:prstGeom>
          <a:noFill/>
        </p:spPr>
        <p:txBody>
          <a:bodyPr wrap="none" rtlCol="0">
            <a:spAutoFit/>
          </a:bodyPr>
          <a:lstStyle/>
          <a:p>
            <a:r>
              <a:rPr lang="en-US" dirty="0" smtClean="0"/>
              <a:t>Saturday:  Winds a bit more typical, Congo convection continues. </a:t>
            </a:r>
            <a:endParaRPr lang="en-US" dirty="0"/>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235857" y="6089525"/>
            <a:ext cx="8663214" cy="646331"/>
          </a:xfrm>
          <a:prstGeom prst="rect">
            <a:avLst/>
          </a:prstGeom>
          <a:noFill/>
        </p:spPr>
        <p:txBody>
          <a:bodyPr wrap="square" rtlCol="0">
            <a:spAutoFit/>
          </a:bodyPr>
          <a:lstStyle/>
          <a:p>
            <a:r>
              <a:rPr lang="en-US" dirty="0" smtClean="0"/>
              <a:t>Sunday: Weak winds over much of SE Atlantic.  Surface winds in tropics are aiming at two loci of convection – Congo and off the coast of western Africa.  SH high displaced far south.</a:t>
            </a:r>
            <a:endParaRPr lang="en-US" dirty="0"/>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172357" y="5989739"/>
            <a:ext cx="8599714" cy="646331"/>
          </a:xfrm>
          <a:prstGeom prst="rect">
            <a:avLst/>
          </a:prstGeom>
          <a:noFill/>
        </p:spPr>
        <p:txBody>
          <a:bodyPr wrap="square" rtlCol="0">
            <a:spAutoFit/>
          </a:bodyPr>
          <a:lstStyle/>
          <a:p>
            <a:r>
              <a:rPr lang="en-US" dirty="0" smtClean="0"/>
              <a:t>Monday:  Still weak winds as SH high reforms to the west.  Again, tropical surface winds aim to Congo and off of African coast.  Near </a:t>
            </a:r>
            <a:r>
              <a:rPr lang="en-US" dirty="0" err="1" smtClean="0"/>
              <a:t>westerlies</a:t>
            </a:r>
            <a:r>
              <a:rPr lang="en-US" dirty="0" smtClean="0"/>
              <a:t> (weak) again at TMS.</a:t>
            </a:r>
            <a:endParaRPr lang="en-US" dirty="0"/>
          </a:p>
        </p:txBody>
      </p:sp>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Rain!</a:t>
            </a:r>
            <a:endParaRPr 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263072" y="5986502"/>
            <a:ext cx="8435948" cy="646331"/>
          </a:xfrm>
          <a:prstGeom prst="rect">
            <a:avLst/>
          </a:prstGeom>
          <a:noFill/>
        </p:spPr>
        <p:txBody>
          <a:bodyPr wrap="square" rtlCol="0">
            <a:spAutoFit/>
          </a:bodyPr>
          <a:lstStyle/>
          <a:p>
            <a:r>
              <a:rPr lang="en-US" dirty="0" smtClean="0"/>
              <a:t>SH High moving into more typical place, winds strengthen, more typically southerly at TMS.  African convection moved north into CAR.</a:t>
            </a:r>
            <a:endParaRPr lang="en-US" dirty="0"/>
          </a:p>
        </p:txBody>
      </p:sp>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700mb evolution</a:t>
            </a:r>
            <a:r>
              <a:rPr lang="en-US" dirty="0" smtClean="0"/>
              <a:t> 8/24-8/29</a:t>
            </a:r>
            <a:endParaRPr lang="en-US" dirty="0"/>
          </a:p>
        </p:txBody>
      </p:sp>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2286000" y="2231571"/>
            <a:ext cx="425192"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5272314" y="2741386"/>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5" name="TextBox 4"/>
          <p:cNvSpPr txBox="1"/>
          <p:nvPr/>
        </p:nvSpPr>
        <p:spPr>
          <a:xfrm>
            <a:off x="952500" y="6217920"/>
            <a:ext cx="7664741" cy="646331"/>
          </a:xfrm>
          <a:prstGeom prst="rect">
            <a:avLst/>
          </a:prstGeom>
          <a:noFill/>
        </p:spPr>
        <p:txBody>
          <a:bodyPr wrap="none" rtlCol="0">
            <a:spAutoFit/>
          </a:bodyPr>
          <a:lstStyle/>
          <a:p>
            <a:r>
              <a:rPr lang="en-US" dirty="0" smtClean="0"/>
              <a:t>New anticyclone over southern Angola.  Get another northerly push of moist air</a:t>
            </a:r>
          </a:p>
          <a:p>
            <a:r>
              <a:rPr lang="en-US" dirty="0" smtClean="0"/>
              <a:t>  tomorrow.</a:t>
            </a:r>
            <a:endParaRPr lang="en-US" dirty="0"/>
          </a:p>
        </p:txBody>
      </p:sp>
      <p:sp>
        <p:nvSpPr>
          <p:cNvPr id="6" name="TextBox 5"/>
          <p:cNvSpPr txBox="1"/>
          <p:nvPr/>
        </p:nvSpPr>
        <p:spPr>
          <a:xfrm>
            <a:off x="2779486" y="371929"/>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4507415" y="2549854"/>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834571" y="6217920"/>
            <a:ext cx="7879080" cy="646331"/>
          </a:xfrm>
          <a:prstGeom prst="rect">
            <a:avLst/>
          </a:prstGeom>
          <a:noFill/>
        </p:spPr>
        <p:txBody>
          <a:bodyPr wrap="none" rtlCol="0">
            <a:spAutoFit/>
          </a:bodyPr>
          <a:lstStyle/>
          <a:p>
            <a:r>
              <a:rPr lang="en-US" dirty="0" smtClean="0"/>
              <a:t>Slightly moister over our region than yesterday’s </a:t>
            </a:r>
            <a:r>
              <a:rPr lang="en-US" dirty="0" err="1" smtClean="0"/>
              <a:t>fcst</a:t>
            </a:r>
            <a:r>
              <a:rPr lang="en-US" dirty="0" smtClean="0"/>
              <a:t>.  Still, dry air </a:t>
            </a:r>
            <a:r>
              <a:rPr lang="en-US" dirty="0" smtClean="0"/>
              <a:t>moving onto RT</a:t>
            </a:r>
          </a:p>
          <a:p>
            <a:r>
              <a:rPr lang="en-US" dirty="0" smtClean="0"/>
              <a:t>  as new anticyclone advances westward.</a:t>
            </a:r>
            <a:endParaRPr lang="en-US" dirty="0"/>
          </a:p>
        </p:txBody>
      </p:sp>
      <p:sp>
        <p:nvSpPr>
          <p:cNvPr id="5" name="TextBox 4"/>
          <p:cNvSpPr txBox="1"/>
          <p:nvPr/>
        </p:nvSpPr>
        <p:spPr>
          <a:xfrm>
            <a:off x="1770014" y="391886"/>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3683000" y="2249714"/>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5" name="TextBox 4"/>
          <p:cNvSpPr txBox="1"/>
          <p:nvPr/>
        </p:nvSpPr>
        <p:spPr>
          <a:xfrm>
            <a:off x="939071" y="304800"/>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pic>
        <p:nvPicPr>
          <p:cNvPr id="13" name="Picture 12"/>
          <p:cNvPicPr>
            <a:picLocks noChangeAspect="1"/>
          </p:cNvPicPr>
          <p:nvPr/>
        </p:nvPicPr>
        <p:blipFill>
          <a:blip r:embed="rId2"/>
          <a:stretch>
            <a:fillRect/>
          </a:stretch>
        </p:blipFill>
        <p:spPr>
          <a:xfrm>
            <a:off x="0" y="0"/>
            <a:ext cx="8046720" cy="6217920"/>
          </a:xfrm>
          <a:prstGeom prst="rect">
            <a:avLst/>
          </a:prstGeom>
        </p:spPr>
      </p:pic>
      <p:cxnSp>
        <p:nvCxnSpPr>
          <p:cNvPr id="8" name="Straight Arrow Connector 7"/>
          <p:cNvCxnSpPr/>
          <p:nvPr/>
        </p:nvCxnSpPr>
        <p:spPr>
          <a:xfrm rot="16200000" flipV="1">
            <a:off x="2857500" y="3619500"/>
            <a:ext cx="4343400" cy="12192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758371" y="5934670"/>
            <a:ext cx="7953829" cy="923330"/>
          </a:xfrm>
          <a:prstGeom prst="rect">
            <a:avLst/>
          </a:prstGeom>
          <a:noFill/>
        </p:spPr>
        <p:txBody>
          <a:bodyPr wrap="square" rtlCol="0">
            <a:spAutoFit/>
          </a:bodyPr>
          <a:lstStyle/>
          <a:p>
            <a:r>
              <a:rPr lang="en-US" dirty="0" smtClean="0"/>
              <a:t>Forecast consistent with yesterday in drying out our region (just slightly drier).  Anticyclone advances westward, bringing </a:t>
            </a:r>
            <a:r>
              <a:rPr lang="en-US" dirty="0" err="1" smtClean="0"/>
              <a:t>southeasterlies</a:t>
            </a:r>
            <a:r>
              <a:rPr lang="en-US" dirty="0" smtClean="0"/>
              <a:t> (and drier air, some descent).  BT shows air from northern Angola/southern Congo</a:t>
            </a:r>
            <a:endParaRPr lang="en-US" dirty="0"/>
          </a:p>
        </p:txBody>
      </p:sp>
      <p:pic>
        <p:nvPicPr>
          <p:cNvPr id="16" name="Picture 15" descr="Screen Shot 2017-08-25 at 4.08.52 AM.png"/>
          <p:cNvPicPr>
            <a:picLocks noChangeAspect="1"/>
          </p:cNvPicPr>
          <p:nvPr/>
        </p:nvPicPr>
        <p:blipFill>
          <a:blip r:embed="rId3"/>
          <a:stretch>
            <a:fillRect/>
          </a:stretch>
        </p:blipFill>
        <p:spPr>
          <a:xfrm>
            <a:off x="5295900" y="0"/>
            <a:ext cx="3848100" cy="415925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3321957" y="2238829"/>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874486" y="5934670"/>
            <a:ext cx="7507514" cy="923330"/>
          </a:xfrm>
          <a:prstGeom prst="rect">
            <a:avLst/>
          </a:prstGeom>
          <a:noFill/>
        </p:spPr>
        <p:txBody>
          <a:bodyPr wrap="square" rtlCol="0">
            <a:spAutoFit/>
          </a:bodyPr>
          <a:lstStyle/>
          <a:p>
            <a:r>
              <a:rPr lang="en-US" dirty="0" smtClean="0"/>
              <a:t>Flow</a:t>
            </a:r>
            <a:r>
              <a:rPr lang="en-US" dirty="0" smtClean="0"/>
              <a:t> becomes more zonal at the shore as </a:t>
            </a:r>
            <a:r>
              <a:rPr lang="en-US" dirty="0" smtClean="0"/>
              <a:t>anticyclone</a:t>
            </a:r>
            <a:r>
              <a:rPr lang="en-US" dirty="0" smtClean="0"/>
              <a:t> moves westward.  Consistent with previous forecast, continued dry in our region, </a:t>
            </a:r>
            <a:r>
              <a:rPr lang="en-US" dirty="0" err="1" smtClean="0"/>
              <a:t>southeasterlies</a:t>
            </a:r>
            <a:r>
              <a:rPr lang="en-US" dirty="0" smtClean="0"/>
              <a:t>.  BT shows air coming from Angola. </a:t>
            </a:r>
            <a:endParaRPr lang="en-US" dirty="0"/>
          </a:p>
        </p:txBody>
      </p:sp>
      <p:pic>
        <p:nvPicPr>
          <p:cNvPr id="7" name="Picture 6" descr="Screen Shot 2017-08-25 at 4.07.21 AM.png"/>
          <p:cNvPicPr>
            <a:picLocks noChangeAspect="1"/>
          </p:cNvPicPr>
          <p:nvPr/>
        </p:nvPicPr>
        <p:blipFill>
          <a:blip r:embed="rId3"/>
          <a:stretch>
            <a:fillRect/>
          </a:stretch>
        </p:blipFill>
        <p:spPr>
          <a:xfrm>
            <a:off x="5702553" y="0"/>
            <a:ext cx="3441447" cy="37211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8" name="Picture 7"/>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4470400" y="2499695"/>
            <a:ext cx="425192"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276932" y="6033254"/>
            <a:ext cx="8257468" cy="646331"/>
          </a:xfrm>
          <a:prstGeom prst="rect">
            <a:avLst/>
          </a:prstGeom>
          <a:noFill/>
        </p:spPr>
        <p:txBody>
          <a:bodyPr wrap="square" rtlCol="0">
            <a:spAutoFit/>
          </a:bodyPr>
          <a:lstStyle/>
          <a:p>
            <a:r>
              <a:rPr lang="en-US" dirty="0" smtClean="0"/>
              <a:t>Flow becomes more zonal over our region,  continued dry (but note beginnings of moisture coming from the east.</a:t>
            </a:r>
            <a:endParaRPr lang="en-US" dirty="0"/>
          </a:p>
        </p:txBody>
      </p:sp>
      <p:sp>
        <p:nvSpPr>
          <p:cNvPr id="7" name="TextBox 6"/>
          <p:cNvSpPr txBox="1"/>
          <p:nvPr/>
        </p:nvSpPr>
        <p:spPr>
          <a:xfrm>
            <a:off x="6031730" y="3276600"/>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8046720" cy="6217920"/>
          </a:xfrm>
          <a:prstGeom prst="rect">
            <a:avLst/>
          </a:prstGeom>
        </p:spPr>
      </p:pic>
      <p:sp>
        <p:nvSpPr>
          <p:cNvPr id="3" name="TextBox 2"/>
          <p:cNvSpPr txBox="1"/>
          <p:nvPr/>
        </p:nvSpPr>
        <p:spPr>
          <a:xfrm>
            <a:off x="4140200" y="2595461"/>
            <a:ext cx="425192"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
        <p:nvSpPr>
          <p:cNvPr id="4" name="TextBox 3"/>
          <p:cNvSpPr txBox="1"/>
          <p:nvPr/>
        </p:nvSpPr>
        <p:spPr>
          <a:xfrm>
            <a:off x="276932" y="6033254"/>
            <a:ext cx="8257468" cy="646331"/>
          </a:xfrm>
          <a:prstGeom prst="rect">
            <a:avLst/>
          </a:prstGeom>
          <a:noFill/>
        </p:spPr>
        <p:txBody>
          <a:bodyPr wrap="square" rtlCol="0">
            <a:spAutoFit/>
          </a:bodyPr>
          <a:lstStyle/>
          <a:p>
            <a:r>
              <a:rPr lang="en-US" dirty="0" smtClean="0"/>
              <a:t>Flow zonal over our region,  moisture intrusion from the east over us, but noticeably less intense than yesterday/today.</a:t>
            </a:r>
            <a:endParaRPr lang="en-US" dirty="0"/>
          </a:p>
        </p:txBody>
      </p:sp>
      <p:sp>
        <p:nvSpPr>
          <p:cNvPr id="7" name="TextBox 6"/>
          <p:cNvSpPr txBox="1"/>
          <p:nvPr/>
        </p:nvSpPr>
        <p:spPr>
          <a:xfrm>
            <a:off x="5765030" y="3187700"/>
            <a:ext cx="318229" cy="369332"/>
          </a:xfrm>
          <a:prstGeom prst="rect">
            <a:avLst/>
          </a:prstGeom>
          <a:solidFill>
            <a:schemeClr val="bg1"/>
          </a:solidFill>
        </p:spPr>
        <p:txBody>
          <a:bodyPr wrap="none" rtlCol="0">
            <a:spAutoFit/>
          </a:bodyPr>
          <a:lstStyle/>
          <a:p>
            <a:r>
              <a:rPr lang="en-US" dirty="0" smtClean="0">
                <a:solidFill>
                  <a:srgbClr val="FF6600"/>
                </a:solidFill>
              </a:rPr>
              <a:t>A</a:t>
            </a:r>
            <a:endParaRPr lang="en-US" dirty="0">
              <a:solidFill>
                <a:srgbClr val="FF6600"/>
              </a:solidFill>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Saturday</a:t>
            </a:r>
            <a:endParaRPr lang="en-US" dirty="0"/>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7" name="Picture 6"/>
          <p:cNvPicPr>
            <a:picLocks noChangeAspect="1"/>
          </p:cNvPicPr>
          <p:nvPr/>
        </p:nvPicPr>
        <p:blipFill>
          <a:blip r:embed="rId2"/>
          <a:stretch>
            <a:fillRect/>
          </a:stretch>
        </p:blipFill>
        <p:spPr>
          <a:xfrm>
            <a:off x="0" y="0"/>
            <a:ext cx="8046720" cy="6217920"/>
          </a:xfrm>
          <a:prstGeom prst="rect">
            <a:avLst/>
          </a:prstGeom>
        </p:spPr>
      </p:pic>
      <p:cxnSp>
        <p:nvCxnSpPr>
          <p:cNvPr id="9" name="Straight Arrow Connector 8"/>
          <p:cNvCxnSpPr/>
          <p:nvPr/>
        </p:nvCxnSpPr>
        <p:spPr>
          <a:xfrm rot="5400000" flipH="1" flipV="1">
            <a:off x="-1" y="2603502"/>
            <a:ext cx="5930902" cy="212090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
        <p:nvSpPr>
          <p:cNvPr id="4" name="TextBox 3"/>
          <p:cNvSpPr txBox="1"/>
          <p:nvPr/>
        </p:nvSpPr>
        <p:spPr>
          <a:xfrm>
            <a:off x="645689" y="5983073"/>
            <a:ext cx="8289668" cy="923330"/>
          </a:xfrm>
          <a:prstGeom prst="rect">
            <a:avLst/>
          </a:prstGeom>
          <a:noFill/>
        </p:spPr>
        <p:txBody>
          <a:bodyPr wrap="square" rtlCol="0">
            <a:spAutoFit/>
          </a:bodyPr>
          <a:lstStyle/>
          <a:p>
            <a:r>
              <a:rPr lang="en-US" dirty="0" smtClean="0"/>
              <a:t>Roughly consistent with yesterday’s </a:t>
            </a:r>
            <a:r>
              <a:rPr lang="en-US" dirty="0" err="1" smtClean="0"/>
              <a:t>fcst</a:t>
            </a:r>
            <a:r>
              <a:rPr lang="en-US" dirty="0" smtClean="0"/>
              <a:t>, except </a:t>
            </a:r>
            <a:r>
              <a:rPr lang="en-US" dirty="0" smtClean="0"/>
              <a:t>West African convection is a little further west, so westerly component over us is less.  Congo convection consistent.  Angola Bay Eddy is typical.  Note convergence on Angolan coast (diurnal)</a:t>
            </a:r>
            <a:endParaRPr lang="en-US" dirty="0"/>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3" name="Picture 2"/>
          <p:cNvPicPr>
            <a:picLocks noChangeAspect="1"/>
          </p:cNvPicPr>
          <p:nvPr/>
        </p:nvPicPr>
        <p:blipFill>
          <a:blip r:embed="rId2"/>
          <a:stretch>
            <a:fillRect/>
          </a:stretch>
        </p:blipFill>
        <p:spPr>
          <a:xfrm>
            <a:off x="0" y="0"/>
            <a:ext cx="8046720" cy="6217920"/>
          </a:xfrm>
          <a:prstGeom prst="rect">
            <a:avLst/>
          </a:prstGeom>
        </p:spPr>
      </p:pic>
      <p:sp>
        <p:nvSpPr>
          <p:cNvPr id="4" name="TextBox 3"/>
          <p:cNvSpPr txBox="1"/>
          <p:nvPr/>
        </p:nvSpPr>
        <p:spPr>
          <a:xfrm>
            <a:off x="203200" y="6033254"/>
            <a:ext cx="2832100" cy="646331"/>
          </a:xfrm>
          <a:prstGeom prst="rect">
            <a:avLst/>
          </a:prstGeom>
          <a:noFill/>
        </p:spPr>
        <p:txBody>
          <a:bodyPr wrap="square" rtlCol="0">
            <a:spAutoFit/>
          </a:bodyPr>
          <a:lstStyle/>
          <a:p>
            <a:r>
              <a:rPr lang="en-US" dirty="0" smtClean="0"/>
              <a:t>36 hour forecast trying to put rain near TMS.</a:t>
            </a:r>
            <a:endParaRPr lang="en-US" dirty="0"/>
          </a:p>
        </p:txBody>
      </p:sp>
      <p:pic>
        <p:nvPicPr>
          <p:cNvPr id="5" name="Picture 4"/>
          <p:cNvPicPr>
            <a:picLocks noChangeAspect="1"/>
          </p:cNvPicPr>
          <p:nvPr/>
        </p:nvPicPr>
        <p:blipFill>
          <a:blip r:embed="rId3"/>
          <a:srcRect l="51294" b="69695"/>
          <a:stretch>
            <a:fillRect/>
          </a:stretch>
        </p:blipFill>
        <p:spPr>
          <a:xfrm>
            <a:off x="3225051" y="3987800"/>
            <a:ext cx="5918949" cy="2845832"/>
          </a:xfrm>
          <a:prstGeom prst="rect">
            <a:avLst/>
          </a:prstGeom>
        </p:spPr>
      </p:pic>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0" y="0"/>
            <a:ext cx="4693920" cy="3627120"/>
          </a:xfrm>
          <a:prstGeom prst="rect">
            <a:avLst/>
          </a:prstGeom>
        </p:spPr>
      </p:pic>
      <p:sp>
        <p:nvSpPr>
          <p:cNvPr id="8" name="TextBox 7"/>
          <p:cNvSpPr txBox="1"/>
          <p:nvPr/>
        </p:nvSpPr>
        <p:spPr>
          <a:xfrm>
            <a:off x="127000" y="4191000"/>
            <a:ext cx="4109357" cy="923330"/>
          </a:xfrm>
          <a:prstGeom prst="rect">
            <a:avLst/>
          </a:prstGeom>
          <a:noFill/>
        </p:spPr>
        <p:txBody>
          <a:bodyPr wrap="square" rtlCol="0">
            <a:spAutoFit/>
          </a:bodyPr>
          <a:lstStyle/>
          <a:p>
            <a:r>
              <a:rPr lang="en-US" dirty="0" smtClean="0"/>
              <a:t>Mid level flow for</a:t>
            </a:r>
            <a:r>
              <a:rPr lang="en-US" dirty="0" smtClean="0"/>
              <a:t> Saturday.  Dry air in operating region (even more so than yesterday’s </a:t>
            </a:r>
            <a:r>
              <a:rPr lang="en-US" dirty="0" err="1" smtClean="0"/>
              <a:t>fcst</a:t>
            </a:r>
            <a:r>
              <a:rPr lang="en-US" dirty="0" smtClean="0"/>
              <a:t>).  </a:t>
            </a:r>
            <a:endParaRPr lang="en-US" dirty="0"/>
          </a:p>
        </p:txBody>
      </p:sp>
      <p:sp>
        <p:nvSpPr>
          <p:cNvPr id="16" name="TextBox 15"/>
          <p:cNvSpPr txBox="1"/>
          <p:nvPr/>
        </p:nvSpPr>
        <p:spPr>
          <a:xfrm>
            <a:off x="6388100" y="1452467"/>
            <a:ext cx="318229" cy="295466"/>
          </a:xfrm>
          <a:prstGeom prst="rect">
            <a:avLst/>
          </a:prstGeom>
          <a:solidFill>
            <a:schemeClr val="bg1"/>
          </a:solidFill>
        </p:spPr>
        <p:txBody>
          <a:bodyPr wrap="none" rtlCol="0">
            <a:spAutoFit/>
          </a:bodyPr>
          <a:lstStyle/>
          <a:p>
            <a:r>
              <a:rPr lang="en-US" dirty="0" smtClean="0"/>
              <a:t>A</a:t>
            </a:r>
            <a:endParaRPr lang="en-US" dirty="0"/>
          </a:p>
        </p:txBody>
      </p:sp>
      <p:pic>
        <p:nvPicPr>
          <p:cNvPr id="9" name="Picture 8"/>
          <p:cNvPicPr>
            <a:picLocks noChangeAspect="1"/>
          </p:cNvPicPr>
          <p:nvPr/>
        </p:nvPicPr>
        <p:blipFill>
          <a:blip r:embed="rId3"/>
          <a:stretch>
            <a:fillRect/>
          </a:stretch>
        </p:blipFill>
        <p:spPr>
          <a:xfrm>
            <a:off x="4450080" y="0"/>
            <a:ext cx="4693920" cy="3627120"/>
          </a:xfrm>
          <a:prstGeom prst="rect">
            <a:avLst/>
          </a:prstGeom>
        </p:spPr>
      </p:pic>
      <p:pic>
        <p:nvPicPr>
          <p:cNvPr id="11" name="Picture 10"/>
          <p:cNvPicPr>
            <a:picLocks noChangeAspect="1"/>
          </p:cNvPicPr>
          <p:nvPr/>
        </p:nvPicPr>
        <p:blipFill>
          <a:blip r:embed="rId4"/>
          <a:stretch>
            <a:fillRect/>
          </a:stretch>
        </p:blipFill>
        <p:spPr>
          <a:xfrm>
            <a:off x="4450080" y="3230880"/>
            <a:ext cx="4693920" cy="3627120"/>
          </a:xfrm>
          <a:prstGeom prst="rect">
            <a:avLst/>
          </a:prstGeom>
        </p:spPr>
      </p:pic>
      <p:cxnSp>
        <p:nvCxnSpPr>
          <p:cNvPr id="18" name="Straight Arrow Connector 17"/>
          <p:cNvCxnSpPr/>
          <p:nvPr/>
        </p:nvCxnSpPr>
        <p:spPr>
          <a:xfrm flipV="1">
            <a:off x="1378857" y="1161144"/>
            <a:ext cx="5533572" cy="348705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108857" y="4384040"/>
            <a:ext cx="8826500" cy="2585323"/>
          </a:xfrm>
          <a:prstGeom prst="rect">
            <a:avLst/>
          </a:prstGeom>
          <a:noFill/>
        </p:spPr>
        <p:txBody>
          <a:bodyPr wrap="square" rtlCol="0">
            <a:spAutoFit/>
          </a:bodyPr>
          <a:lstStyle/>
          <a:p>
            <a:r>
              <a:rPr lang="en-US" dirty="0" smtClean="0"/>
              <a:t>Clouds for</a:t>
            </a:r>
            <a:r>
              <a:rPr lang="en-US" dirty="0" smtClean="0"/>
              <a:t> Saturday.  Similar to yesterday’s </a:t>
            </a:r>
            <a:r>
              <a:rPr lang="en-US" dirty="0" err="1" smtClean="0"/>
              <a:t>fcst</a:t>
            </a:r>
            <a:r>
              <a:rPr lang="en-US" dirty="0" smtClean="0"/>
              <a:t> for the mid level clouds: (1) unlike yesterday, there is nothing east of the prime meridian; (2) higher cloud fractions than yesterday just west of the prime meridian.   Models disagree on high cloud </a:t>
            </a:r>
            <a:r>
              <a:rPr lang="en-US" dirty="0" smtClean="0"/>
              <a:t>east of prime meridian.  EC has more cloud.  Neither model is truly reliable for high level cloud at 48 hours based on experience.   </a:t>
            </a:r>
          </a:p>
          <a:p>
            <a:r>
              <a:rPr lang="en-US" dirty="0" err="1" smtClean="0"/>
              <a:t>Rei</a:t>
            </a:r>
            <a:r>
              <a:rPr lang="en-US" dirty="0" smtClean="0"/>
              <a:t> points out that the EC model does not fully capture the diurnal clearing of mid-level cloud (which played a role in yesterday’s overestimate of mid-level cloud).  Based on this, we discount the importance of the mid-level cloud to our operations.  High level cloud is likely to be occasional streamers, much like yesterday. </a:t>
            </a:r>
            <a:endParaRPr lang="en-US" dirty="0"/>
          </a:p>
        </p:txBody>
      </p:sp>
      <p:cxnSp>
        <p:nvCxnSpPr>
          <p:cNvPr id="8" name="Straight Arrow Connector 7"/>
          <p:cNvCxnSpPr/>
          <p:nvPr/>
        </p:nvCxnSpPr>
        <p:spPr>
          <a:xfrm rot="16200000" flipV="1">
            <a:off x="2489200" y="2133600"/>
            <a:ext cx="4305300" cy="2578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2"/>
          <a:stretch>
            <a:fillRect/>
          </a:stretch>
        </p:blipFill>
        <p:spPr>
          <a:xfrm>
            <a:off x="0" y="0"/>
            <a:ext cx="5364480" cy="4145280"/>
          </a:xfrm>
          <a:prstGeom prst="rect">
            <a:avLst/>
          </a:prstGeom>
        </p:spPr>
      </p:pic>
      <p:pic>
        <p:nvPicPr>
          <p:cNvPr id="11" name="Picture 10"/>
          <p:cNvPicPr>
            <a:picLocks noChangeAspect="1"/>
          </p:cNvPicPr>
          <p:nvPr/>
        </p:nvPicPr>
        <p:blipFill>
          <a:blip r:embed="rId3"/>
          <a:stretch>
            <a:fillRect/>
          </a:stretch>
        </p:blipFill>
        <p:spPr>
          <a:xfrm>
            <a:off x="4841240" y="0"/>
            <a:ext cx="4302760" cy="4384040"/>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17715" y="4523405"/>
            <a:ext cx="3561806" cy="2308324"/>
          </a:xfrm>
          <a:prstGeom prst="rect">
            <a:avLst/>
          </a:prstGeom>
          <a:noFill/>
        </p:spPr>
        <p:txBody>
          <a:bodyPr wrap="square" rtlCol="0">
            <a:spAutoFit/>
          </a:bodyPr>
          <a:lstStyle/>
          <a:p>
            <a:r>
              <a:rPr lang="en-US" dirty="0" smtClean="0"/>
              <a:t>EC high clouds </a:t>
            </a:r>
            <a:r>
              <a:rPr lang="en-US" dirty="0" smtClean="0"/>
              <a:t>for</a:t>
            </a:r>
            <a:r>
              <a:rPr lang="en-US" dirty="0" smtClean="0"/>
              <a:t> Saturday (above).</a:t>
            </a:r>
          </a:p>
          <a:p>
            <a:r>
              <a:rPr lang="en-US" dirty="0" smtClean="0"/>
              <a:t>Old forecast is at right.  Some consistency.  Judgment is that the situation will be comparable to yesterday, with occasional streamers.  Doesn’t look like a lot of streamers unless you are east of the routine track.</a:t>
            </a:r>
            <a:r>
              <a:rPr lang="en-US" dirty="0" smtClean="0"/>
              <a:t>  </a:t>
            </a:r>
            <a:endParaRPr lang="en-US" dirty="0"/>
          </a:p>
        </p:txBody>
      </p:sp>
      <p:cxnSp>
        <p:nvCxnSpPr>
          <p:cNvPr id="8" name="Straight Arrow Connector 7"/>
          <p:cNvCxnSpPr/>
          <p:nvPr/>
        </p:nvCxnSpPr>
        <p:spPr>
          <a:xfrm rot="16200000" flipV="1">
            <a:off x="2489200" y="2133600"/>
            <a:ext cx="4305300" cy="2578100"/>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tretch>
            <a:fillRect/>
          </a:stretch>
        </p:blipFill>
        <p:spPr>
          <a:xfrm>
            <a:off x="3779520" y="2712720"/>
            <a:ext cx="5364480" cy="4145280"/>
          </a:xfrm>
          <a:prstGeom prst="rect">
            <a:avLst/>
          </a:prstGeom>
        </p:spPr>
      </p:pic>
      <p:pic>
        <p:nvPicPr>
          <p:cNvPr id="6" name="Picture 5"/>
          <p:cNvPicPr>
            <a:picLocks noChangeAspect="1"/>
          </p:cNvPicPr>
          <p:nvPr/>
        </p:nvPicPr>
        <p:blipFill>
          <a:blip r:embed="rId3"/>
          <a:stretch>
            <a:fillRect/>
          </a:stretch>
        </p:blipFill>
        <p:spPr>
          <a:xfrm>
            <a:off x="0" y="0"/>
            <a:ext cx="5364480" cy="4145280"/>
          </a:xfrm>
          <a:prstGeom prst="rect">
            <a:avLst/>
          </a:prstGeom>
        </p:spPr>
      </p:pic>
      <p:pic>
        <p:nvPicPr>
          <p:cNvPr id="10" name="Picture 9"/>
          <p:cNvPicPr>
            <a:picLocks noChangeAspect="1"/>
          </p:cNvPicPr>
          <p:nvPr/>
        </p:nvPicPr>
        <p:blipFill>
          <a:blip r:embed="rId4"/>
          <a:stretch>
            <a:fillRect/>
          </a:stretch>
        </p:blipFill>
        <p:spPr>
          <a:xfrm>
            <a:off x="3779520" y="2712720"/>
            <a:ext cx="5364480" cy="4145280"/>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5585165" y="3797300"/>
            <a:ext cx="3137840" cy="2585323"/>
          </a:xfrm>
          <a:prstGeom prst="rect">
            <a:avLst/>
          </a:prstGeom>
          <a:noFill/>
        </p:spPr>
        <p:txBody>
          <a:bodyPr wrap="square" rtlCol="0">
            <a:spAutoFit/>
          </a:bodyPr>
          <a:lstStyle/>
          <a:p>
            <a:r>
              <a:rPr lang="en-US" dirty="0" smtClean="0"/>
              <a:t>Routine track X-sect (left), </a:t>
            </a:r>
            <a:r>
              <a:rPr lang="en-US" dirty="0" err="1" smtClean="0"/>
              <a:t>Xsect</a:t>
            </a:r>
            <a:r>
              <a:rPr lang="en-US" dirty="0" smtClean="0"/>
              <a:t> along 5S above.  Mid level moisture west of prime meridian (a bit more intense than yesterday’s </a:t>
            </a:r>
            <a:r>
              <a:rPr lang="en-US" dirty="0" err="1" smtClean="0"/>
              <a:t>fcst</a:t>
            </a:r>
            <a:r>
              <a:rPr lang="en-US" dirty="0" smtClean="0"/>
              <a:t>).  Routine track (left) is dry to 2S (drier than yesterday).  Surface winds nominal southerlies 10 knots.  Mid level winds ESE at 15-20.</a:t>
            </a:r>
            <a:endParaRPr lang="en-US" dirty="0"/>
          </a:p>
        </p:txBody>
      </p:sp>
      <p:cxnSp>
        <p:nvCxnSpPr>
          <p:cNvPr id="6" name="Straight Connector 5"/>
          <p:cNvCxnSpPr/>
          <p:nvPr/>
        </p:nvCxnSpPr>
        <p:spPr>
          <a:xfrm rot="5400000" flipH="1" flipV="1">
            <a:off x="5574393" y="1555750"/>
            <a:ext cx="2549072"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10" name="Picture 9"/>
          <p:cNvPicPr>
            <a:picLocks noChangeAspect="1"/>
          </p:cNvPicPr>
          <p:nvPr/>
        </p:nvPicPr>
        <p:blipFill>
          <a:blip r:embed="rId2"/>
          <a:stretch>
            <a:fillRect/>
          </a:stretch>
        </p:blipFill>
        <p:spPr>
          <a:xfrm>
            <a:off x="3779520" y="0"/>
            <a:ext cx="5364480" cy="4145280"/>
          </a:xfrm>
          <a:prstGeom prst="rect">
            <a:avLst/>
          </a:prstGeom>
        </p:spPr>
      </p:pic>
      <p:pic>
        <p:nvPicPr>
          <p:cNvPr id="9" name="Picture 8"/>
          <p:cNvPicPr>
            <a:picLocks noChangeAspect="1"/>
          </p:cNvPicPr>
          <p:nvPr/>
        </p:nvPicPr>
        <p:blipFill>
          <a:blip r:embed="rId3"/>
          <a:stretch>
            <a:fillRect/>
          </a:stretch>
        </p:blipFill>
        <p:spPr>
          <a:xfrm>
            <a:off x="0" y="2710180"/>
            <a:ext cx="5364480" cy="4145280"/>
          </a:xfrm>
          <a:prstGeom prst="rect">
            <a:avLst/>
          </a:prstGeom>
        </p:spPr>
      </p:pic>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Latest EC cloud forecasts</a:t>
            </a:r>
            <a:endParaRPr lang="en-US" dirty="0"/>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US"/>
          </a:p>
        </p:txBody>
      </p:sp>
      <p:sp>
        <p:nvSpPr>
          <p:cNvPr id="3" name="Subtitle 2"/>
          <p:cNvSpPr>
            <a:spLocks noGrp="1"/>
          </p:cNvSpPr>
          <p:nvPr>
            <p:ph type="subTitle"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8046720" cy="6217920"/>
          </a:xfrm>
          <a:prstGeom prst="rect">
            <a:avLst/>
          </a:prstGeom>
        </p:spPr>
      </p:pic>
    </p:spTree>
  </p:cSld>
  <p:clrMapOvr>
    <a:masterClrMapping/>
  </p:clrMapOvr>
</p:sld>
</file>

<file path=ppt/slides/slide3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8046720" cy="6217920"/>
          </a:xfrm>
          <a:prstGeom prst="rect">
            <a:avLst/>
          </a:prstGeom>
        </p:spPr>
      </p:pic>
    </p:spTree>
  </p:cSld>
  <p:clrMapOvr>
    <a:masterClrMapping/>
  </p:clrMapOvr>
</p:sld>
</file>

<file path=ppt/slides/slide3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8046720" cy="6217920"/>
          </a:xfrm>
          <a:prstGeom prst="rect">
            <a:avLst/>
          </a:prstGeom>
        </p:spPr>
      </p:pic>
    </p:spTree>
  </p:cSld>
  <p:clrMapOvr>
    <a:masterClrMapping/>
  </p:clrMapOvr>
</p:sld>
</file>

<file path=ppt/slides/slide3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3" name="Content Placeholder 2"/>
          <p:cNvSpPr>
            <a:spLocks noGrp="1"/>
          </p:cNvSpPr>
          <p:nvPr>
            <p:ph idx="1"/>
          </p:nvPr>
        </p:nvSpPr>
        <p:spPr/>
        <p:txBody>
          <a:bodyPr/>
          <a:lstStyle/>
          <a:p>
            <a:endParaRPr lang="en-US"/>
          </a:p>
        </p:txBody>
      </p:sp>
      <p:pic>
        <p:nvPicPr>
          <p:cNvPr id="4" name="Picture 3"/>
          <p:cNvPicPr>
            <a:picLocks noChangeAspect="1"/>
          </p:cNvPicPr>
          <p:nvPr/>
        </p:nvPicPr>
        <p:blipFill>
          <a:blip r:embed="rId2"/>
          <a:stretch>
            <a:fillRect/>
          </a:stretch>
        </p:blipFill>
        <p:spPr>
          <a:xfrm>
            <a:off x="0" y="0"/>
            <a:ext cx="8046720" cy="621792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Sunday</a:t>
            </a:r>
            <a:endParaRPr lang="en-US" dirty="0"/>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rcRect l="47500"/>
          <a:stretch>
            <a:fillRect/>
          </a:stretch>
        </p:blipFill>
        <p:spPr>
          <a:xfrm>
            <a:off x="0" y="0"/>
            <a:ext cx="5667375" cy="6477000"/>
          </a:xfrm>
          <a:prstGeom prst="rect">
            <a:avLst/>
          </a:prstGeom>
        </p:spPr>
      </p:pic>
      <p:sp>
        <p:nvSpPr>
          <p:cNvPr id="3" name="TextBox 2"/>
          <p:cNvSpPr txBox="1"/>
          <p:nvPr/>
        </p:nvSpPr>
        <p:spPr>
          <a:xfrm>
            <a:off x="5829300" y="1358900"/>
            <a:ext cx="3314700" cy="1477328"/>
          </a:xfrm>
          <a:prstGeom prst="rect">
            <a:avLst/>
          </a:prstGeom>
          <a:noFill/>
        </p:spPr>
        <p:txBody>
          <a:bodyPr wrap="square" rtlCol="0">
            <a:spAutoFit/>
          </a:bodyPr>
          <a:lstStyle/>
          <a:p>
            <a:r>
              <a:rPr lang="en-US" dirty="0" smtClean="0"/>
              <a:t>Satellite rain product indicates rain over the island at 3 PM (north end).</a:t>
            </a:r>
          </a:p>
          <a:p>
            <a:endParaRPr lang="en-US" dirty="0" smtClean="0"/>
          </a:p>
          <a:p>
            <a:endParaRPr lang="en-US" dirty="0"/>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0" y="0"/>
            <a:ext cx="8046720" cy="6217920"/>
          </a:xfrm>
          <a:prstGeom prst="rect">
            <a:avLst/>
          </a:prstGeom>
        </p:spPr>
      </p:pic>
      <p:sp>
        <p:nvSpPr>
          <p:cNvPr id="4" name="TextBox 3"/>
          <p:cNvSpPr txBox="1"/>
          <p:nvPr/>
        </p:nvSpPr>
        <p:spPr>
          <a:xfrm>
            <a:off x="355404" y="5995769"/>
            <a:ext cx="8788596" cy="923330"/>
          </a:xfrm>
          <a:prstGeom prst="rect">
            <a:avLst/>
          </a:prstGeom>
          <a:noFill/>
        </p:spPr>
        <p:txBody>
          <a:bodyPr wrap="square" rtlCol="0">
            <a:spAutoFit/>
          </a:bodyPr>
          <a:lstStyle/>
          <a:p>
            <a:r>
              <a:rPr lang="en-US" dirty="0" smtClean="0"/>
              <a:t>Surface chart for </a:t>
            </a:r>
            <a:r>
              <a:rPr lang="en-US" dirty="0" smtClean="0"/>
              <a:t>Sunday.  Convection now focused in northern Congo, and surface winds have changed direction accordingly.  With SH high well to the south, overall SE Atlantic winds are weak.</a:t>
            </a:r>
            <a:endParaRPr lang="en-US" dirty="0"/>
          </a:p>
        </p:txBody>
      </p:sp>
    </p:spTree>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127000" y="4191000"/>
            <a:ext cx="4109357" cy="2031325"/>
          </a:xfrm>
          <a:prstGeom prst="rect">
            <a:avLst/>
          </a:prstGeom>
          <a:noFill/>
        </p:spPr>
        <p:txBody>
          <a:bodyPr wrap="square" rtlCol="0">
            <a:spAutoFit/>
          </a:bodyPr>
          <a:lstStyle/>
          <a:p>
            <a:r>
              <a:rPr lang="en-US" dirty="0" smtClean="0"/>
              <a:t>Mid level flow for</a:t>
            </a:r>
            <a:r>
              <a:rPr lang="en-US" dirty="0" smtClean="0"/>
              <a:t> Sunday.  </a:t>
            </a:r>
            <a:r>
              <a:rPr lang="en-US" dirty="0" smtClean="0"/>
              <a:t>Pronounced southerly component of flow at 700mb from Angola into our region.  Blob of dry convective moisture at 600mb has moved off of Angola</a:t>
            </a:r>
            <a:r>
              <a:rPr lang="en-US" dirty="0" smtClean="0"/>
              <a:t>.  Pronounced drying at 800mb.  Consistent with yesterday’s forecast, except slightly drier</a:t>
            </a:r>
            <a:endParaRPr lang="en-US" dirty="0"/>
          </a:p>
        </p:txBody>
      </p:sp>
      <p:sp>
        <p:nvSpPr>
          <p:cNvPr id="9" name="TextBox 8"/>
          <p:cNvSpPr txBox="1"/>
          <p:nvPr/>
        </p:nvSpPr>
        <p:spPr>
          <a:xfrm>
            <a:off x="6480629" y="1242142"/>
            <a:ext cx="318229" cy="369332"/>
          </a:xfrm>
          <a:prstGeom prst="rect">
            <a:avLst/>
          </a:prstGeom>
          <a:solidFill>
            <a:schemeClr val="bg1"/>
          </a:solidFill>
        </p:spPr>
        <p:txBody>
          <a:bodyPr wrap="none" rtlCol="0">
            <a:spAutoFit/>
          </a:bodyPr>
          <a:lstStyle/>
          <a:p>
            <a:r>
              <a:rPr lang="en-US" dirty="0" smtClean="0"/>
              <a:t>A</a:t>
            </a:r>
            <a:endParaRPr lang="en-US" dirty="0"/>
          </a:p>
        </p:txBody>
      </p:sp>
      <p:pic>
        <p:nvPicPr>
          <p:cNvPr id="14" name="Picture 13"/>
          <p:cNvPicPr>
            <a:picLocks noChangeAspect="1"/>
          </p:cNvPicPr>
          <p:nvPr/>
        </p:nvPicPr>
        <p:blipFill>
          <a:blip r:embed="rId2"/>
          <a:stretch>
            <a:fillRect/>
          </a:stretch>
        </p:blipFill>
        <p:spPr>
          <a:xfrm>
            <a:off x="0" y="0"/>
            <a:ext cx="4693920" cy="3627120"/>
          </a:xfrm>
          <a:prstGeom prst="rect">
            <a:avLst/>
          </a:prstGeom>
        </p:spPr>
      </p:pic>
      <p:pic>
        <p:nvPicPr>
          <p:cNvPr id="16" name="Picture 15"/>
          <p:cNvPicPr>
            <a:picLocks noChangeAspect="1"/>
          </p:cNvPicPr>
          <p:nvPr/>
        </p:nvPicPr>
        <p:blipFill>
          <a:blip r:embed="rId3"/>
          <a:stretch>
            <a:fillRect/>
          </a:stretch>
        </p:blipFill>
        <p:spPr>
          <a:xfrm>
            <a:off x="4451898" y="0"/>
            <a:ext cx="4693920" cy="3627120"/>
          </a:xfrm>
          <a:prstGeom prst="rect">
            <a:avLst/>
          </a:prstGeom>
        </p:spPr>
      </p:pic>
      <p:pic>
        <p:nvPicPr>
          <p:cNvPr id="17" name="Picture 16"/>
          <p:cNvPicPr>
            <a:picLocks noChangeAspect="1"/>
          </p:cNvPicPr>
          <p:nvPr/>
        </p:nvPicPr>
        <p:blipFill>
          <a:blip r:embed="rId4"/>
          <a:stretch>
            <a:fillRect/>
          </a:stretch>
        </p:blipFill>
        <p:spPr>
          <a:xfrm>
            <a:off x="4451898" y="3230880"/>
            <a:ext cx="4693920" cy="3627120"/>
          </a:xfrm>
          <a:prstGeom prst="rect">
            <a:avLst/>
          </a:prstGeom>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680357" y="5252357"/>
            <a:ext cx="8340219" cy="923330"/>
          </a:xfrm>
          <a:prstGeom prst="rect">
            <a:avLst/>
          </a:prstGeom>
          <a:noFill/>
        </p:spPr>
        <p:txBody>
          <a:bodyPr wrap="square" rtlCol="0">
            <a:spAutoFit/>
          </a:bodyPr>
          <a:lstStyle/>
          <a:p>
            <a:r>
              <a:rPr lang="en-US" dirty="0" smtClean="0"/>
              <a:t>Clouds for</a:t>
            </a:r>
            <a:r>
              <a:rPr lang="en-US" dirty="0" smtClean="0"/>
              <a:t> Sunday.  </a:t>
            </a:r>
            <a:r>
              <a:rPr lang="en-US" dirty="0" smtClean="0"/>
              <a:t>Broad agreement on high and middle </a:t>
            </a:r>
            <a:r>
              <a:rPr lang="en-US" dirty="0" smtClean="0"/>
              <a:t>clouds.  EC forecast has backed off quite a bit from previous, and is now the less “pessimistic” of the two models in our operation. Neither forecast </a:t>
            </a:r>
            <a:r>
              <a:rPr lang="en-US" dirty="0" smtClean="0"/>
              <a:t>is clear to the north.</a:t>
            </a:r>
            <a:r>
              <a:rPr lang="en-US" dirty="0" smtClean="0"/>
              <a:t> </a:t>
            </a:r>
            <a:endParaRPr lang="en-US" dirty="0"/>
          </a:p>
        </p:txBody>
      </p:sp>
      <p:cxnSp>
        <p:nvCxnSpPr>
          <p:cNvPr id="8" name="Straight Connector 7"/>
          <p:cNvCxnSpPr/>
          <p:nvPr/>
        </p:nvCxnSpPr>
        <p:spPr>
          <a:xfrm rot="5400000">
            <a:off x="6553200" y="1498600"/>
            <a:ext cx="9144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9" name="Picture 8"/>
          <p:cNvPicPr>
            <a:picLocks noChangeAspect="1"/>
          </p:cNvPicPr>
          <p:nvPr/>
        </p:nvPicPr>
        <p:blipFill>
          <a:blip r:embed="rId2"/>
          <a:stretch>
            <a:fillRect/>
          </a:stretch>
        </p:blipFill>
        <p:spPr>
          <a:xfrm>
            <a:off x="0" y="0"/>
            <a:ext cx="5364480" cy="4145280"/>
          </a:xfrm>
          <a:prstGeom prst="rect">
            <a:avLst/>
          </a:prstGeom>
        </p:spPr>
      </p:pic>
      <p:pic>
        <p:nvPicPr>
          <p:cNvPr id="7" name="Picture 6"/>
          <p:cNvPicPr>
            <a:picLocks noChangeAspect="1"/>
          </p:cNvPicPr>
          <p:nvPr/>
        </p:nvPicPr>
        <p:blipFill>
          <a:blip r:embed="rId3"/>
          <a:stretch>
            <a:fillRect/>
          </a:stretch>
        </p:blipFill>
        <p:spPr>
          <a:xfrm>
            <a:off x="4841240" y="0"/>
            <a:ext cx="4302760" cy="4384040"/>
          </a:xfrm>
          <a:prstGeom prst="rect">
            <a:avLst/>
          </a:prstGeom>
        </p:spPr>
      </p:pic>
    </p:spTree>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 name="TextBox 2"/>
          <p:cNvSpPr txBox="1"/>
          <p:nvPr/>
        </p:nvSpPr>
        <p:spPr>
          <a:xfrm>
            <a:off x="5168900" y="3822114"/>
            <a:ext cx="3811813" cy="369332"/>
          </a:xfrm>
          <a:prstGeom prst="rect">
            <a:avLst/>
          </a:prstGeom>
          <a:noFill/>
        </p:spPr>
        <p:txBody>
          <a:bodyPr wrap="square" rtlCol="0">
            <a:spAutoFit/>
          </a:bodyPr>
          <a:lstStyle/>
          <a:p>
            <a:r>
              <a:rPr lang="en-US" dirty="0" smtClean="0"/>
              <a:t>Nice retreat of mid-level moisture </a:t>
            </a:r>
            <a:r>
              <a:rPr lang="en-US" dirty="0" smtClean="0"/>
              <a:t>in</a:t>
            </a:r>
            <a:endParaRPr lang="en-US" dirty="0"/>
          </a:p>
        </p:txBody>
      </p:sp>
      <p:sp>
        <p:nvSpPr>
          <p:cNvPr id="7" name="TextBox 6"/>
          <p:cNvSpPr txBox="1"/>
          <p:nvPr/>
        </p:nvSpPr>
        <p:spPr>
          <a:xfrm>
            <a:off x="5575300" y="4191446"/>
            <a:ext cx="2984500" cy="923330"/>
          </a:xfrm>
          <a:prstGeom prst="rect">
            <a:avLst/>
          </a:prstGeom>
          <a:noFill/>
        </p:spPr>
        <p:txBody>
          <a:bodyPr wrap="square" rtlCol="0">
            <a:spAutoFit/>
          </a:bodyPr>
          <a:lstStyle/>
          <a:p>
            <a:r>
              <a:rPr lang="en-US" dirty="0" smtClean="0"/>
              <a:t>Dry mid-level environment except to the north of the equator and west of 10W.</a:t>
            </a:r>
            <a:endParaRPr lang="en-US" dirty="0"/>
          </a:p>
        </p:txBody>
      </p:sp>
      <p:pic>
        <p:nvPicPr>
          <p:cNvPr id="8" name="Picture 7"/>
          <p:cNvPicPr>
            <a:picLocks noChangeAspect="1"/>
          </p:cNvPicPr>
          <p:nvPr/>
        </p:nvPicPr>
        <p:blipFill>
          <a:blip r:embed="rId2"/>
          <a:stretch>
            <a:fillRect/>
          </a:stretch>
        </p:blipFill>
        <p:spPr>
          <a:xfrm>
            <a:off x="3779520" y="0"/>
            <a:ext cx="5364480" cy="4145280"/>
          </a:xfrm>
          <a:prstGeom prst="rect">
            <a:avLst/>
          </a:prstGeom>
        </p:spPr>
      </p:pic>
      <p:pic>
        <p:nvPicPr>
          <p:cNvPr id="9" name="Picture 8"/>
          <p:cNvPicPr>
            <a:picLocks noChangeAspect="1"/>
          </p:cNvPicPr>
          <p:nvPr/>
        </p:nvPicPr>
        <p:blipFill>
          <a:blip r:embed="rId3"/>
          <a:stretch>
            <a:fillRect/>
          </a:stretch>
        </p:blipFill>
        <p:spPr>
          <a:xfrm>
            <a:off x="0" y="2712720"/>
            <a:ext cx="5364480" cy="4145280"/>
          </a:xfrm>
          <a:prstGeom prst="rect">
            <a:avLst/>
          </a:prstGeom>
        </p:spPr>
      </p:pic>
    </p:spTree>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Monday</a:t>
            </a:r>
            <a:endParaRPr lang="en-US" dirty="0"/>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0" y="0"/>
            <a:ext cx="8046720" cy="6217920"/>
          </a:xfrm>
          <a:prstGeom prst="rect">
            <a:avLst/>
          </a:prstGeom>
        </p:spPr>
      </p:pic>
      <p:sp>
        <p:nvSpPr>
          <p:cNvPr id="4" name="TextBox 3"/>
          <p:cNvSpPr txBox="1"/>
          <p:nvPr/>
        </p:nvSpPr>
        <p:spPr>
          <a:xfrm>
            <a:off x="0" y="5893517"/>
            <a:ext cx="9143999" cy="923330"/>
          </a:xfrm>
          <a:prstGeom prst="rect">
            <a:avLst/>
          </a:prstGeom>
          <a:noFill/>
        </p:spPr>
        <p:txBody>
          <a:bodyPr wrap="square" rtlCol="0">
            <a:spAutoFit/>
          </a:bodyPr>
          <a:lstStyle/>
          <a:p>
            <a:r>
              <a:rPr lang="en-US" dirty="0" smtClean="0"/>
              <a:t>Continued strong convection over the </a:t>
            </a:r>
            <a:r>
              <a:rPr lang="en-US" dirty="0" smtClean="0"/>
              <a:t>Congo on Monday, and can see surface winds heading for the two convective regions, same as Sunday.  Westerly component at TMS stronger than previous forecast.  Generally weak surface winds in the region.  SH high is reforming to west</a:t>
            </a:r>
            <a:endParaRPr lang="en-US" dirty="0"/>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8" name="TextBox 7"/>
          <p:cNvSpPr txBox="1"/>
          <p:nvPr/>
        </p:nvSpPr>
        <p:spPr>
          <a:xfrm>
            <a:off x="127000" y="4191001"/>
            <a:ext cx="4323080" cy="1754327"/>
          </a:xfrm>
          <a:prstGeom prst="rect">
            <a:avLst/>
          </a:prstGeom>
          <a:noFill/>
        </p:spPr>
        <p:txBody>
          <a:bodyPr wrap="square" rtlCol="0">
            <a:spAutoFit/>
          </a:bodyPr>
          <a:lstStyle/>
          <a:p>
            <a:r>
              <a:rPr lang="en-US" dirty="0" smtClean="0"/>
              <a:t>Mid level flow for</a:t>
            </a:r>
            <a:r>
              <a:rPr lang="en-US" dirty="0" smtClean="0"/>
              <a:t> Monday.  Flow quite zonal.  Moisture at 600mb and 700mb is coming off the coast of Gabon a bit faster than previous forecast.   At </a:t>
            </a:r>
            <a:r>
              <a:rPr lang="en-US" dirty="0" smtClean="0"/>
              <a:t>600mb see dry convection blob of moisture coming off the coast. </a:t>
            </a:r>
            <a:r>
              <a:rPr lang="en-US" dirty="0" smtClean="0"/>
              <a:t> </a:t>
            </a:r>
            <a:endParaRPr lang="en-US" dirty="0"/>
          </a:p>
        </p:txBody>
      </p:sp>
      <p:pic>
        <p:nvPicPr>
          <p:cNvPr id="9" name="Picture 8"/>
          <p:cNvPicPr>
            <a:picLocks noChangeAspect="1"/>
          </p:cNvPicPr>
          <p:nvPr/>
        </p:nvPicPr>
        <p:blipFill>
          <a:blip r:embed="rId2"/>
          <a:stretch>
            <a:fillRect/>
          </a:stretch>
        </p:blipFill>
        <p:spPr>
          <a:xfrm>
            <a:off x="0" y="0"/>
            <a:ext cx="4693920" cy="3627120"/>
          </a:xfrm>
          <a:prstGeom prst="rect">
            <a:avLst/>
          </a:prstGeom>
        </p:spPr>
      </p:pic>
      <p:pic>
        <p:nvPicPr>
          <p:cNvPr id="7" name="Picture 6"/>
          <p:cNvPicPr>
            <a:picLocks noChangeAspect="1"/>
          </p:cNvPicPr>
          <p:nvPr/>
        </p:nvPicPr>
        <p:blipFill>
          <a:blip r:embed="rId3"/>
          <a:stretch>
            <a:fillRect/>
          </a:stretch>
        </p:blipFill>
        <p:spPr>
          <a:xfrm>
            <a:off x="4450080" y="0"/>
            <a:ext cx="4693920" cy="3627120"/>
          </a:xfrm>
          <a:prstGeom prst="rect">
            <a:avLst/>
          </a:prstGeom>
        </p:spPr>
      </p:pic>
      <p:pic>
        <p:nvPicPr>
          <p:cNvPr id="11" name="Picture 10"/>
          <p:cNvPicPr>
            <a:picLocks noChangeAspect="1"/>
          </p:cNvPicPr>
          <p:nvPr/>
        </p:nvPicPr>
        <p:blipFill>
          <a:blip r:embed="rId4"/>
          <a:stretch>
            <a:fillRect/>
          </a:stretch>
        </p:blipFill>
        <p:spPr>
          <a:xfrm>
            <a:off x="4450080" y="3230880"/>
            <a:ext cx="4693920" cy="3627120"/>
          </a:xfrm>
          <a:prstGeom prst="rect">
            <a:avLst/>
          </a:prstGeom>
        </p:spPr>
      </p:pic>
      <p:cxnSp>
        <p:nvCxnSpPr>
          <p:cNvPr id="13" name="Straight Arrow Connector 12"/>
          <p:cNvCxnSpPr/>
          <p:nvPr/>
        </p:nvCxnSpPr>
        <p:spPr>
          <a:xfrm rot="16200000" flipV="1">
            <a:off x="748394" y="3233964"/>
            <a:ext cx="3982357" cy="4898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cxnSp>
        <p:nvCxnSpPr>
          <p:cNvPr id="22" name="Straight Arrow Connector 21"/>
          <p:cNvCxnSpPr/>
          <p:nvPr/>
        </p:nvCxnSpPr>
        <p:spPr>
          <a:xfrm rot="5400000" flipH="1" flipV="1">
            <a:off x="-9393" y="2285679"/>
            <a:ext cx="3656429" cy="1569357"/>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4" name="TextBox 3"/>
          <p:cNvSpPr txBox="1"/>
          <p:nvPr/>
        </p:nvSpPr>
        <p:spPr>
          <a:xfrm>
            <a:off x="2340428" y="4680857"/>
            <a:ext cx="6391693" cy="1200329"/>
          </a:xfrm>
          <a:prstGeom prst="rect">
            <a:avLst/>
          </a:prstGeom>
          <a:noFill/>
        </p:spPr>
        <p:txBody>
          <a:bodyPr wrap="square" rtlCol="0">
            <a:spAutoFit/>
          </a:bodyPr>
          <a:lstStyle/>
          <a:p>
            <a:r>
              <a:rPr lang="en-US" dirty="0" smtClean="0"/>
              <a:t>Clouds for</a:t>
            </a:r>
            <a:r>
              <a:rPr lang="en-US" dirty="0" smtClean="0"/>
              <a:t> Monday.  </a:t>
            </a:r>
            <a:r>
              <a:rPr lang="en-US" dirty="0" smtClean="0"/>
              <a:t>Dry mid-levels are consistent with</a:t>
            </a:r>
            <a:r>
              <a:rPr lang="en-US" dirty="0" smtClean="0"/>
              <a:t> no </a:t>
            </a:r>
            <a:r>
              <a:rPr lang="en-US" dirty="0" smtClean="0"/>
              <a:t>mid-level cloud. </a:t>
            </a:r>
            <a:r>
              <a:rPr lang="en-US" dirty="0" smtClean="0"/>
              <a:t>  </a:t>
            </a:r>
            <a:r>
              <a:rPr lang="en-US" dirty="0" smtClean="0"/>
              <a:t>Model agreement on the high cloud distribution.  Neither model too consistent on this with previous forecast.  Except for the jet stream cirrus, would be wary.</a:t>
            </a:r>
            <a:endParaRPr lang="en-US" dirty="0"/>
          </a:p>
        </p:txBody>
      </p:sp>
      <p:cxnSp>
        <p:nvCxnSpPr>
          <p:cNvPr id="8" name="Straight Connector 7"/>
          <p:cNvCxnSpPr/>
          <p:nvPr/>
        </p:nvCxnSpPr>
        <p:spPr>
          <a:xfrm rot="5400000" flipH="1" flipV="1">
            <a:off x="6584950" y="1466850"/>
            <a:ext cx="850900" cy="1588"/>
          </a:xfrm>
          <a:prstGeom prst="line">
            <a:avLst/>
          </a:prstGeom>
        </p:spPr>
        <p:style>
          <a:lnRef idx="2">
            <a:schemeClr val="accent1"/>
          </a:lnRef>
          <a:fillRef idx="0">
            <a:schemeClr val="accent1"/>
          </a:fillRef>
          <a:effectRef idx="1">
            <a:schemeClr val="accent1"/>
          </a:effectRef>
          <a:fontRef idx="minor">
            <a:schemeClr val="tx1"/>
          </a:fontRef>
        </p:style>
      </p:cxnSp>
      <p:pic>
        <p:nvPicPr>
          <p:cNvPr id="7" name="Picture 6"/>
          <p:cNvPicPr>
            <a:picLocks noChangeAspect="1"/>
          </p:cNvPicPr>
          <p:nvPr/>
        </p:nvPicPr>
        <p:blipFill>
          <a:blip r:embed="rId2"/>
          <a:stretch>
            <a:fillRect/>
          </a:stretch>
        </p:blipFill>
        <p:spPr>
          <a:xfrm>
            <a:off x="0" y="0"/>
            <a:ext cx="5364480" cy="4145280"/>
          </a:xfrm>
          <a:prstGeom prst="rect">
            <a:avLst/>
          </a:prstGeom>
        </p:spPr>
      </p:pic>
      <p:pic>
        <p:nvPicPr>
          <p:cNvPr id="9" name="Picture 8"/>
          <p:cNvPicPr>
            <a:picLocks noChangeAspect="1"/>
          </p:cNvPicPr>
          <p:nvPr/>
        </p:nvPicPr>
        <p:blipFill>
          <a:blip r:embed="rId3"/>
          <a:stretch>
            <a:fillRect/>
          </a:stretch>
        </p:blipFill>
        <p:spPr>
          <a:xfrm>
            <a:off x="4841240" y="0"/>
            <a:ext cx="4302760" cy="4384040"/>
          </a:xfrm>
          <a:prstGeom prst="rect">
            <a:avLst/>
          </a:prstGeom>
        </p:spPr>
      </p:pic>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 name="TextBox 5"/>
          <p:cNvSpPr txBox="1"/>
          <p:nvPr/>
        </p:nvSpPr>
        <p:spPr>
          <a:xfrm>
            <a:off x="5669643" y="4027714"/>
            <a:ext cx="3347357" cy="2585323"/>
          </a:xfrm>
          <a:prstGeom prst="rect">
            <a:avLst/>
          </a:prstGeom>
          <a:noFill/>
        </p:spPr>
        <p:txBody>
          <a:bodyPr wrap="square" rtlCol="0">
            <a:spAutoFit/>
          </a:bodyPr>
          <a:lstStyle/>
          <a:p>
            <a:r>
              <a:rPr lang="en-US" dirty="0" smtClean="0"/>
              <a:t>More moisture along routine track (left) than yesterday’s forecast, consistent </a:t>
            </a:r>
            <a:r>
              <a:rPr lang="en-US" dirty="0" smtClean="0"/>
              <a:t>with mid-level charts.  Above, along 5S, can see mid level moisture start to penetrate into the region.  Winds are weak at the surface.  Easterlies and </a:t>
            </a:r>
            <a:r>
              <a:rPr lang="en-US" dirty="0" err="1" smtClean="0"/>
              <a:t>northeasterlies</a:t>
            </a:r>
            <a:r>
              <a:rPr lang="en-US" dirty="0" smtClean="0"/>
              <a:t> 15-20 knots at </a:t>
            </a:r>
            <a:r>
              <a:rPr lang="en-US" dirty="0" err="1" smtClean="0"/>
              <a:t>midlevels</a:t>
            </a:r>
            <a:endParaRPr lang="en-US" dirty="0"/>
          </a:p>
        </p:txBody>
      </p:sp>
      <p:pic>
        <p:nvPicPr>
          <p:cNvPr id="7" name="Picture 6"/>
          <p:cNvPicPr>
            <a:picLocks noChangeAspect="1"/>
          </p:cNvPicPr>
          <p:nvPr/>
        </p:nvPicPr>
        <p:blipFill>
          <a:blip r:embed="rId2"/>
          <a:stretch>
            <a:fillRect/>
          </a:stretch>
        </p:blipFill>
        <p:spPr>
          <a:xfrm>
            <a:off x="3779520" y="0"/>
            <a:ext cx="5364480" cy="4145280"/>
          </a:xfrm>
          <a:prstGeom prst="rect">
            <a:avLst/>
          </a:prstGeom>
        </p:spPr>
      </p:pic>
      <p:pic>
        <p:nvPicPr>
          <p:cNvPr id="5" name="Picture 4"/>
          <p:cNvPicPr>
            <a:picLocks noChangeAspect="1"/>
          </p:cNvPicPr>
          <p:nvPr/>
        </p:nvPicPr>
        <p:blipFill>
          <a:blip r:embed="rId3"/>
          <a:stretch>
            <a:fillRect/>
          </a:stretch>
        </p:blipFill>
        <p:spPr>
          <a:xfrm>
            <a:off x="0" y="2712720"/>
            <a:ext cx="5364480" cy="4145280"/>
          </a:xfrm>
          <a:prstGeom prst="rect">
            <a:avLst/>
          </a:prstGeom>
        </p:spPr>
      </p:pic>
    </p:spTree>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Tuesday</a:t>
            </a:r>
            <a:endParaRPr lang="en-US" dirty="0"/>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descr="EEAU41_201708241330.jpg"/>
          <p:cNvPicPr>
            <a:picLocks noChangeAspect="1"/>
          </p:cNvPicPr>
          <p:nvPr/>
        </p:nvPicPr>
        <p:blipFill>
          <a:blip r:embed="rId2"/>
          <a:srcRect r="58750" b="48883"/>
          <a:stretch>
            <a:fillRect/>
          </a:stretch>
        </p:blipFill>
        <p:spPr>
          <a:xfrm>
            <a:off x="0" y="17583"/>
            <a:ext cx="7404100" cy="6846061"/>
          </a:xfrm>
          <a:prstGeom prst="rect">
            <a:avLst/>
          </a:prstGeom>
        </p:spPr>
      </p:pic>
      <p:sp>
        <p:nvSpPr>
          <p:cNvPr id="4" name="TextBox 3"/>
          <p:cNvSpPr txBox="1"/>
          <p:nvPr/>
        </p:nvSpPr>
        <p:spPr>
          <a:xfrm>
            <a:off x="215900" y="3911600"/>
            <a:ext cx="4276964" cy="1754327"/>
          </a:xfrm>
          <a:prstGeom prst="rect">
            <a:avLst/>
          </a:prstGeom>
          <a:solidFill>
            <a:schemeClr val="bg1"/>
          </a:solidFill>
        </p:spPr>
        <p:txBody>
          <a:bodyPr wrap="square" rtlCol="0">
            <a:spAutoFit/>
          </a:bodyPr>
          <a:lstStyle/>
          <a:p>
            <a:r>
              <a:rPr lang="en-US" dirty="0" smtClean="0"/>
              <a:t>1330 IR image:</a:t>
            </a:r>
          </a:p>
          <a:p>
            <a:r>
              <a:rPr lang="en-US" dirty="0" smtClean="0"/>
              <a:t>  </a:t>
            </a:r>
            <a:r>
              <a:rPr lang="en-US" dirty="0" err="1" smtClean="0"/>
              <a:t>Precip</a:t>
            </a:r>
            <a:r>
              <a:rPr lang="en-US" dirty="0" smtClean="0"/>
              <a:t> came from band of cloud</a:t>
            </a:r>
          </a:p>
          <a:p>
            <a:r>
              <a:rPr lang="en-US" dirty="0" smtClean="0"/>
              <a:t>  with a mid-level top moving </a:t>
            </a:r>
            <a:r>
              <a:rPr lang="en-US" dirty="0" err="1" smtClean="0"/>
              <a:t>ssw</a:t>
            </a:r>
            <a:r>
              <a:rPr lang="en-US" dirty="0" smtClean="0"/>
              <a:t> behind</a:t>
            </a:r>
          </a:p>
          <a:p>
            <a:r>
              <a:rPr lang="en-US" dirty="0" smtClean="0"/>
              <a:t>  the main body of middle cloud.  It lasted quite a while (hours, though RA for less than an hour) due to orientation of band.</a:t>
            </a:r>
            <a:endParaRPr lang="en-US" dirty="0"/>
          </a:p>
        </p:txBody>
      </p:sp>
      <p:cxnSp>
        <p:nvCxnSpPr>
          <p:cNvPr id="6" name="Straight Arrow Connector 5"/>
          <p:cNvCxnSpPr/>
          <p:nvPr/>
        </p:nvCxnSpPr>
        <p:spPr>
          <a:xfrm>
            <a:off x="2374900" y="4318000"/>
            <a:ext cx="4076700" cy="1"/>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0" y="0"/>
            <a:ext cx="8046720" cy="6217920"/>
          </a:xfrm>
          <a:prstGeom prst="rect">
            <a:avLst/>
          </a:prstGeom>
        </p:spPr>
      </p:pic>
      <p:sp>
        <p:nvSpPr>
          <p:cNvPr id="4" name="TextBox 3"/>
          <p:cNvSpPr txBox="1"/>
          <p:nvPr/>
        </p:nvSpPr>
        <p:spPr>
          <a:xfrm>
            <a:off x="0" y="5934670"/>
            <a:ext cx="8436429" cy="923330"/>
          </a:xfrm>
          <a:prstGeom prst="rect">
            <a:avLst/>
          </a:prstGeom>
          <a:noFill/>
        </p:spPr>
        <p:txBody>
          <a:bodyPr wrap="square" rtlCol="0">
            <a:spAutoFit/>
          </a:bodyPr>
          <a:lstStyle/>
          <a:p>
            <a:r>
              <a:rPr lang="en-US" dirty="0" smtClean="0"/>
              <a:t>SH high moving eastward, winds in SE Atlantic are picking up, stronger winds at TMS and much more southerly.  Maybe a more rapid resupply of clean air from the south.  Convection is now over CAR (moved north, if you believe it)</a:t>
            </a:r>
            <a:endParaRPr lang="en-US" dirty="0"/>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tretch>
            <a:fillRect/>
          </a:stretch>
        </p:blipFill>
        <p:spPr>
          <a:xfrm>
            <a:off x="0" y="0"/>
            <a:ext cx="4693920" cy="3627120"/>
          </a:xfrm>
          <a:prstGeom prst="rect">
            <a:avLst/>
          </a:prstGeom>
        </p:spPr>
      </p:pic>
      <p:pic>
        <p:nvPicPr>
          <p:cNvPr id="3" name="Picture 2"/>
          <p:cNvPicPr>
            <a:picLocks noChangeAspect="1"/>
          </p:cNvPicPr>
          <p:nvPr/>
        </p:nvPicPr>
        <p:blipFill>
          <a:blip r:embed="rId3"/>
          <a:stretch>
            <a:fillRect/>
          </a:stretch>
        </p:blipFill>
        <p:spPr>
          <a:xfrm>
            <a:off x="4450080" y="0"/>
            <a:ext cx="4693920" cy="3627120"/>
          </a:xfrm>
          <a:prstGeom prst="rect">
            <a:avLst/>
          </a:prstGeom>
        </p:spPr>
      </p:pic>
      <p:pic>
        <p:nvPicPr>
          <p:cNvPr id="5" name="Picture 4"/>
          <p:cNvPicPr>
            <a:picLocks noChangeAspect="1"/>
          </p:cNvPicPr>
          <p:nvPr/>
        </p:nvPicPr>
        <p:blipFill>
          <a:blip r:embed="rId4"/>
          <a:stretch>
            <a:fillRect/>
          </a:stretch>
        </p:blipFill>
        <p:spPr>
          <a:xfrm>
            <a:off x="4450080" y="3230880"/>
            <a:ext cx="4693920" cy="3627120"/>
          </a:xfrm>
          <a:prstGeom prst="rect">
            <a:avLst/>
          </a:prstGeom>
        </p:spPr>
      </p:pic>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5364480" cy="4145280"/>
          </a:xfrm>
          <a:prstGeom prst="rect">
            <a:avLst/>
          </a:prstGeom>
        </p:spPr>
      </p:pic>
      <p:pic>
        <p:nvPicPr>
          <p:cNvPr id="3" name="Picture 2"/>
          <p:cNvPicPr>
            <a:picLocks noChangeAspect="1"/>
          </p:cNvPicPr>
          <p:nvPr/>
        </p:nvPicPr>
        <p:blipFill>
          <a:blip r:embed="rId3"/>
          <a:stretch>
            <a:fillRect/>
          </a:stretch>
        </p:blipFill>
        <p:spPr>
          <a:xfrm>
            <a:off x="4841240" y="0"/>
            <a:ext cx="4302760" cy="4384040"/>
          </a:xfrm>
          <a:prstGeom prst="rect">
            <a:avLst/>
          </a:prstGeom>
        </p:spPr>
      </p:pic>
      <p:sp>
        <p:nvSpPr>
          <p:cNvPr id="4" name="TextBox 3"/>
          <p:cNvSpPr txBox="1"/>
          <p:nvPr/>
        </p:nvSpPr>
        <p:spPr>
          <a:xfrm>
            <a:off x="371928" y="4822764"/>
            <a:ext cx="8418285" cy="1200329"/>
          </a:xfrm>
          <a:prstGeom prst="rect">
            <a:avLst/>
          </a:prstGeom>
          <a:noFill/>
        </p:spPr>
        <p:txBody>
          <a:bodyPr wrap="square" rtlCol="0">
            <a:spAutoFit/>
          </a:bodyPr>
          <a:lstStyle/>
          <a:p>
            <a:r>
              <a:rPr lang="en-US" dirty="0" smtClean="0"/>
              <a:t>A long way out.  EC has some middle cloud in operating region.  I would discount this as the EC </a:t>
            </a:r>
            <a:r>
              <a:rPr lang="en-US" dirty="0" err="1" smtClean="0"/>
              <a:t>overpredicts</a:t>
            </a:r>
            <a:r>
              <a:rPr lang="en-US" dirty="0" smtClean="0"/>
              <a:t> mid-level cloud in long term forecasts (and does not capture the full diurnal clearing at mid-day).   High clouds hard to tell five days out given the dependence on convection.</a:t>
            </a:r>
            <a:endParaRPr lang="en-US" dirty="0"/>
          </a:p>
        </p:txBody>
      </p:sp>
      <p:cxnSp>
        <p:nvCxnSpPr>
          <p:cNvPr id="6" name="Straight Arrow Connector 5"/>
          <p:cNvCxnSpPr/>
          <p:nvPr/>
        </p:nvCxnSpPr>
        <p:spPr>
          <a:xfrm rot="16200000" flipV="1">
            <a:off x="3510643" y="1551215"/>
            <a:ext cx="3828143" cy="3084286"/>
          </a:xfrm>
          <a:prstGeom prst="straightConnector1">
            <a:avLst/>
          </a:prstGeom>
          <a:ln>
            <a:tailEnd type="arrow"/>
          </a:ln>
        </p:spPr>
        <p:style>
          <a:lnRef idx="2">
            <a:schemeClr val="accent1"/>
          </a:lnRef>
          <a:fillRef idx="0">
            <a:schemeClr val="accent1"/>
          </a:fillRef>
          <a:effectRef idx="1">
            <a:schemeClr val="accent1"/>
          </a:effectRef>
          <a:fontRef idx="minor">
            <a:schemeClr val="tx1"/>
          </a:fontRef>
        </p:style>
      </p:cxn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a:stretch>
            <a:fillRect/>
          </a:stretch>
        </p:blipFill>
        <p:spPr>
          <a:xfrm>
            <a:off x="3779520" y="0"/>
            <a:ext cx="5364480" cy="4145280"/>
          </a:xfrm>
          <a:prstGeom prst="rect">
            <a:avLst/>
          </a:prstGeom>
        </p:spPr>
      </p:pic>
      <p:pic>
        <p:nvPicPr>
          <p:cNvPr id="2" name="Picture 1"/>
          <p:cNvPicPr>
            <a:picLocks noChangeAspect="1"/>
          </p:cNvPicPr>
          <p:nvPr/>
        </p:nvPicPr>
        <p:blipFill>
          <a:blip r:embed="rId3"/>
          <a:stretch>
            <a:fillRect/>
          </a:stretch>
        </p:blipFill>
        <p:spPr>
          <a:xfrm>
            <a:off x="0" y="2712720"/>
            <a:ext cx="5364480" cy="4145280"/>
          </a:xfrm>
          <a:prstGeom prst="rect">
            <a:avLst/>
          </a:prstGeom>
        </p:spPr>
      </p:pic>
      <p:sp>
        <p:nvSpPr>
          <p:cNvPr id="4" name="TextBox 3"/>
          <p:cNvSpPr txBox="1"/>
          <p:nvPr/>
        </p:nvSpPr>
        <p:spPr>
          <a:xfrm>
            <a:off x="5364480" y="4254500"/>
            <a:ext cx="3343677" cy="2031325"/>
          </a:xfrm>
          <a:prstGeom prst="rect">
            <a:avLst/>
          </a:prstGeom>
          <a:noFill/>
        </p:spPr>
        <p:txBody>
          <a:bodyPr wrap="square" rtlCol="0">
            <a:spAutoFit/>
          </a:bodyPr>
          <a:lstStyle/>
          <a:p>
            <a:r>
              <a:rPr lang="en-US" dirty="0" smtClean="0"/>
              <a:t>Mid level moisture starting to enter routine track (above), and can see how it is moving westward (left).  Winds pretty much easterly, 15-20 knots at </a:t>
            </a:r>
            <a:r>
              <a:rPr lang="en-US" dirty="0" err="1" smtClean="0"/>
              <a:t>midlevels</a:t>
            </a:r>
            <a:r>
              <a:rPr lang="en-US" dirty="0" smtClean="0"/>
              <a:t>.  Surface winds southerly, typical strength.</a:t>
            </a:r>
            <a:endParaRPr lang="en-US" dirty="0"/>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Yesterday’s clouds</a:t>
            </a:r>
            <a:endParaRPr lang="en-US"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srcRect l="3788" r="22585" b="23407"/>
          <a:stretch>
            <a:fillRect/>
          </a:stretch>
        </p:blipFill>
        <p:spPr>
          <a:xfrm>
            <a:off x="4343399" y="1621354"/>
            <a:ext cx="4838389" cy="3889368"/>
          </a:xfrm>
          <a:prstGeom prst="rect">
            <a:avLst/>
          </a:prstGeom>
        </p:spPr>
      </p:pic>
      <p:pic>
        <p:nvPicPr>
          <p:cNvPr id="5" name="Picture 4" descr="EEAU41_201708241200.jpg"/>
          <p:cNvPicPr>
            <a:picLocks noChangeAspect="1"/>
          </p:cNvPicPr>
          <p:nvPr/>
        </p:nvPicPr>
        <p:blipFill>
          <a:blip r:embed="rId3"/>
          <a:srcRect r="58889" b="30455"/>
          <a:stretch>
            <a:fillRect/>
          </a:stretch>
        </p:blipFill>
        <p:spPr>
          <a:xfrm>
            <a:off x="-1" y="17585"/>
            <a:ext cx="4343953" cy="5483039"/>
          </a:xfrm>
          <a:prstGeom prst="rect">
            <a:avLst/>
          </a:prstGeom>
        </p:spPr>
      </p:pic>
      <p:cxnSp>
        <p:nvCxnSpPr>
          <p:cNvPr id="7" name="Straight Connector 6"/>
          <p:cNvCxnSpPr/>
          <p:nvPr/>
        </p:nvCxnSpPr>
        <p:spPr>
          <a:xfrm rot="5400000">
            <a:off x="2552700" y="3708400"/>
            <a:ext cx="2209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41300" y="5791200"/>
            <a:ext cx="8643953" cy="923330"/>
          </a:xfrm>
          <a:prstGeom prst="rect">
            <a:avLst/>
          </a:prstGeom>
          <a:noFill/>
        </p:spPr>
        <p:txBody>
          <a:bodyPr wrap="square" rtlCol="0">
            <a:spAutoFit/>
          </a:bodyPr>
          <a:lstStyle/>
          <a:p>
            <a:r>
              <a:rPr lang="en-US" dirty="0" smtClean="0"/>
              <a:t>Yesterday:  EC </a:t>
            </a:r>
            <a:r>
              <a:rPr lang="en-US" dirty="0" err="1" smtClean="0"/>
              <a:t>overforecasted</a:t>
            </a:r>
            <a:r>
              <a:rPr lang="en-US" dirty="0" smtClean="0"/>
              <a:t> middle cloud (diurnal variation not fully captured).  Though by 3 PM, middle cloud was filling in to 8S.  High cloud is marginal, though it gets a few streamers.  High cloud north of TMS is pretty good.  </a:t>
            </a:r>
            <a:endParaRPr lang="en-US" dirty="0"/>
          </a:p>
        </p:txBody>
      </p:sp>
      <p:sp>
        <p:nvSpPr>
          <p:cNvPr id="10" name="TextBox 9"/>
          <p:cNvSpPr txBox="1"/>
          <p:nvPr/>
        </p:nvSpPr>
        <p:spPr>
          <a:xfrm>
            <a:off x="4737100" y="520700"/>
            <a:ext cx="4148153" cy="369332"/>
          </a:xfrm>
          <a:prstGeom prst="rect">
            <a:avLst/>
          </a:prstGeom>
          <a:noFill/>
        </p:spPr>
        <p:txBody>
          <a:bodyPr wrap="none" rtlCol="0">
            <a:spAutoFit/>
          </a:bodyPr>
          <a:lstStyle/>
          <a:p>
            <a:r>
              <a:rPr lang="en-US" dirty="0" smtClean="0"/>
              <a:t>FCST verification at 48 hours for yesterday</a:t>
            </a:r>
            <a:endParaRPr lang="en-US" dirty="0"/>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7" name="Straight Connector 6"/>
          <p:cNvCxnSpPr/>
          <p:nvPr/>
        </p:nvCxnSpPr>
        <p:spPr>
          <a:xfrm rot="5400000">
            <a:off x="2552700" y="3708400"/>
            <a:ext cx="2209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1975" y="336034"/>
            <a:ext cx="4054726" cy="646331"/>
          </a:xfrm>
          <a:prstGeom prst="rect">
            <a:avLst/>
          </a:prstGeom>
          <a:noFill/>
        </p:spPr>
        <p:txBody>
          <a:bodyPr wrap="square" rtlCol="0">
            <a:spAutoFit/>
          </a:bodyPr>
          <a:lstStyle/>
          <a:p>
            <a:r>
              <a:rPr lang="en-US" dirty="0" smtClean="0"/>
              <a:t>Yesterday: Low cloud boundary near 10S is pretty good.  Spooky.</a:t>
            </a:r>
            <a:endParaRPr lang="en-US" dirty="0"/>
          </a:p>
        </p:txBody>
      </p:sp>
      <p:sp>
        <p:nvSpPr>
          <p:cNvPr id="10" name="TextBox 9"/>
          <p:cNvSpPr txBox="1"/>
          <p:nvPr/>
        </p:nvSpPr>
        <p:spPr>
          <a:xfrm>
            <a:off x="4737100" y="520700"/>
            <a:ext cx="4148153" cy="369332"/>
          </a:xfrm>
          <a:prstGeom prst="rect">
            <a:avLst/>
          </a:prstGeom>
          <a:noFill/>
        </p:spPr>
        <p:txBody>
          <a:bodyPr wrap="none" rtlCol="0">
            <a:spAutoFit/>
          </a:bodyPr>
          <a:lstStyle/>
          <a:p>
            <a:r>
              <a:rPr lang="en-US" dirty="0" smtClean="0"/>
              <a:t>FCST verification at 48 hours for yesterday</a:t>
            </a:r>
            <a:endParaRPr lang="en-US" dirty="0"/>
          </a:p>
        </p:txBody>
      </p:sp>
      <p:pic>
        <p:nvPicPr>
          <p:cNvPr id="8" name="Picture 7"/>
          <p:cNvPicPr>
            <a:picLocks noChangeAspect="1"/>
          </p:cNvPicPr>
          <p:nvPr/>
        </p:nvPicPr>
        <p:blipFill>
          <a:blip r:embed="rId2"/>
          <a:srcRect l="52308" t="34525" r="25716" b="38417"/>
          <a:stretch>
            <a:fillRect/>
          </a:stretch>
        </p:blipFill>
        <p:spPr>
          <a:xfrm>
            <a:off x="4343951" y="2537460"/>
            <a:ext cx="4541302" cy="4320540"/>
          </a:xfrm>
          <a:prstGeom prst="rect">
            <a:avLst/>
          </a:prstGeom>
        </p:spPr>
      </p:pic>
      <p:pic>
        <p:nvPicPr>
          <p:cNvPr id="12" name="Picture 11"/>
          <p:cNvPicPr>
            <a:picLocks noChangeAspect="1"/>
          </p:cNvPicPr>
          <p:nvPr/>
        </p:nvPicPr>
        <p:blipFill>
          <a:blip r:embed="rId3"/>
          <a:srcRect l="20478" r="17434"/>
          <a:stretch>
            <a:fillRect/>
          </a:stretch>
        </p:blipFill>
        <p:spPr>
          <a:xfrm>
            <a:off x="0" y="2537460"/>
            <a:ext cx="4343951" cy="4320540"/>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cxnSp>
        <p:nvCxnSpPr>
          <p:cNvPr id="7" name="Straight Connector 6"/>
          <p:cNvCxnSpPr/>
          <p:nvPr/>
        </p:nvCxnSpPr>
        <p:spPr>
          <a:xfrm rot="5400000">
            <a:off x="2552700" y="3708400"/>
            <a:ext cx="2209800" cy="1588"/>
          </a:xfrm>
          <a:prstGeom prst="line">
            <a:avLst/>
          </a:prstGeom>
        </p:spPr>
        <p:style>
          <a:lnRef idx="2">
            <a:schemeClr val="accent1"/>
          </a:lnRef>
          <a:fillRef idx="0">
            <a:schemeClr val="accent1"/>
          </a:fillRef>
          <a:effectRef idx="1">
            <a:schemeClr val="accent1"/>
          </a:effectRef>
          <a:fontRef idx="minor">
            <a:schemeClr val="tx1"/>
          </a:fontRef>
        </p:style>
      </p:cxnSp>
      <p:sp>
        <p:nvSpPr>
          <p:cNvPr id="9" name="TextBox 8"/>
          <p:cNvSpPr txBox="1"/>
          <p:nvPr/>
        </p:nvSpPr>
        <p:spPr>
          <a:xfrm>
            <a:off x="241300" y="5791200"/>
            <a:ext cx="8643953" cy="923330"/>
          </a:xfrm>
          <a:prstGeom prst="rect">
            <a:avLst/>
          </a:prstGeom>
          <a:noFill/>
        </p:spPr>
        <p:txBody>
          <a:bodyPr wrap="square" rtlCol="0">
            <a:spAutoFit/>
          </a:bodyPr>
          <a:lstStyle/>
          <a:p>
            <a:r>
              <a:rPr lang="en-US" dirty="0" smtClean="0"/>
              <a:t>Yesterday: Really not getting, at 48 hours, the situation at 12Z in northern part of routine track.  Top part in visible image is middle cloud, but bottom part is low cloud.  Clearing is overestimated by EC.</a:t>
            </a:r>
            <a:endParaRPr lang="en-US" dirty="0"/>
          </a:p>
        </p:txBody>
      </p:sp>
      <p:sp>
        <p:nvSpPr>
          <p:cNvPr id="10" name="TextBox 9"/>
          <p:cNvSpPr txBox="1"/>
          <p:nvPr/>
        </p:nvSpPr>
        <p:spPr>
          <a:xfrm>
            <a:off x="4737100" y="520700"/>
            <a:ext cx="4148153" cy="369332"/>
          </a:xfrm>
          <a:prstGeom prst="rect">
            <a:avLst/>
          </a:prstGeom>
          <a:noFill/>
        </p:spPr>
        <p:txBody>
          <a:bodyPr wrap="none" rtlCol="0">
            <a:spAutoFit/>
          </a:bodyPr>
          <a:lstStyle/>
          <a:p>
            <a:r>
              <a:rPr lang="en-US" dirty="0" smtClean="0"/>
              <a:t>FCST verification at 48 hours for yesterday</a:t>
            </a:r>
            <a:endParaRPr lang="en-US" dirty="0"/>
          </a:p>
        </p:txBody>
      </p:sp>
      <p:pic>
        <p:nvPicPr>
          <p:cNvPr id="8" name="Picture 7"/>
          <p:cNvPicPr>
            <a:picLocks noChangeAspect="1"/>
          </p:cNvPicPr>
          <p:nvPr/>
        </p:nvPicPr>
        <p:blipFill>
          <a:blip r:embed="rId2"/>
          <a:srcRect l="52834" r="25716" b="65005"/>
          <a:stretch>
            <a:fillRect/>
          </a:stretch>
        </p:blipFill>
        <p:spPr>
          <a:xfrm>
            <a:off x="4063999" y="-53416"/>
            <a:ext cx="3975101" cy="5011496"/>
          </a:xfrm>
          <a:prstGeom prst="rect">
            <a:avLst/>
          </a:prstGeom>
        </p:spPr>
      </p:pic>
      <p:pic>
        <p:nvPicPr>
          <p:cNvPr id="11" name="Picture 10"/>
          <p:cNvPicPr>
            <a:picLocks noChangeAspect="1"/>
          </p:cNvPicPr>
          <p:nvPr/>
        </p:nvPicPr>
        <p:blipFill>
          <a:blip r:embed="rId3"/>
          <a:srcRect l="23507" r="18255"/>
          <a:stretch>
            <a:fillRect/>
          </a:stretch>
        </p:blipFill>
        <p:spPr>
          <a:xfrm>
            <a:off x="571499" y="546100"/>
            <a:ext cx="3492500" cy="4411980"/>
          </a:xfrm>
          <a:prstGeom prst="rect">
            <a:avLst/>
          </a:prstGeom>
        </p:spPr>
      </p:pic>
    </p:spTree>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3072</TotalTime>
  <Words>1476</Words>
  <Application>Microsoft Macintosh PowerPoint</Application>
  <PresentationFormat>On-screen Show (4:3)</PresentationFormat>
  <Paragraphs>76</Paragraphs>
  <Slides>53</Slides>
  <Notes>0</Notes>
  <HiddenSlides>0</HiddenSlides>
  <MMClips>0</MMClips>
  <ScaleCrop>false</ScaleCrop>
  <HeadingPairs>
    <vt:vector size="4" baseType="variant">
      <vt:variant>
        <vt:lpstr>Design Template</vt:lpstr>
      </vt:variant>
      <vt:variant>
        <vt:i4>1</vt:i4>
      </vt:variant>
      <vt:variant>
        <vt:lpstr>Slide Titles</vt:lpstr>
      </vt:variant>
      <vt:variant>
        <vt:i4>53</vt:i4>
      </vt:variant>
    </vt:vector>
  </HeadingPairs>
  <TitlesOfParts>
    <vt:vector size="54" baseType="lpstr">
      <vt:lpstr>Office Theme</vt:lpstr>
      <vt:lpstr>ORACLES weather briefing  </vt:lpstr>
      <vt:lpstr>Rain!</vt:lpstr>
      <vt:lpstr>Slide 3</vt:lpstr>
      <vt:lpstr>Slide 4</vt:lpstr>
      <vt:lpstr>Slide 5</vt:lpstr>
      <vt:lpstr>Yesterday’s clouds</vt:lpstr>
      <vt:lpstr>Slide 7</vt:lpstr>
      <vt:lpstr>Slide 8</vt:lpstr>
      <vt:lpstr>Slide 9</vt:lpstr>
      <vt:lpstr>Slide 10</vt:lpstr>
      <vt:lpstr>Surface evolution 8/24-8/29</vt:lpstr>
      <vt:lpstr>Slide 12</vt:lpstr>
      <vt:lpstr>Slide 13</vt:lpstr>
      <vt:lpstr>Slide 14</vt:lpstr>
      <vt:lpstr>Slide 15</vt:lpstr>
      <vt:lpstr>Slide 16</vt:lpstr>
      <vt:lpstr>Slide 17</vt:lpstr>
      <vt:lpstr>Slide 18</vt:lpstr>
      <vt:lpstr>Slide 19</vt:lpstr>
      <vt:lpstr>Slide 20</vt:lpstr>
      <vt:lpstr>700mb evolution 8/24-8/29</vt:lpstr>
      <vt:lpstr>Slide 22</vt:lpstr>
      <vt:lpstr>Slide 23</vt:lpstr>
      <vt:lpstr>Slide 24</vt:lpstr>
      <vt:lpstr>Slide 25</vt:lpstr>
      <vt:lpstr>Slide 26</vt:lpstr>
      <vt:lpstr>Slide 27</vt:lpstr>
      <vt:lpstr>Saturday</vt:lpstr>
      <vt:lpstr>Slide 29</vt:lpstr>
      <vt:lpstr>Slide 30</vt:lpstr>
      <vt:lpstr>Slide 31</vt:lpstr>
      <vt:lpstr>Slide 32</vt:lpstr>
      <vt:lpstr>Slide 33</vt:lpstr>
      <vt:lpstr>Latest EC cloud forecasts</vt:lpstr>
      <vt:lpstr>Slide 35</vt:lpstr>
      <vt:lpstr>Slide 36</vt:lpstr>
      <vt:lpstr>Slide 37</vt:lpstr>
      <vt:lpstr>Slide 38</vt:lpstr>
      <vt:lpstr>Sunday</vt:lpstr>
      <vt:lpstr>Slide 40</vt:lpstr>
      <vt:lpstr>Slide 41</vt:lpstr>
      <vt:lpstr>Slide 42</vt:lpstr>
      <vt:lpstr>Slide 43</vt:lpstr>
      <vt:lpstr>Monday</vt:lpstr>
      <vt:lpstr>Slide 45</vt:lpstr>
      <vt:lpstr>Slide 46</vt:lpstr>
      <vt:lpstr>Slide 47</vt:lpstr>
      <vt:lpstr>Slide 48</vt:lpstr>
      <vt:lpstr>Tuesday</vt:lpstr>
      <vt:lpstr>Slide 50</vt:lpstr>
      <vt:lpstr>Slide 51</vt:lpstr>
      <vt:lpstr>Slide 52</vt:lpstr>
      <vt:lpstr>Slide 53</vt:lpstr>
    </vt:vector>
  </TitlesOfParts>
  <Company>NASA</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Lenny Pfister</dc:creator>
  <cp:lastModifiedBy>Lenny Pfister</cp:lastModifiedBy>
  <cp:revision>14</cp:revision>
  <dcterms:created xsi:type="dcterms:W3CDTF">2017-08-24T06:23:36Z</dcterms:created>
  <dcterms:modified xsi:type="dcterms:W3CDTF">2017-08-25T09:48:56Z</dcterms:modified>
</cp:coreProperties>
</file>