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6"/>
  </p:notesMasterIdLst>
  <p:sldIdLst>
    <p:sldId id="271" r:id="rId2"/>
    <p:sldId id="324" r:id="rId3"/>
    <p:sldId id="323" r:id="rId4"/>
    <p:sldId id="299" r:id="rId5"/>
    <p:sldId id="300" r:id="rId6"/>
    <p:sldId id="301" r:id="rId7"/>
    <p:sldId id="325" r:id="rId8"/>
    <p:sldId id="326" r:id="rId9"/>
    <p:sldId id="327" r:id="rId10"/>
    <p:sldId id="328" r:id="rId11"/>
    <p:sldId id="329" r:id="rId12"/>
    <p:sldId id="272" r:id="rId13"/>
    <p:sldId id="298" r:id="rId14"/>
    <p:sldId id="287" r:id="rId15"/>
    <p:sldId id="330" r:id="rId16"/>
    <p:sldId id="308" r:id="rId17"/>
    <p:sldId id="285" r:id="rId18"/>
    <p:sldId id="306" r:id="rId19"/>
    <p:sldId id="309" r:id="rId20"/>
    <p:sldId id="310" r:id="rId21"/>
    <p:sldId id="311" r:id="rId22"/>
    <p:sldId id="288" r:id="rId23"/>
    <p:sldId id="331" r:id="rId24"/>
    <p:sldId id="313" r:id="rId25"/>
    <p:sldId id="314" r:id="rId26"/>
    <p:sldId id="315" r:id="rId27"/>
    <p:sldId id="316" r:id="rId28"/>
    <p:sldId id="289" r:id="rId29"/>
    <p:sldId id="319" r:id="rId30"/>
    <p:sldId id="317" r:id="rId31"/>
    <p:sldId id="322" r:id="rId32"/>
    <p:sldId id="321" r:id="rId33"/>
    <p:sldId id="290" r:id="rId34"/>
    <p:sldId id="31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00" d="100"/>
          <a:sy n="100" d="100"/>
        </p:scale>
        <p:origin x="-808"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7C5E1-219A-4248-8B7C-D2B6DD47068B}" type="datetimeFigureOut">
              <a:rPr lang="en-US" smtClean="0"/>
              <a:pPr/>
              <a:t>8/24/17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F167D-FDFF-BF4E-9E22-DB10326927F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0F167D-FDFF-BF4E-9E22-DB10326927FA}"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45E92-384E-B447-B0CB-B43B6EC68744}"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45E92-384E-B447-B0CB-B43B6EC68744}" type="datetimeFigureOut">
              <a:rPr lang="en-US" smtClean="0"/>
              <a:pPr/>
              <a:t>8/24/17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45E92-384E-B447-B0CB-B43B6EC68744}" type="datetimeFigureOut">
              <a:rPr lang="en-US" smtClean="0"/>
              <a:pPr/>
              <a:t>8/24/17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45E92-384E-B447-B0CB-B43B6EC68744}" type="datetimeFigureOut">
              <a:rPr lang="en-US" smtClean="0"/>
              <a:pPr/>
              <a:t>8/24/17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45E92-384E-B447-B0CB-B43B6EC68744}" type="datetimeFigureOut">
              <a:rPr lang="en-US" smtClean="0"/>
              <a:pPr/>
              <a:t>8/24/17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45E92-384E-B447-B0CB-B43B6EC68744}" type="datetimeFigureOut">
              <a:rPr lang="en-US" smtClean="0"/>
              <a:pPr/>
              <a:t>8/24/17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F14D8-8E29-D54D-B85F-4336CD1FDF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 </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24-</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71" y="285750"/>
            <a:ext cx="165252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321957" y="2238829"/>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1306286" y="6217920"/>
            <a:ext cx="7507514" cy="369332"/>
          </a:xfrm>
          <a:prstGeom prst="rect">
            <a:avLst/>
          </a:prstGeom>
          <a:noFill/>
        </p:spPr>
        <p:txBody>
          <a:bodyPr wrap="square" rtlCol="0">
            <a:spAutoFit/>
          </a:bodyPr>
          <a:lstStyle/>
          <a:p>
            <a:r>
              <a:rPr lang="en-US" dirty="0" smtClean="0"/>
              <a:t>Flow</a:t>
            </a:r>
            <a:r>
              <a:rPr lang="en-US" dirty="0" smtClean="0"/>
              <a:t> becomes more zonal at the shore as </a:t>
            </a:r>
            <a:r>
              <a:rPr lang="en-US" dirty="0" smtClean="0"/>
              <a:t>anticyclone</a:t>
            </a:r>
            <a:r>
              <a:rPr lang="en-US" dirty="0" smtClean="0"/>
              <a:t> moves westward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321957" y="2315029"/>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1306286" y="6217920"/>
            <a:ext cx="5255540" cy="369332"/>
          </a:xfrm>
          <a:prstGeom prst="rect">
            <a:avLst/>
          </a:prstGeom>
          <a:noFill/>
        </p:spPr>
        <p:txBody>
          <a:bodyPr wrap="none" rtlCol="0">
            <a:spAutoFit/>
          </a:bodyPr>
          <a:lstStyle/>
          <a:p>
            <a:r>
              <a:rPr lang="en-US" dirty="0" smtClean="0"/>
              <a:t>Flow “flattens” as anticyclone moves offshore, still dry</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Friday</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5" name="TextBox 4"/>
          <p:cNvSpPr txBox="1"/>
          <p:nvPr/>
        </p:nvSpPr>
        <p:spPr>
          <a:xfrm>
            <a:off x="0" y="5894754"/>
            <a:ext cx="9144000" cy="923330"/>
          </a:xfrm>
          <a:prstGeom prst="rect">
            <a:avLst/>
          </a:prstGeom>
          <a:noFill/>
        </p:spPr>
        <p:txBody>
          <a:bodyPr wrap="square" rtlCol="0">
            <a:spAutoFit/>
          </a:bodyPr>
          <a:lstStyle/>
          <a:p>
            <a:r>
              <a:rPr lang="en-US" dirty="0" smtClean="0"/>
              <a:t>Surface chart for noon </a:t>
            </a:r>
            <a:r>
              <a:rPr lang="en-US" dirty="0" smtClean="0"/>
              <a:t>tomorrow.  </a:t>
            </a:r>
            <a:r>
              <a:rPr lang="en-US" dirty="0" err="1" smtClean="0"/>
              <a:t>Precip</a:t>
            </a:r>
            <a:r>
              <a:rPr lang="en-US" dirty="0" smtClean="0"/>
              <a:t> near TMS has backed off from yesterday’s </a:t>
            </a:r>
            <a:r>
              <a:rPr lang="en-US" dirty="0" err="1" smtClean="0"/>
              <a:t>fcst</a:t>
            </a:r>
            <a:r>
              <a:rPr lang="en-US" dirty="0" smtClean="0"/>
              <a:t>.  Angola bay eddy is weaker than Thursday.  A more “typical” surface wind pattern.  Convection mostly north, even northwest of TMS, so stronger southerly component.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364480" cy="4145280"/>
          </a:xfrm>
          <a:prstGeom prst="rect">
            <a:avLst/>
          </a:prstGeom>
        </p:spPr>
      </p:pic>
      <p:pic>
        <p:nvPicPr>
          <p:cNvPr id="7" name="Picture 6"/>
          <p:cNvPicPr>
            <a:picLocks noChangeAspect="1"/>
          </p:cNvPicPr>
          <p:nvPr/>
        </p:nvPicPr>
        <p:blipFill>
          <a:blip r:embed="rId3"/>
          <a:stretch>
            <a:fillRect/>
          </a:stretch>
        </p:blipFill>
        <p:spPr>
          <a:xfrm>
            <a:off x="4841240" y="0"/>
            <a:ext cx="4302760" cy="4384040"/>
          </a:xfrm>
          <a:prstGeom prst="rect">
            <a:avLst/>
          </a:prstGeom>
        </p:spPr>
      </p:pic>
      <p:cxnSp>
        <p:nvCxnSpPr>
          <p:cNvPr id="5" name="Straight Connector 4"/>
          <p:cNvCxnSpPr/>
          <p:nvPr/>
        </p:nvCxnSpPr>
        <p:spPr>
          <a:xfrm rot="5400000">
            <a:off x="6555298" y="1483576"/>
            <a:ext cx="879139"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06714" y="4689929"/>
            <a:ext cx="7792357" cy="2031325"/>
          </a:xfrm>
          <a:prstGeom prst="rect">
            <a:avLst/>
          </a:prstGeom>
          <a:noFill/>
        </p:spPr>
        <p:txBody>
          <a:bodyPr wrap="square" rtlCol="0">
            <a:spAutoFit/>
          </a:bodyPr>
          <a:lstStyle/>
          <a:p>
            <a:r>
              <a:rPr lang="en-US" dirty="0" smtClean="0"/>
              <a:t>Cloud forecast </a:t>
            </a:r>
            <a:r>
              <a:rPr lang="en-US" dirty="0" smtClean="0"/>
              <a:t>for Friday.  Little change from yesterday’s forecast except placement of mid cloud region is further east by 1-2 degrees in EC.  Models agree</a:t>
            </a:r>
            <a:r>
              <a:rPr lang="en-US" dirty="0" smtClean="0"/>
              <a:t> on large middle cloud mass</a:t>
            </a:r>
            <a:r>
              <a:rPr lang="en-US" dirty="0" smtClean="0"/>
              <a:t> though UK </a:t>
            </a:r>
            <a:r>
              <a:rPr lang="en-US" dirty="0" smtClean="0"/>
              <a:t>has leading edge to west about 3 degrees further west.  </a:t>
            </a:r>
          </a:p>
          <a:p>
            <a:r>
              <a:rPr lang="en-US" dirty="0" smtClean="0"/>
              <a:t>Substantial difference on high clouds on and east of the routine track (UKMO does not have any).  GMAO (not shown) does not agree with either.  </a:t>
            </a:r>
          </a:p>
          <a:p>
            <a:r>
              <a:rPr lang="en-US" dirty="0" smtClean="0"/>
              <a:t>Consensus is that there will be high cloud west of the routine track.</a:t>
            </a:r>
            <a:r>
              <a:rPr lang="en-US" dirty="0" smtClean="0"/>
              <a:t>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 name="Straight Connector 4"/>
          <p:cNvCxnSpPr/>
          <p:nvPr/>
        </p:nvCxnSpPr>
        <p:spPr>
          <a:xfrm rot="5400000">
            <a:off x="6555298" y="1483576"/>
            <a:ext cx="879139"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06714" y="4689929"/>
            <a:ext cx="7792357" cy="1200329"/>
          </a:xfrm>
          <a:prstGeom prst="rect">
            <a:avLst/>
          </a:prstGeom>
          <a:noFill/>
        </p:spPr>
        <p:txBody>
          <a:bodyPr wrap="square" rtlCol="0">
            <a:spAutoFit/>
          </a:bodyPr>
          <a:lstStyle/>
          <a:p>
            <a:r>
              <a:rPr lang="en-US" dirty="0" smtClean="0"/>
              <a:t>High Cloud </a:t>
            </a:r>
            <a:r>
              <a:rPr lang="en-US" dirty="0" smtClean="0"/>
              <a:t>forecast </a:t>
            </a:r>
            <a:r>
              <a:rPr lang="en-US" dirty="0" smtClean="0"/>
              <a:t>for Friday.  </a:t>
            </a:r>
            <a:r>
              <a:rPr lang="en-US" dirty="0" smtClean="0"/>
              <a:t>Comment here is that the moisture source is not the “usual” region northeast of our operating area.  However, there is convection in the EESE direction, and this is fairly directly downstream, so would not discount this.</a:t>
            </a:r>
            <a:endParaRPr lang="en-US" dirty="0"/>
          </a:p>
        </p:txBody>
      </p:sp>
      <p:pic>
        <p:nvPicPr>
          <p:cNvPr id="8" name="Picture 7"/>
          <p:cNvPicPr>
            <a:picLocks noChangeAspect="1"/>
          </p:cNvPicPr>
          <p:nvPr/>
        </p:nvPicPr>
        <p:blipFill>
          <a:blip r:embed="rId2"/>
          <a:stretch>
            <a:fillRect/>
          </a:stretch>
        </p:blipFill>
        <p:spPr>
          <a:xfrm>
            <a:off x="0" y="0"/>
            <a:ext cx="5364480" cy="4145280"/>
          </a:xfrm>
          <a:prstGeom prst="rect">
            <a:avLst/>
          </a:prstGeom>
        </p:spPr>
      </p:pic>
      <p:pic>
        <p:nvPicPr>
          <p:cNvPr id="7" name="Picture 6"/>
          <p:cNvPicPr>
            <a:picLocks noChangeAspect="1"/>
          </p:cNvPicPr>
          <p:nvPr/>
        </p:nvPicPr>
        <p:blipFill>
          <a:blip r:embed="rId3"/>
          <a:stretch>
            <a:fillRect/>
          </a:stretch>
        </p:blipFill>
        <p:spPr>
          <a:xfrm>
            <a:off x="4841240" y="0"/>
            <a:ext cx="4302760" cy="438404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5364480" cy="4145280"/>
          </a:xfrm>
          <a:prstGeom prst="rect">
            <a:avLst/>
          </a:prstGeom>
        </p:spPr>
      </p:pic>
      <p:pic>
        <p:nvPicPr>
          <p:cNvPr id="7" name="Picture 6"/>
          <p:cNvPicPr>
            <a:picLocks noChangeAspect="1"/>
          </p:cNvPicPr>
          <p:nvPr/>
        </p:nvPicPr>
        <p:blipFill>
          <a:blip r:embed="rId3"/>
          <a:stretch>
            <a:fillRect/>
          </a:stretch>
        </p:blipFill>
        <p:spPr>
          <a:xfrm>
            <a:off x="4841240" y="0"/>
            <a:ext cx="4302760" cy="4384040"/>
          </a:xfrm>
          <a:prstGeom prst="rect">
            <a:avLst/>
          </a:prstGeom>
        </p:spPr>
      </p:pic>
      <p:cxnSp>
        <p:nvCxnSpPr>
          <p:cNvPr id="5" name="Straight Connector 4"/>
          <p:cNvCxnSpPr/>
          <p:nvPr/>
        </p:nvCxnSpPr>
        <p:spPr>
          <a:xfrm rot="5400000">
            <a:off x="6555298" y="1483576"/>
            <a:ext cx="879139"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2144" y="4689929"/>
            <a:ext cx="8767452" cy="646331"/>
          </a:xfrm>
          <a:prstGeom prst="rect">
            <a:avLst/>
          </a:prstGeom>
          <a:noFill/>
        </p:spPr>
        <p:txBody>
          <a:bodyPr wrap="square" rtlCol="0">
            <a:spAutoFit/>
          </a:bodyPr>
          <a:lstStyle/>
          <a:p>
            <a:r>
              <a:rPr lang="en-US" dirty="0" smtClean="0"/>
              <a:t>Cloud forecast (low level) for</a:t>
            </a:r>
            <a:r>
              <a:rPr lang="en-US" dirty="0" smtClean="0"/>
              <a:t> Friday.   Consistent in forecasting more low cloud than for Thursday.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4693920" cy="3627120"/>
          </a:xfrm>
          <a:prstGeom prst="rect">
            <a:avLst/>
          </a:prstGeom>
        </p:spPr>
      </p:pic>
      <p:sp>
        <p:nvSpPr>
          <p:cNvPr id="8" name="TextBox 7"/>
          <p:cNvSpPr txBox="1"/>
          <p:nvPr/>
        </p:nvSpPr>
        <p:spPr>
          <a:xfrm>
            <a:off x="127000" y="4191000"/>
            <a:ext cx="4109357" cy="923330"/>
          </a:xfrm>
          <a:prstGeom prst="rect">
            <a:avLst/>
          </a:prstGeom>
          <a:noFill/>
        </p:spPr>
        <p:txBody>
          <a:bodyPr wrap="square" rtlCol="0">
            <a:spAutoFit/>
          </a:bodyPr>
          <a:lstStyle/>
          <a:p>
            <a:r>
              <a:rPr lang="en-US" dirty="0" smtClean="0"/>
              <a:t>Mid level flow for</a:t>
            </a:r>
            <a:r>
              <a:rPr lang="en-US" dirty="0" smtClean="0"/>
              <a:t> Friday.   </a:t>
            </a:r>
            <a:r>
              <a:rPr lang="en-US" dirty="0" smtClean="0"/>
              <a:t>Basic message is that moist air prevails over the operating region at all the mid levels.</a:t>
            </a:r>
            <a:endParaRPr lang="en-US" dirty="0"/>
          </a:p>
        </p:txBody>
      </p:sp>
      <p:sp>
        <p:nvSpPr>
          <p:cNvPr id="9" name="TextBox 8"/>
          <p:cNvSpPr txBox="1"/>
          <p:nvPr/>
        </p:nvSpPr>
        <p:spPr>
          <a:xfrm>
            <a:off x="7547429" y="1732643"/>
            <a:ext cx="318229" cy="369332"/>
          </a:xfrm>
          <a:prstGeom prst="rect">
            <a:avLst/>
          </a:prstGeom>
          <a:solidFill>
            <a:schemeClr val="bg1"/>
          </a:solidFill>
        </p:spPr>
        <p:txBody>
          <a:bodyPr wrap="none" rtlCol="0">
            <a:spAutoFit/>
          </a:bodyPr>
          <a:lstStyle/>
          <a:p>
            <a:r>
              <a:rPr lang="en-US" dirty="0" smtClean="0"/>
              <a:t>A</a:t>
            </a:r>
            <a:endParaRPr lang="en-US" dirty="0"/>
          </a:p>
        </p:txBody>
      </p:sp>
      <p:pic>
        <p:nvPicPr>
          <p:cNvPr id="11" name="Picture 10"/>
          <p:cNvPicPr>
            <a:picLocks noChangeAspect="1"/>
          </p:cNvPicPr>
          <p:nvPr/>
        </p:nvPicPr>
        <p:blipFill>
          <a:blip r:embed="rId3"/>
          <a:stretch>
            <a:fillRect/>
          </a:stretch>
        </p:blipFill>
        <p:spPr>
          <a:xfrm>
            <a:off x="4450080" y="0"/>
            <a:ext cx="4693920" cy="3627120"/>
          </a:xfrm>
          <a:prstGeom prst="rect">
            <a:avLst/>
          </a:prstGeom>
        </p:spPr>
      </p:pic>
      <p:pic>
        <p:nvPicPr>
          <p:cNvPr id="13" name="Picture 12"/>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281215" y="4145280"/>
            <a:ext cx="3046185" cy="1754327"/>
          </a:xfrm>
          <a:prstGeom prst="rect">
            <a:avLst/>
          </a:prstGeom>
          <a:noFill/>
        </p:spPr>
        <p:txBody>
          <a:bodyPr wrap="square" rtlCol="0">
            <a:spAutoFit/>
          </a:bodyPr>
          <a:lstStyle/>
          <a:p>
            <a:r>
              <a:rPr lang="en-US" dirty="0" smtClean="0"/>
              <a:t>Cross section along</a:t>
            </a:r>
            <a:r>
              <a:rPr lang="en-US" dirty="0" smtClean="0"/>
              <a:t> prim meridian indicating mid</a:t>
            </a:r>
            <a:r>
              <a:rPr lang="en-US" dirty="0" smtClean="0"/>
              <a:t>-level </a:t>
            </a:r>
            <a:r>
              <a:rPr lang="en-US" dirty="0" smtClean="0"/>
              <a:t>cloud (above).  Tail wind at high levels (for southwestward leg).</a:t>
            </a:r>
          </a:p>
          <a:p>
            <a:r>
              <a:rPr lang="en-US" dirty="0" smtClean="0"/>
              <a:t>X-sect at 5S to right.  </a:t>
            </a:r>
            <a:endParaRPr lang="en-US" dirty="0"/>
          </a:p>
        </p:txBody>
      </p:sp>
      <p:pic>
        <p:nvPicPr>
          <p:cNvPr id="4" name="Picture 3"/>
          <p:cNvPicPr>
            <a:picLocks noChangeAspect="1"/>
          </p:cNvPicPr>
          <p:nvPr/>
        </p:nvPicPr>
        <p:blipFill>
          <a:blip r:embed="rId2"/>
          <a:stretch>
            <a:fillRect/>
          </a:stretch>
        </p:blipFill>
        <p:spPr>
          <a:xfrm>
            <a:off x="0" y="0"/>
            <a:ext cx="5364480" cy="4145280"/>
          </a:xfrm>
          <a:prstGeom prst="rect">
            <a:avLst/>
          </a:prstGeom>
        </p:spPr>
      </p:pic>
      <p:pic>
        <p:nvPicPr>
          <p:cNvPr id="5" name="Picture 4"/>
          <p:cNvPicPr>
            <a:picLocks noChangeAspect="1"/>
          </p:cNvPicPr>
          <p:nvPr/>
        </p:nvPicPr>
        <p:blipFill>
          <a:blip r:embed="rId3"/>
          <a:stretch>
            <a:fillRect/>
          </a:stretch>
        </p:blipFill>
        <p:spPr>
          <a:xfrm>
            <a:off x="3779520" y="2712720"/>
            <a:ext cx="5364480" cy="414528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Saturday</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l="48200" b="4667"/>
          <a:stretch>
            <a:fillRect/>
          </a:stretch>
        </p:blipFill>
        <p:spPr>
          <a:xfrm>
            <a:off x="5854700" y="0"/>
            <a:ext cx="3289300" cy="3632200"/>
          </a:xfrm>
          <a:prstGeom prst="rect">
            <a:avLst/>
          </a:prstGeom>
        </p:spPr>
      </p:pic>
      <p:pic>
        <p:nvPicPr>
          <p:cNvPr id="7" name="Picture 6"/>
          <p:cNvPicPr>
            <a:picLocks noChangeAspect="1"/>
          </p:cNvPicPr>
          <p:nvPr/>
        </p:nvPicPr>
        <p:blipFill>
          <a:blip r:embed="rId3"/>
          <a:stretch>
            <a:fillRect/>
          </a:stretch>
        </p:blipFill>
        <p:spPr>
          <a:xfrm>
            <a:off x="0" y="5079"/>
            <a:ext cx="5473700" cy="4229677"/>
          </a:xfrm>
          <a:prstGeom prst="rect">
            <a:avLst/>
          </a:prstGeom>
        </p:spPr>
      </p:pic>
      <p:sp>
        <p:nvSpPr>
          <p:cNvPr id="8" name="TextBox 7"/>
          <p:cNvSpPr txBox="1"/>
          <p:nvPr/>
        </p:nvSpPr>
        <p:spPr>
          <a:xfrm>
            <a:off x="249635" y="4648200"/>
            <a:ext cx="8894365" cy="923330"/>
          </a:xfrm>
          <a:prstGeom prst="rect">
            <a:avLst/>
          </a:prstGeom>
          <a:noFill/>
        </p:spPr>
        <p:txBody>
          <a:bodyPr wrap="square" rtlCol="0">
            <a:spAutoFit/>
          </a:bodyPr>
          <a:lstStyle/>
          <a:p>
            <a:r>
              <a:rPr lang="en-US" dirty="0" smtClean="0"/>
              <a:t>EC model </a:t>
            </a:r>
            <a:r>
              <a:rPr lang="en-US" dirty="0" err="1" smtClean="0"/>
              <a:t>precip</a:t>
            </a:r>
            <a:r>
              <a:rPr lang="en-US" dirty="0" smtClean="0"/>
              <a:t> forecast, 15 hours, valid 8/23 3Z (left).  8/23 3Z rain rate from combined</a:t>
            </a:r>
          </a:p>
          <a:p>
            <a:r>
              <a:rPr lang="en-US" dirty="0" smtClean="0"/>
              <a:t>  3B42RT rain rate product (combined satellites – right).  Even at 15 hour forecast, model is not able to capture a major system on the border between the </a:t>
            </a:r>
            <a:r>
              <a:rPr lang="en-US" dirty="0" err="1" smtClean="0"/>
              <a:t>Congos</a:t>
            </a:r>
            <a:r>
              <a:rPr lang="en-US" dirty="0" smtClean="0"/>
              <a: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45689" y="6171168"/>
            <a:ext cx="8289668" cy="646331"/>
          </a:xfrm>
          <a:prstGeom prst="rect">
            <a:avLst/>
          </a:prstGeom>
          <a:noFill/>
        </p:spPr>
        <p:txBody>
          <a:bodyPr wrap="square" rtlCol="0">
            <a:spAutoFit/>
          </a:bodyPr>
          <a:lstStyle/>
          <a:p>
            <a:r>
              <a:rPr lang="en-US" dirty="0" smtClean="0"/>
              <a:t>Surface winds near TMS on Saturday weaker than Friday, more pronounced Angola Bay eddy, shift to a more westerly component near TMS. </a:t>
            </a:r>
            <a:endParaRPr lang="en-US" dirty="0"/>
          </a:p>
        </p:txBody>
      </p:sp>
      <p:pic>
        <p:nvPicPr>
          <p:cNvPr id="6" name="Picture 5"/>
          <p:cNvPicPr>
            <a:picLocks noChangeAspect="1"/>
          </p:cNvPicPr>
          <p:nvPr/>
        </p:nvPicPr>
        <p:blipFill>
          <a:blip r:embed="rId2"/>
          <a:stretch>
            <a:fillRect/>
          </a:stretch>
        </p:blipFill>
        <p:spPr>
          <a:xfrm>
            <a:off x="0" y="0"/>
            <a:ext cx="8046720" cy="621792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0" y="0"/>
            <a:ext cx="4693920" cy="3627120"/>
          </a:xfrm>
          <a:prstGeom prst="rect">
            <a:avLst/>
          </a:prstGeom>
        </p:spPr>
      </p:pic>
      <p:pic>
        <p:nvPicPr>
          <p:cNvPr id="14" name="Picture 13"/>
          <p:cNvPicPr>
            <a:picLocks noChangeAspect="1"/>
          </p:cNvPicPr>
          <p:nvPr/>
        </p:nvPicPr>
        <p:blipFill>
          <a:blip r:embed="rId3"/>
          <a:stretch>
            <a:fillRect/>
          </a:stretch>
        </p:blipFill>
        <p:spPr>
          <a:xfrm>
            <a:off x="4450080" y="-4720"/>
            <a:ext cx="4693920" cy="3627120"/>
          </a:xfrm>
          <a:prstGeom prst="rect">
            <a:avLst/>
          </a:prstGeom>
        </p:spPr>
      </p:pic>
      <p:sp>
        <p:nvSpPr>
          <p:cNvPr id="8" name="TextBox 7"/>
          <p:cNvSpPr txBox="1"/>
          <p:nvPr/>
        </p:nvSpPr>
        <p:spPr>
          <a:xfrm>
            <a:off x="127000" y="4191000"/>
            <a:ext cx="4109357" cy="1477328"/>
          </a:xfrm>
          <a:prstGeom prst="rect">
            <a:avLst/>
          </a:prstGeom>
          <a:noFill/>
        </p:spPr>
        <p:txBody>
          <a:bodyPr wrap="square" rtlCol="0">
            <a:spAutoFit/>
          </a:bodyPr>
          <a:lstStyle/>
          <a:p>
            <a:r>
              <a:rPr lang="en-US" dirty="0" smtClean="0"/>
              <a:t>Mid level flow for</a:t>
            </a:r>
            <a:r>
              <a:rPr lang="en-US" dirty="0" smtClean="0"/>
              <a:t> Saturday.  Movement of anticyclone leads to drying in operating region.  At 600mb, movement of moist air westward is slightly slower than previous forecast.</a:t>
            </a:r>
            <a:endParaRPr lang="en-US" dirty="0"/>
          </a:p>
        </p:txBody>
      </p:sp>
      <p:cxnSp>
        <p:nvCxnSpPr>
          <p:cNvPr id="18" name="Straight Arrow Connector 17"/>
          <p:cNvCxnSpPr/>
          <p:nvPr/>
        </p:nvCxnSpPr>
        <p:spPr>
          <a:xfrm flipV="1">
            <a:off x="1378857" y="1161144"/>
            <a:ext cx="5869214" cy="3487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388100" y="1452467"/>
            <a:ext cx="318229" cy="295466"/>
          </a:xfrm>
          <a:prstGeom prst="rect">
            <a:avLst/>
          </a:prstGeom>
          <a:solidFill>
            <a:schemeClr val="bg1"/>
          </a:solidFill>
        </p:spPr>
        <p:txBody>
          <a:bodyPr wrap="none" rtlCol="0">
            <a:spAutoFit/>
          </a:bodyPr>
          <a:lstStyle/>
          <a:p>
            <a:r>
              <a:rPr lang="en-US" dirty="0" smtClean="0"/>
              <a:t>A</a:t>
            </a:r>
            <a:endParaRPr lang="en-US" dirty="0"/>
          </a:p>
        </p:txBody>
      </p:sp>
      <p:pic>
        <p:nvPicPr>
          <p:cNvPr id="19" name="Picture 18"/>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7714" y="4523405"/>
            <a:ext cx="8273143" cy="1754327"/>
          </a:xfrm>
          <a:prstGeom prst="rect">
            <a:avLst/>
          </a:prstGeom>
          <a:noFill/>
        </p:spPr>
        <p:txBody>
          <a:bodyPr wrap="square" rtlCol="0">
            <a:spAutoFit/>
          </a:bodyPr>
          <a:lstStyle/>
          <a:p>
            <a:r>
              <a:rPr lang="en-US" dirty="0" smtClean="0"/>
              <a:t>Clouds for</a:t>
            </a:r>
            <a:r>
              <a:rPr lang="en-US" dirty="0" smtClean="0"/>
              <a:t> Saturday.  Similar to yesterday’s </a:t>
            </a:r>
            <a:r>
              <a:rPr lang="en-US" dirty="0" err="1" smtClean="0"/>
              <a:t>fcst</a:t>
            </a:r>
            <a:r>
              <a:rPr lang="en-US" dirty="0" smtClean="0"/>
              <a:t> for the mid level clouds, except that motion westward is a little less near the equator.  Also have a splotch (not in UKMO) near 10S and the prime meridian.  High clouds marginally more favorable, with a possible cloud free region near TMS with a low cloud “boundary”.  </a:t>
            </a:r>
            <a:r>
              <a:rPr lang="en-US" dirty="0" smtClean="0"/>
              <a:t>Models disagree on extent of high </a:t>
            </a:r>
            <a:r>
              <a:rPr lang="en-US" dirty="0" smtClean="0"/>
              <a:t>clouds, though.  EC has a small clear region north of the equator, UKMO does not.  </a:t>
            </a:r>
            <a:endParaRPr lang="en-US" dirty="0"/>
          </a:p>
        </p:txBody>
      </p:sp>
      <p:pic>
        <p:nvPicPr>
          <p:cNvPr id="5" name="Picture 4"/>
          <p:cNvPicPr>
            <a:picLocks noChangeAspect="1"/>
          </p:cNvPicPr>
          <p:nvPr/>
        </p:nvPicPr>
        <p:blipFill>
          <a:blip r:embed="rId2"/>
          <a:stretch>
            <a:fillRect/>
          </a:stretch>
        </p:blipFill>
        <p:spPr>
          <a:xfrm>
            <a:off x="0" y="0"/>
            <a:ext cx="5364480" cy="4145280"/>
          </a:xfrm>
          <a:prstGeom prst="rect">
            <a:avLst/>
          </a:prstGeom>
        </p:spPr>
      </p:pic>
      <p:pic>
        <p:nvPicPr>
          <p:cNvPr id="6" name="Picture 5"/>
          <p:cNvPicPr>
            <a:picLocks noChangeAspect="1"/>
          </p:cNvPicPr>
          <p:nvPr/>
        </p:nvPicPr>
        <p:blipFill>
          <a:blip r:embed="rId3"/>
          <a:stretch>
            <a:fillRect/>
          </a:stretch>
        </p:blipFill>
        <p:spPr>
          <a:xfrm>
            <a:off x="4841240" y="0"/>
            <a:ext cx="4302760" cy="4384040"/>
          </a:xfrm>
          <a:prstGeom prst="rect">
            <a:avLst/>
          </a:prstGeom>
        </p:spPr>
      </p:pic>
      <p:cxnSp>
        <p:nvCxnSpPr>
          <p:cNvPr id="8" name="Straight Arrow Connector 7"/>
          <p:cNvCxnSpPr/>
          <p:nvPr/>
        </p:nvCxnSpPr>
        <p:spPr>
          <a:xfrm rot="16200000" flipV="1">
            <a:off x="2489200" y="2133600"/>
            <a:ext cx="4305300" cy="257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7715" y="4523405"/>
            <a:ext cx="3561806" cy="923330"/>
          </a:xfrm>
          <a:prstGeom prst="rect">
            <a:avLst/>
          </a:prstGeom>
          <a:noFill/>
        </p:spPr>
        <p:txBody>
          <a:bodyPr wrap="square" rtlCol="0">
            <a:spAutoFit/>
          </a:bodyPr>
          <a:lstStyle/>
          <a:p>
            <a:r>
              <a:rPr lang="en-US" dirty="0" smtClean="0"/>
              <a:t>EC high clouds </a:t>
            </a:r>
            <a:r>
              <a:rPr lang="en-US" dirty="0" smtClean="0"/>
              <a:t>for</a:t>
            </a:r>
            <a:r>
              <a:rPr lang="en-US" dirty="0" smtClean="0"/>
              <a:t> Saturday (above).  Forecast less activity than today (right) in our operating region.</a:t>
            </a:r>
            <a:endParaRPr lang="en-US" dirty="0"/>
          </a:p>
        </p:txBody>
      </p:sp>
      <p:cxnSp>
        <p:nvCxnSpPr>
          <p:cNvPr id="8" name="Straight Arrow Connector 7"/>
          <p:cNvCxnSpPr/>
          <p:nvPr/>
        </p:nvCxnSpPr>
        <p:spPr>
          <a:xfrm rot="16200000" flipV="1">
            <a:off x="2489200" y="2133600"/>
            <a:ext cx="4305300" cy="257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stretch>
            <a:fillRect/>
          </a:stretch>
        </p:blipFill>
        <p:spPr>
          <a:xfrm>
            <a:off x="0" y="0"/>
            <a:ext cx="5364480" cy="4145280"/>
          </a:xfrm>
          <a:prstGeom prst="rect">
            <a:avLst/>
          </a:prstGeom>
        </p:spPr>
      </p:pic>
      <p:pic>
        <p:nvPicPr>
          <p:cNvPr id="9" name="Picture 8"/>
          <p:cNvPicPr>
            <a:picLocks noChangeAspect="1"/>
          </p:cNvPicPr>
          <p:nvPr/>
        </p:nvPicPr>
        <p:blipFill>
          <a:blip r:embed="rId3"/>
          <a:stretch>
            <a:fillRect/>
          </a:stretch>
        </p:blipFill>
        <p:spPr>
          <a:xfrm>
            <a:off x="3779520" y="2712720"/>
            <a:ext cx="5364480" cy="414528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79520" y="0"/>
            <a:ext cx="5364480" cy="4145280"/>
          </a:xfrm>
          <a:prstGeom prst="rect">
            <a:avLst/>
          </a:prstGeom>
        </p:spPr>
      </p:pic>
      <p:sp>
        <p:nvSpPr>
          <p:cNvPr id="4" name="TextBox 3"/>
          <p:cNvSpPr txBox="1"/>
          <p:nvPr/>
        </p:nvSpPr>
        <p:spPr>
          <a:xfrm>
            <a:off x="5585165" y="3797300"/>
            <a:ext cx="3137840" cy="1477328"/>
          </a:xfrm>
          <a:prstGeom prst="rect">
            <a:avLst/>
          </a:prstGeom>
          <a:noFill/>
        </p:spPr>
        <p:txBody>
          <a:bodyPr wrap="square" rtlCol="0">
            <a:spAutoFit/>
          </a:bodyPr>
          <a:lstStyle/>
          <a:p>
            <a:r>
              <a:rPr lang="en-US" dirty="0" smtClean="0"/>
              <a:t>Routine track X-sect (left), </a:t>
            </a:r>
            <a:r>
              <a:rPr lang="en-US" dirty="0" err="1" smtClean="0"/>
              <a:t>Xsect</a:t>
            </a:r>
            <a:r>
              <a:rPr lang="en-US" dirty="0" smtClean="0"/>
              <a:t> along 5S above.  Mid level moisture west of prime meridian, max winds (easterlies) at 700mb .</a:t>
            </a:r>
            <a:endParaRPr lang="en-US" dirty="0"/>
          </a:p>
        </p:txBody>
      </p:sp>
      <p:cxnSp>
        <p:nvCxnSpPr>
          <p:cNvPr id="6" name="Straight Connector 5"/>
          <p:cNvCxnSpPr/>
          <p:nvPr/>
        </p:nvCxnSpPr>
        <p:spPr>
          <a:xfrm rot="5400000" flipH="1" flipV="1">
            <a:off x="5574393" y="1555750"/>
            <a:ext cx="2549072"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0" y="2712720"/>
            <a:ext cx="5364480" cy="414528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Sunday</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355404" y="5995769"/>
            <a:ext cx="8788596" cy="923330"/>
          </a:xfrm>
          <a:prstGeom prst="rect">
            <a:avLst/>
          </a:prstGeom>
          <a:noFill/>
        </p:spPr>
        <p:txBody>
          <a:bodyPr wrap="square" rtlCol="0">
            <a:spAutoFit/>
          </a:bodyPr>
          <a:lstStyle/>
          <a:p>
            <a:r>
              <a:rPr lang="en-US" dirty="0" smtClean="0"/>
              <a:t>Surface chart for </a:t>
            </a:r>
            <a:r>
              <a:rPr lang="en-US" dirty="0" smtClean="0"/>
              <a:t>Sunday.  Convection now focused in northern Congo, and surface winds have changed direction accordingly.  With SH high well to the south, overall SE Atlantic winds are weak.</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450080" y="0"/>
            <a:ext cx="4693920" cy="3627120"/>
          </a:xfrm>
          <a:prstGeom prst="rect">
            <a:avLst/>
          </a:prstGeom>
        </p:spPr>
      </p:pic>
      <p:pic>
        <p:nvPicPr>
          <p:cNvPr id="12" name="Picture 11"/>
          <p:cNvPicPr>
            <a:picLocks noChangeAspect="1"/>
          </p:cNvPicPr>
          <p:nvPr/>
        </p:nvPicPr>
        <p:blipFill>
          <a:blip r:embed="rId3"/>
          <a:stretch>
            <a:fillRect/>
          </a:stretch>
        </p:blipFill>
        <p:spPr>
          <a:xfrm>
            <a:off x="0" y="0"/>
            <a:ext cx="4693920" cy="3627120"/>
          </a:xfrm>
          <a:prstGeom prst="rect">
            <a:avLst/>
          </a:prstGeom>
        </p:spPr>
      </p:pic>
      <p:sp>
        <p:nvSpPr>
          <p:cNvPr id="8" name="TextBox 7"/>
          <p:cNvSpPr txBox="1"/>
          <p:nvPr/>
        </p:nvSpPr>
        <p:spPr>
          <a:xfrm>
            <a:off x="127000" y="4191000"/>
            <a:ext cx="4109357" cy="1754327"/>
          </a:xfrm>
          <a:prstGeom prst="rect">
            <a:avLst/>
          </a:prstGeom>
          <a:noFill/>
        </p:spPr>
        <p:txBody>
          <a:bodyPr wrap="square" rtlCol="0">
            <a:spAutoFit/>
          </a:bodyPr>
          <a:lstStyle/>
          <a:p>
            <a:r>
              <a:rPr lang="en-US" dirty="0" smtClean="0"/>
              <a:t>Mid level flow for</a:t>
            </a:r>
            <a:r>
              <a:rPr lang="en-US" dirty="0" smtClean="0"/>
              <a:t> Sunday.  </a:t>
            </a:r>
            <a:r>
              <a:rPr lang="en-US" dirty="0" smtClean="0"/>
              <a:t>Pronounced southerly component of flow at 700mb from Angola into our region.  Blob of dry convective moisture at 600mb has moved off of Angola</a:t>
            </a:r>
            <a:r>
              <a:rPr lang="en-US" dirty="0" smtClean="0"/>
              <a:t>.  Pronounced drying at 800mb.</a:t>
            </a:r>
            <a:endParaRPr lang="en-US" dirty="0"/>
          </a:p>
        </p:txBody>
      </p:sp>
      <p:sp>
        <p:nvSpPr>
          <p:cNvPr id="9" name="TextBox 8"/>
          <p:cNvSpPr txBox="1"/>
          <p:nvPr/>
        </p:nvSpPr>
        <p:spPr>
          <a:xfrm>
            <a:off x="6480629" y="1242142"/>
            <a:ext cx="318229" cy="369332"/>
          </a:xfrm>
          <a:prstGeom prst="rect">
            <a:avLst/>
          </a:prstGeom>
          <a:solidFill>
            <a:schemeClr val="bg1"/>
          </a:solidFill>
        </p:spPr>
        <p:txBody>
          <a:bodyPr wrap="none" rtlCol="0">
            <a:spAutoFit/>
          </a:bodyPr>
          <a:lstStyle/>
          <a:p>
            <a:r>
              <a:rPr lang="en-US" dirty="0" smtClean="0"/>
              <a:t>A</a:t>
            </a:r>
            <a:endParaRPr lang="en-US" dirty="0"/>
          </a:p>
        </p:txBody>
      </p:sp>
      <p:cxnSp>
        <p:nvCxnSpPr>
          <p:cNvPr id="18" name="Straight Arrow Connector 17"/>
          <p:cNvCxnSpPr/>
          <p:nvPr/>
        </p:nvCxnSpPr>
        <p:spPr>
          <a:xfrm flipV="1">
            <a:off x="2676071" y="1161143"/>
            <a:ext cx="4572000" cy="3755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113715" y="2734714"/>
            <a:ext cx="4282358" cy="12972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stretch>
            <a:fillRect/>
          </a:stretch>
        </p:blipFill>
        <p:spPr>
          <a:xfrm>
            <a:off x="4450080" y="3233420"/>
            <a:ext cx="4693920" cy="362712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80357" y="5252357"/>
            <a:ext cx="8340219" cy="923330"/>
          </a:xfrm>
          <a:prstGeom prst="rect">
            <a:avLst/>
          </a:prstGeom>
          <a:noFill/>
        </p:spPr>
        <p:txBody>
          <a:bodyPr wrap="square" rtlCol="0">
            <a:spAutoFit/>
          </a:bodyPr>
          <a:lstStyle/>
          <a:p>
            <a:r>
              <a:rPr lang="en-US" dirty="0" smtClean="0"/>
              <a:t>Clouds for</a:t>
            </a:r>
            <a:r>
              <a:rPr lang="en-US" dirty="0" smtClean="0"/>
              <a:t> Sunday.  </a:t>
            </a:r>
            <a:r>
              <a:rPr lang="en-US" dirty="0" smtClean="0"/>
              <a:t>Broad agreement on high and middle </a:t>
            </a:r>
            <a:r>
              <a:rPr lang="en-US" dirty="0" smtClean="0"/>
              <a:t>clouds.  EC forecast more “pessimistic” (and consistent with previous forecast).   Neither forecast </a:t>
            </a:r>
            <a:r>
              <a:rPr lang="en-US" dirty="0" smtClean="0"/>
              <a:t>is clear to the north.</a:t>
            </a:r>
            <a:r>
              <a:rPr lang="en-US" dirty="0" smtClean="0"/>
              <a:t> </a:t>
            </a:r>
            <a:endParaRPr lang="en-US" dirty="0"/>
          </a:p>
        </p:txBody>
      </p:sp>
      <p:pic>
        <p:nvPicPr>
          <p:cNvPr id="5" name="Picture 4"/>
          <p:cNvPicPr>
            <a:picLocks noChangeAspect="1"/>
          </p:cNvPicPr>
          <p:nvPr/>
        </p:nvPicPr>
        <p:blipFill>
          <a:blip r:embed="rId2"/>
          <a:stretch>
            <a:fillRect/>
          </a:stretch>
        </p:blipFill>
        <p:spPr>
          <a:xfrm>
            <a:off x="0" y="0"/>
            <a:ext cx="5364480" cy="4145280"/>
          </a:xfrm>
          <a:prstGeom prst="rect">
            <a:avLst/>
          </a:prstGeom>
        </p:spPr>
      </p:pic>
      <p:pic>
        <p:nvPicPr>
          <p:cNvPr id="6" name="Picture 5"/>
          <p:cNvPicPr>
            <a:picLocks noChangeAspect="1"/>
          </p:cNvPicPr>
          <p:nvPr/>
        </p:nvPicPr>
        <p:blipFill>
          <a:blip r:embed="rId3"/>
          <a:stretch>
            <a:fillRect/>
          </a:stretch>
        </p:blipFill>
        <p:spPr>
          <a:xfrm>
            <a:off x="4841240" y="0"/>
            <a:ext cx="4302760" cy="4384040"/>
          </a:xfrm>
          <a:prstGeom prst="rect">
            <a:avLst/>
          </a:prstGeom>
        </p:spPr>
      </p:pic>
      <p:cxnSp>
        <p:nvCxnSpPr>
          <p:cNvPr id="8" name="Straight Connector 7"/>
          <p:cNvCxnSpPr/>
          <p:nvPr/>
        </p:nvCxnSpPr>
        <p:spPr>
          <a:xfrm rot="5400000">
            <a:off x="6553200" y="1498600"/>
            <a:ext cx="914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168900" y="3822114"/>
            <a:ext cx="3811813" cy="369332"/>
          </a:xfrm>
          <a:prstGeom prst="rect">
            <a:avLst/>
          </a:prstGeom>
          <a:noFill/>
        </p:spPr>
        <p:txBody>
          <a:bodyPr wrap="square" rtlCol="0">
            <a:spAutoFit/>
          </a:bodyPr>
          <a:lstStyle/>
          <a:p>
            <a:r>
              <a:rPr lang="en-US" dirty="0" smtClean="0"/>
              <a:t>Nice retreat of mid-level moisture </a:t>
            </a:r>
            <a:r>
              <a:rPr lang="en-US" dirty="0" smtClean="0"/>
              <a:t>in</a:t>
            </a:r>
            <a:endParaRPr lang="en-US" dirty="0"/>
          </a:p>
        </p:txBody>
      </p:sp>
      <p:pic>
        <p:nvPicPr>
          <p:cNvPr id="5" name="Picture 4"/>
          <p:cNvPicPr>
            <a:picLocks noChangeAspect="1"/>
          </p:cNvPicPr>
          <p:nvPr/>
        </p:nvPicPr>
        <p:blipFill>
          <a:blip r:embed="rId2"/>
          <a:stretch>
            <a:fillRect/>
          </a:stretch>
        </p:blipFill>
        <p:spPr>
          <a:xfrm>
            <a:off x="3779520" y="0"/>
            <a:ext cx="5364480" cy="4145280"/>
          </a:xfrm>
          <a:prstGeom prst="rect">
            <a:avLst/>
          </a:prstGeom>
        </p:spPr>
      </p:pic>
      <p:pic>
        <p:nvPicPr>
          <p:cNvPr id="6" name="Picture 5"/>
          <p:cNvPicPr>
            <a:picLocks noChangeAspect="1"/>
          </p:cNvPicPr>
          <p:nvPr/>
        </p:nvPicPr>
        <p:blipFill>
          <a:blip r:embed="rId3"/>
          <a:stretch>
            <a:fillRect/>
          </a:stretch>
        </p:blipFill>
        <p:spPr>
          <a:xfrm>
            <a:off x="0" y="2712720"/>
            <a:ext cx="5364480" cy="4145280"/>
          </a:xfrm>
          <a:prstGeom prst="rect">
            <a:avLst/>
          </a:prstGeom>
        </p:spPr>
      </p:pic>
      <p:sp>
        <p:nvSpPr>
          <p:cNvPr id="7" name="TextBox 6"/>
          <p:cNvSpPr txBox="1"/>
          <p:nvPr/>
        </p:nvSpPr>
        <p:spPr>
          <a:xfrm>
            <a:off x="5575300" y="4191446"/>
            <a:ext cx="2984500" cy="923330"/>
          </a:xfrm>
          <a:prstGeom prst="rect">
            <a:avLst/>
          </a:prstGeom>
          <a:noFill/>
        </p:spPr>
        <p:txBody>
          <a:bodyPr wrap="square" rtlCol="0">
            <a:spAutoFit/>
          </a:bodyPr>
          <a:lstStyle/>
          <a:p>
            <a:r>
              <a:rPr lang="en-US" dirty="0" smtClean="0"/>
              <a:t>Dry mid-level environment except to the north of the equator and west of 10W.</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700mb evolution</a:t>
            </a:r>
            <a:r>
              <a:rPr lang="en-US" dirty="0" smtClean="0"/>
              <a:t> 8/21-8/28</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154215" y="5934670"/>
            <a:ext cx="8443686" cy="923330"/>
          </a:xfrm>
          <a:prstGeom prst="rect">
            <a:avLst/>
          </a:prstGeom>
          <a:noFill/>
        </p:spPr>
        <p:txBody>
          <a:bodyPr wrap="square" rtlCol="0">
            <a:spAutoFit/>
          </a:bodyPr>
          <a:lstStyle/>
          <a:p>
            <a:r>
              <a:rPr lang="en-US" dirty="0" smtClean="0"/>
              <a:t>Continued strong convection over the </a:t>
            </a:r>
            <a:r>
              <a:rPr lang="en-US" dirty="0" smtClean="0"/>
              <a:t>Congo on Monday.  Westerly component again near TMS.  SH high reforms near 30S, 20W and overall SE Atlantic winds start to increase.</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50080" y="0"/>
            <a:ext cx="4693920" cy="3627120"/>
          </a:xfrm>
          <a:prstGeom prst="rect">
            <a:avLst/>
          </a:prstGeom>
        </p:spPr>
      </p:pic>
      <p:sp>
        <p:nvSpPr>
          <p:cNvPr id="8" name="TextBox 7"/>
          <p:cNvSpPr txBox="1"/>
          <p:nvPr/>
        </p:nvSpPr>
        <p:spPr>
          <a:xfrm>
            <a:off x="127000" y="4191001"/>
            <a:ext cx="4323080" cy="1754327"/>
          </a:xfrm>
          <a:prstGeom prst="rect">
            <a:avLst/>
          </a:prstGeom>
          <a:noFill/>
        </p:spPr>
        <p:txBody>
          <a:bodyPr wrap="square" rtlCol="0">
            <a:spAutoFit/>
          </a:bodyPr>
          <a:lstStyle/>
          <a:p>
            <a:r>
              <a:rPr lang="en-US" dirty="0" smtClean="0"/>
              <a:t>Mid level flow for</a:t>
            </a:r>
            <a:r>
              <a:rPr lang="en-US" dirty="0" smtClean="0"/>
              <a:t> Monday.  </a:t>
            </a:r>
            <a:r>
              <a:rPr lang="en-US" dirty="0" smtClean="0"/>
              <a:t>At 600mb see dry convection blob of moisture coming off the coast.  700mb flow continues southerly component, so </a:t>
            </a:r>
            <a:r>
              <a:rPr lang="en-US" dirty="0" smtClean="0"/>
              <a:t>dry.  In fact, southerly component extends to all levels, so mid-level operating region is dry.</a:t>
            </a:r>
            <a:endParaRPr lang="en-US" dirty="0"/>
          </a:p>
        </p:txBody>
      </p:sp>
      <p:cxnSp>
        <p:nvCxnSpPr>
          <p:cNvPr id="22" name="Straight Arrow Connector 21"/>
          <p:cNvCxnSpPr/>
          <p:nvPr/>
        </p:nvCxnSpPr>
        <p:spPr>
          <a:xfrm rot="5400000" flipH="1" flipV="1">
            <a:off x="-9393" y="2285679"/>
            <a:ext cx="3656429" cy="15693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4450080" y="3230880"/>
            <a:ext cx="4693920" cy="3627120"/>
          </a:xfrm>
          <a:prstGeom prst="rect">
            <a:avLst/>
          </a:prstGeom>
        </p:spPr>
      </p:pic>
      <p:pic>
        <p:nvPicPr>
          <p:cNvPr id="14" name="Picture 13"/>
          <p:cNvPicPr>
            <a:picLocks noChangeAspect="1"/>
          </p:cNvPicPr>
          <p:nvPr/>
        </p:nvPicPr>
        <p:blipFill>
          <a:blip r:embed="rId4"/>
          <a:stretch>
            <a:fillRect/>
          </a:stretch>
        </p:blipFill>
        <p:spPr>
          <a:xfrm>
            <a:off x="0" y="0"/>
            <a:ext cx="4693920" cy="362712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340428" y="4680857"/>
            <a:ext cx="6391693" cy="646331"/>
          </a:xfrm>
          <a:prstGeom prst="rect">
            <a:avLst/>
          </a:prstGeom>
          <a:noFill/>
        </p:spPr>
        <p:txBody>
          <a:bodyPr wrap="square" rtlCol="0">
            <a:spAutoFit/>
          </a:bodyPr>
          <a:lstStyle/>
          <a:p>
            <a:r>
              <a:rPr lang="en-US" dirty="0" smtClean="0"/>
              <a:t>Clouds for</a:t>
            </a:r>
            <a:r>
              <a:rPr lang="en-US" dirty="0" smtClean="0"/>
              <a:t> Monday.  </a:t>
            </a:r>
            <a:r>
              <a:rPr lang="en-US" dirty="0" smtClean="0"/>
              <a:t>Dry mid-levels are consistent with</a:t>
            </a:r>
            <a:r>
              <a:rPr lang="en-US" dirty="0" smtClean="0"/>
              <a:t> no </a:t>
            </a:r>
            <a:r>
              <a:rPr lang="en-US" dirty="0" smtClean="0"/>
              <a:t>mid-level cloud. </a:t>
            </a:r>
            <a:r>
              <a:rPr lang="en-US" dirty="0" smtClean="0"/>
              <a:t>  High cloud forecast is problematic in the details.</a:t>
            </a:r>
            <a:endParaRPr lang="en-US" dirty="0"/>
          </a:p>
        </p:txBody>
      </p:sp>
      <p:pic>
        <p:nvPicPr>
          <p:cNvPr id="5" name="Picture 4"/>
          <p:cNvPicPr>
            <a:picLocks noChangeAspect="1"/>
          </p:cNvPicPr>
          <p:nvPr/>
        </p:nvPicPr>
        <p:blipFill>
          <a:blip r:embed="rId2"/>
          <a:stretch>
            <a:fillRect/>
          </a:stretch>
        </p:blipFill>
        <p:spPr>
          <a:xfrm>
            <a:off x="0" y="0"/>
            <a:ext cx="5364480" cy="4145280"/>
          </a:xfrm>
          <a:prstGeom prst="rect">
            <a:avLst/>
          </a:prstGeom>
        </p:spPr>
      </p:pic>
      <p:pic>
        <p:nvPicPr>
          <p:cNvPr id="6" name="Picture 5"/>
          <p:cNvPicPr>
            <a:picLocks noChangeAspect="1"/>
          </p:cNvPicPr>
          <p:nvPr/>
        </p:nvPicPr>
        <p:blipFill>
          <a:blip r:embed="rId3"/>
          <a:stretch>
            <a:fillRect/>
          </a:stretch>
        </p:blipFill>
        <p:spPr>
          <a:xfrm>
            <a:off x="4841240" y="0"/>
            <a:ext cx="4302760" cy="4384040"/>
          </a:xfrm>
          <a:prstGeom prst="rect">
            <a:avLst/>
          </a:prstGeom>
        </p:spPr>
      </p:pic>
      <p:cxnSp>
        <p:nvCxnSpPr>
          <p:cNvPr id="8" name="Straight Connector 7"/>
          <p:cNvCxnSpPr/>
          <p:nvPr/>
        </p:nvCxnSpPr>
        <p:spPr>
          <a:xfrm rot="5400000" flipH="1" flipV="1">
            <a:off x="6584950" y="1466850"/>
            <a:ext cx="8509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712720"/>
            <a:ext cx="5364480" cy="4145280"/>
          </a:xfrm>
          <a:prstGeom prst="rect">
            <a:avLst/>
          </a:prstGeom>
        </p:spPr>
      </p:pic>
      <p:pic>
        <p:nvPicPr>
          <p:cNvPr id="4" name="Picture 3"/>
          <p:cNvPicPr>
            <a:picLocks noChangeAspect="1"/>
          </p:cNvPicPr>
          <p:nvPr/>
        </p:nvPicPr>
        <p:blipFill>
          <a:blip r:embed="rId3"/>
          <a:stretch>
            <a:fillRect/>
          </a:stretch>
        </p:blipFill>
        <p:spPr>
          <a:xfrm>
            <a:off x="4450080" y="0"/>
            <a:ext cx="4693920" cy="3627120"/>
          </a:xfrm>
          <a:prstGeom prst="rect">
            <a:avLst/>
          </a:prstGeom>
        </p:spPr>
      </p:pic>
      <p:sp>
        <p:nvSpPr>
          <p:cNvPr id="6" name="TextBox 5"/>
          <p:cNvSpPr txBox="1"/>
          <p:nvPr/>
        </p:nvSpPr>
        <p:spPr>
          <a:xfrm>
            <a:off x="5134429" y="4435929"/>
            <a:ext cx="3432343" cy="923330"/>
          </a:xfrm>
          <a:prstGeom prst="rect">
            <a:avLst/>
          </a:prstGeom>
          <a:noFill/>
        </p:spPr>
        <p:txBody>
          <a:bodyPr wrap="square" rtlCol="0">
            <a:spAutoFit/>
          </a:bodyPr>
          <a:lstStyle/>
          <a:p>
            <a:r>
              <a:rPr lang="en-US" dirty="0" smtClean="0"/>
              <a:t>Dry routine flight track at mid levels.  5S east west X-sect also dry.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290786" y="27667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498929" y="6217920"/>
            <a:ext cx="8063738" cy="369332"/>
          </a:xfrm>
          <a:prstGeom prst="rect">
            <a:avLst/>
          </a:prstGeom>
          <a:noFill/>
        </p:spPr>
        <p:txBody>
          <a:bodyPr wrap="none" rtlCol="0">
            <a:spAutoFit/>
          </a:bodyPr>
          <a:lstStyle/>
          <a:p>
            <a:r>
              <a:rPr lang="en-US" dirty="0" smtClean="0"/>
              <a:t>Monday’s flight:  Offshore push of moist (north) and drier (south) air – strong plume</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8046720" cy="6217920"/>
          </a:xfrm>
          <a:prstGeom prst="rect">
            <a:avLst/>
          </a:prstGeom>
        </p:spPr>
      </p:pic>
      <p:sp>
        <p:nvSpPr>
          <p:cNvPr id="3" name="TextBox 2"/>
          <p:cNvSpPr txBox="1"/>
          <p:nvPr/>
        </p:nvSpPr>
        <p:spPr>
          <a:xfrm>
            <a:off x="3728357" y="27667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526143" y="6096000"/>
            <a:ext cx="8164389" cy="646331"/>
          </a:xfrm>
          <a:prstGeom prst="rect">
            <a:avLst/>
          </a:prstGeom>
          <a:noFill/>
        </p:spPr>
        <p:txBody>
          <a:bodyPr wrap="none" rtlCol="0">
            <a:spAutoFit/>
          </a:bodyPr>
          <a:lstStyle/>
          <a:p>
            <a:r>
              <a:rPr lang="en-US" dirty="0" smtClean="0"/>
              <a:t>Anticyclone moves westward.  Northward component of offshore flow increases.</a:t>
            </a:r>
          </a:p>
          <a:p>
            <a:r>
              <a:rPr lang="en-US" dirty="0" smtClean="0"/>
              <a:t>  Moisture plume over TMS can be seen in motion of middle cloud in </a:t>
            </a:r>
            <a:r>
              <a:rPr lang="en-US" dirty="0" err="1" smtClean="0"/>
              <a:t>satpic</a:t>
            </a:r>
            <a:r>
              <a:rPr lang="en-US" dirty="0" smtClean="0"/>
              <a:t> yesterday</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347357" y="258212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127000" y="6033254"/>
            <a:ext cx="9139290" cy="646331"/>
          </a:xfrm>
          <a:prstGeom prst="rect">
            <a:avLst/>
          </a:prstGeom>
          <a:noFill/>
        </p:spPr>
        <p:txBody>
          <a:bodyPr wrap="square" rtlCol="0">
            <a:spAutoFit/>
          </a:bodyPr>
          <a:lstStyle/>
          <a:p>
            <a:r>
              <a:rPr lang="en-US" dirty="0" smtClean="0"/>
              <a:t>Anticyclone weakens (interaction with </a:t>
            </a:r>
            <a:r>
              <a:rPr lang="en-US" dirty="0" err="1" smtClean="0"/>
              <a:t>midlatitude</a:t>
            </a:r>
            <a:r>
              <a:rPr lang="en-US" dirty="0" smtClean="0"/>
              <a:t> low).  Flow more westward.  African wave anticyclone becomes apparent</a:t>
            </a:r>
            <a:endParaRPr lang="en-US" dirty="0"/>
          </a:p>
        </p:txBody>
      </p:sp>
      <p:sp>
        <p:nvSpPr>
          <p:cNvPr id="5" name="TextBox 4"/>
          <p:cNvSpPr txBox="1"/>
          <p:nvPr/>
        </p:nvSpPr>
        <p:spPr>
          <a:xfrm>
            <a:off x="3810000" y="4172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286000" y="2231571"/>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5361214" y="27667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5" name="TextBox 4"/>
          <p:cNvSpPr txBox="1"/>
          <p:nvPr/>
        </p:nvSpPr>
        <p:spPr>
          <a:xfrm>
            <a:off x="952500" y="6217920"/>
            <a:ext cx="7664741" cy="646331"/>
          </a:xfrm>
          <a:prstGeom prst="rect">
            <a:avLst/>
          </a:prstGeom>
          <a:noFill/>
        </p:spPr>
        <p:txBody>
          <a:bodyPr wrap="none" rtlCol="0">
            <a:spAutoFit/>
          </a:bodyPr>
          <a:lstStyle/>
          <a:p>
            <a:r>
              <a:rPr lang="en-US" dirty="0" smtClean="0"/>
              <a:t>New anticyclone over southern Angola.  Get another northerly push of moist air</a:t>
            </a:r>
          </a:p>
          <a:p>
            <a:r>
              <a:rPr lang="en-US" dirty="0" smtClean="0"/>
              <a:t>  tomorrow.</a:t>
            </a:r>
            <a:endParaRPr lang="en-US" dirty="0"/>
          </a:p>
        </p:txBody>
      </p:sp>
      <p:sp>
        <p:nvSpPr>
          <p:cNvPr id="6" name="TextBox 5"/>
          <p:cNvSpPr txBox="1"/>
          <p:nvPr/>
        </p:nvSpPr>
        <p:spPr>
          <a:xfrm>
            <a:off x="2779486" y="371929"/>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469315" y="2397454"/>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834571" y="6217920"/>
            <a:ext cx="8216011" cy="646331"/>
          </a:xfrm>
          <a:prstGeom prst="rect">
            <a:avLst/>
          </a:prstGeom>
          <a:noFill/>
        </p:spPr>
        <p:txBody>
          <a:bodyPr wrap="none" rtlCol="0">
            <a:spAutoFit/>
          </a:bodyPr>
          <a:lstStyle/>
          <a:p>
            <a:r>
              <a:rPr lang="en-US" dirty="0" smtClean="0"/>
              <a:t>Anticyclone moves over, as does the moist pattern.  Anticyclone initiates (?) southerly</a:t>
            </a:r>
          </a:p>
          <a:p>
            <a:r>
              <a:rPr lang="en-US" dirty="0" smtClean="0"/>
              <a:t>  component offshore</a:t>
            </a:r>
            <a:endParaRPr lang="en-US" dirty="0"/>
          </a:p>
        </p:txBody>
      </p:sp>
      <p:sp>
        <p:nvSpPr>
          <p:cNvPr id="5" name="TextBox 4"/>
          <p:cNvSpPr txBox="1"/>
          <p:nvPr/>
        </p:nvSpPr>
        <p:spPr>
          <a:xfrm>
            <a:off x="1808114" y="4172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69" y="0"/>
            <a:ext cx="8046720" cy="6217920"/>
          </a:xfrm>
          <a:prstGeom prst="rect">
            <a:avLst/>
          </a:prstGeom>
        </p:spPr>
      </p:pic>
      <p:sp>
        <p:nvSpPr>
          <p:cNvPr id="3" name="TextBox 2"/>
          <p:cNvSpPr txBox="1"/>
          <p:nvPr/>
        </p:nvSpPr>
        <p:spPr>
          <a:xfrm>
            <a:off x="3683000" y="2249714"/>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961571" y="6217920"/>
            <a:ext cx="8265153" cy="369332"/>
          </a:xfrm>
          <a:prstGeom prst="rect">
            <a:avLst/>
          </a:prstGeom>
          <a:noFill/>
        </p:spPr>
        <p:txBody>
          <a:bodyPr wrap="none" rtlCol="0">
            <a:spAutoFit/>
          </a:bodyPr>
          <a:lstStyle/>
          <a:p>
            <a:r>
              <a:rPr lang="en-US" dirty="0" smtClean="0"/>
              <a:t>Southern </a:t>
            </a:r>
            <a:r>
              <a:rPr lang="en-US" dirty="0" smtClean="0"/>
              <a:t>anticyclone moves westward, enhancing southerly flow component offshore.</a:t>
            </a:r>
            <a:endParaRPr lang="en-US" dirty="0"/>
          </a:p>
        </p:txBody>
      </p:sp>
      <p:sp>
        <p:nvSpPr>
          <p:cNvPr id="5" name="TextBox 4"/>
          <p:cNvSpPr txBox="1"/>
          <p:nvPr/>
        </p:nvSpPr>
        <p:spPr>
          <a:xfrm>
            <a:off x="939071" y="3048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cxnSp>
        <p:nvCxnSpPr>
          <p:cNvPr id="8" name="Straight Arrow Connector 7"/>
          <p:cNvCxnSpPr/>
          <p:nvPr/>
        </p:nvCxnSpPr>
        <p:spPr>
          <a:xfrm rot="16200000" flipV="1">
            <a:off x="4804047" y="2309767"/>
            <a:ext cx="3968206" cy="384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1626</TotalTime>
  <Words>950</Words>
  <Application>Microsoft Macintosh PowerPoint</Application>
  <PresentationFormat>On-screen Show (4:3)</PresentationFormat>
  <Paragraphs>62</Paragraphs>
  <Slides>34</Slides>
  <Notes>1</Notes>
  <HiddenSlides>0</HiddenSlides>
  <MMClips>0</MMClips>
  <ScaleCrop>false</ScaleCrop>
  <HeadingPairs>
    <vt:vector size="4" baseType="variant">
      <vt:variant>
        <vt:lpstr>Design Template</vt:lpstr>
      </vt:variant>
      <vt:variant>
        <vt:i4>1</vt:i4>
      </vt:variant>
      <vt:variant>
        <vt:lpstr>Slide Titles</vt:lpstr>
      </vt:variant>
      <vt:variant>
        <vt:i4>34</vt:i4>
      </vt:variant>
    </vt:vector>
  </HeadingPairs>
  <TitlesOfParts>
    <vt:vector size="35" baseType="lpstr">
      <vt:lpstr>Office Theme</vt:lpstr>
      <vt:lpstr>ORACLES weather briefing  </vt:lpstr>
      <vt:lpstr>Slide 2</vt:lpstr>
      <vt:lpstr>700mb evolution 8/21-8/28</vt:lpstr>
      <vt:lpstr>Slide 4</vt:lpstr>
      <vt:lpstr>Slide 5</vt:lpstr>
      <vt:lpstr>Slide 6</vt:lpstr>
      <vt:lpstr>Slide 7</vt:lpstr>
      <vt:lpstr>Slide 8</vt:lpstr>
      <vt:lpstr>Slide 9</vt:lpstr>
      <vt:lpstr>Slide 10</vt:lpstr>
      <vt:lpstr>Slide 11</vt:lpstr>
      <vt:lpstr>Friday</vt:lpstr>
      <vt:lpstr>Slide 13</vt:lpstr>
      <vt:lpstr>Slide 14</vt:lpstr>
      <vt:lpstr>Slide 15</vt:lpstr>
      <vt:lpstr>Slide 16</vt:lpstr>
      <vt:lpstr>Slide 17</vt:lpstr>
      <vt:lpstr>Slide 18</vt:lpstr>
      <vt:lpstr>Saturday</vt:lpstr>
      <vt:lpstr>Slide 20</vt:lpstr>
      <vt:lpstr>Slide 21</vt:lpstr>
      <vt:lpstr>Slide 22</vt:lpstr>
      <vt:lpstr>Slide 23</vt:lpstr>
      <vt:lpstr>Slide 24</vt:lpstr>
      <vt:lpstr>Sunday</vt:lpstr>
      <vt:lpstr>Slide 26</vt:lpstr>
      <vt:lpstr>Slide 27</vt:lpstr>
      <vt:lpstr>Slide 28</vt:lpstr>
      <vt:lpstr>Slide 29</vt:lpstr>
      <vt:lpstr>Monday</vt:lpstr>
      <vt:lpstr>Slide 31</vt:lpstr>
      <vt:lpstr>Slide 32</vt:lpstr>
      <vt:lpstr>Slide 33</vt:lpstr>
      <vt:lpstr>Slide 34</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Lenny Pfister</dc:creator>
  <cp:lastModifiedBy>Lenny Pfister</cp:lastModifiedBy>
  <cp:revision>9</cp:revision>
  <dcterms:created xsi:type="dcterms:W3CDTF">2017-08-24T06:23:36Z</dcterms:created>
  <dcterms:modified xsi:type="dcterms:W3CDTF">2017-08-24T09:43:02Z</dcterms:modified>
</cp:coreProperties>
</file>