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4" r:id="rId2"/>
    <p:sldId id="256" r:id="rId3"/>
    <p:sldId id="257" r:id="rId4"/>
    <p:sldId id="265" r:id="rId5"/>
    <p:sldId id="258" r:id="rId6"/>
    <p:sldId id="259" r:id="rId7"/>
    <p:sldId id="260" r:id="rId8"/>
    <p:sldId id="261" r:id="rId9"/>
    <p:sldId id="266" r:id="rId10"/>
    <p:sldId id="267" r:id="rId11"/>
    <p:sldId id="262" r:id="rId12"/>
    <p:sldId id="263" r:id="rId13"/>
    <p:sldId id="268" r:id="rId14"/>
    <p:sldId id="271"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4" d="100"/>
          <a:sy n="144" d="100"/>
        </p:scale>
        <p:origin x="-151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E5357F-E14A-0D43-9668-CA6DD4B67020}"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5357F-E14A-0D43-9668-CA6DD4B67020}"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5357F-E14A-0D43-9668-CA6DD4B67020}"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5357F-E14A-0D43-9668-CA6DD4B67020}"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5357F-E14A-0D43-9668-CA6DD4B67020}"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E5357F-E14A-0D43-9668-CA6DD4B67020}"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5357F-E14A-0D43-9668-CA6DD4B67020}" type="datetimeFigureOut">
              <a:rPr lang="en-US" smtClean="0"/>
              <a:t>8/24/17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5357F-E14A-0D43-9668-CA6DD4B67020}" type="datetimeFigureOut">
              <a:rPr lang="en-US" smtClean="0"/>
              <a:t>8/24/17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5357F-E14A-0D43-9668-CA6DD4B67020}" type="datetimeFigureOut">
              <a:rPr lang="en-US" smtClean="0"/>
              <a:t>8/24/17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5357F-E14A-0D43-9668-CA6DD4B67020}"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5357F-E14A-0D43-9668-CA6DD4B67020}"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E8D01-8C6B-8C42-9407-A27AF73207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5357F-E14A-0D43-9668-CA6DD4B67020}" type="datetimeFigureOut">
              <a:rPr lang="en-US" smtClean="0"/>
              <a:t>8/24/17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E8D01-8C6B-8C42-9407-A27AF73207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205" y="250309"/>
            <a:ext cx="7772400" cy="1470025"/>
          </a:xfrm>
        </p:spPr>
        <p:txBody>
          <a:bodyPr/>
          <a:lstStyle/>
          <a:p>
            <a:r>
              <a:rPr lang="en-US" dirty="0" smtClean="0"/>
              <a:t>Points</a:t>
            </a:r>
            <a:endParaRPr lang="en-US" dirty="0"/>
          </a:p>
        </p:txBody>
      </p:sp>
      <p:sp>
        <p:nvSpPr>
          <p:cNvPr id="3" name="Subtitle 2"/>
          <p:cNvSpPr>
            <a:spLocks noGrp="1"/>
          </p:cNvSpPr>
          <p:nvPr>
            <p:ph type="subTitle" idx="1"/>
          </p:nvPr>
        </p:nvSpPr>
        <p:spPr>
          <a:xfrm>
            <a:off x="528205" y="1307169"/>
            <a:ext cx="8120992" cy="5228674"/>
          </a:xfrm>
        </p:spPr>
        <p:txBody>
          <a:bodyPr>
            <a:normAutofit fontScale="92500" lnSpcReduction="20000"/>
          </a:bodyPr>
          <a:lstStyle/>
          <a:p>
            <a:pPr algn="l">
              <a:buFont typeface="Arial"/>
              <a:buChar char="•"/>
            </a:pPr>
            <a:r>
              <a:rPr lang="en-US" dirty="0" smtClean="0"/>
              <a:t>Middle cloud deck expected to move onto flight track by early afternoon (12Z).</a:t>
            </a:r>
          </a:p>
          <a:p>
            <a:pPr algn="l">
              <a:buFont typeface="Arial"/>
              <a:buChar char="•"/>
            </a:pPr>
            <a:r>
              <a:rPr lang="en-US" dirty="0" smtClean="0"/>
              <a:t>3Z forecast and satellite imagery agree well on high and mid cloud (15 hour </a:t>
            </a:r>
            <a:r>
              <a:rPr lang="en-US" dirty="0" err="1" smtClean="0"/>
              <a:t>fcst</a:t>
            </a:r>
            <a:r>
              <a:rPr lang="en-US" dirty="0" smtClean="0"/>
              <a:t>)</a:t>
            </a:r>
          </a:p>
          <a:p>
            <a:pPr algn="l">
              <a:buFont typeface="Arial"/>
              <a:buChar char="•"/>
            </a:pPr>
            <a:r>
              <a:rPr lang="en-US" dirty="0" smtClean="0"/>
              <a:t>Arrival of middle cloud is delayed by about 3 hours relative to yesterday’s </a:t>
            </a:r>
            <a:r>
              <a:rPr lang="en-US" dirty="0" err="1" smtClean="0"/>
              <a:t>fcst</a:t>
            </a:r>
            <a:r>
              <a:rPr lang="en-US" dirty="0" smtClean="0"/>
              <a:t>.</a:t>
            </a:r>
          </a:p>
          <a:p>
            <a:pPr algn="l">
              <a:buFont typeface="Arial"/>
              <a:buChar char="•"/>
            </a:pPr>
            <a:r>
              <a:rPr lang="en-US" dirty="0" smtClean="0"/>
              <a:t>Low cloud boundary at 10S is well represented</a:t>
            </a:r>
          </a:p>
          <a:p>
            <a:pPr algn="l">
              <a:buFont typeface="Arial"/>
              <a:buChar char="•"/>
            </a:pPr>
            <a:r>
              <a:rPr lang="en-US" dirty="0" smtClean="0"/>
              <a:t>Extensive clearing between 0 and 5S should have happened already based on </a:t>
            </a:r>
            <a:r>
              <a:rPr lang="en-US" dirty="0" err="1" smtClean="0"/>
              <a:t>fcst</a:t>
            </a:r>
            <a:r>
              <a:rPr lang="en-US" dirty="0" smtClean="0"/>
              <a:t>, and is not happening now.  Would forecast that this clearing will not occur, and clear region north of 10S will be smaller than anticipated yesterday.</a:t>
            </a:r>
          </a:p>
          <a:p>
            <a:pPr algn="l">
              <a:buFont typeface="Arial"/>
              <a:buChar cha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3283" r="22582" b="23961"/>
          <a:stretch>
            <a:fillRect/>
          </a:stretch>
        </p:blipFill>
        <p:spPr>
          <a:xfrm>
            <a:off x="574758" y="1334981"/>
            <a:ext cx="3976962" cy="3152038"/>
          </a:xfrm>
          <a:prstGeom prst="rect">
            <a:avLst/>
          </a:prstGeom>
        </p:spPr>
      </p:pic>
      <p:pic>
        <p:nvPicPr>
          <p:cNvPr id="3" name="Picture 2"/>
          <p:cNvPicPr>
            <a:picLocks noChangeAspect="1"/>
          </p:cNvPicPr>
          <p:nvPr/>
        </p:nvPicPr>
        <p:blipFill>
          <a:blip r:embed="rId3"/>
          <a:srcRect l="16540" r="43386" b="50517"/>
          <a:stretch>
            <a:fillRect/>
          </a:stretch>
        </p:blipFill>
        <p:spPr>
          <a:xfrm>
            <a:off x="4551720" y="0"/>
            <a:ext cx="3566455" cy="4487020"/>
          </a:xfrm>
          <a:prstGeom prst="rect">
            <a:avLst/>
          </a:prstGeom>
        </p:spPr>
      </p:pic>
      <p:cxnSp>
        <p:nvCxnSpPr>
          <p:cNvPr id="5" name="Straight Connector 4"/>
          <p:cNvCxnSpPr/>
          <p:nvPr/>
        </p:nvCxnSpPr>
        <p:spPr>
          <a:xfrm rot="5400000" flipH="1" flipV="1">
            <a:off x="6368651" y="3318911"/>
            <a:ext cx="2336218"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30197" y="5321382"/>
            <a:ext cx="6941023" cy="923330"/>
          </a:xfrm>
          <a:prstGeom prst="rect">
            <a:avLst/>
          </a:prstGeom>
          <a:noFill/>
        </p:spPr>
        <p:txBody>
          <a:bodyPr wrap="none" rtlCol="0">
            <a:spAutoFit/>
          </a:bodyPr>
          <a:lstStyle/>
          <a:p>
            <a:r>
              <a:rPr lang="en-US" dirty="0" smtClean="0"/>
              <a:t>Most recent forecasts are in agreement on the positioning of high and</a:t>
            </a:r>
          </a:p>
          <a:p>
            <a:r>
              <a:rPr lang="en-US" dirty="0" smtClean="0"/>
              <a:t>  middle cloud at 12Z.  UKMO is a little behind – is a slightly shorter term </a:t>
            </a:r>
          </a:p>
          <a:p>
            <a:r>
              <a:rPr lang="en-US" dirty="0" smtClean="0"/>
              <a:t>  forecast.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46720" cy="62179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46720" cy="62179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8-24 at 5.08.58 AM.png"/>
          <p:cNvPicPr>
            <a:picLocks noChangeAspect="1"/>
          </p:cNvPicPr>
          <p:nvPr/>
        </p:nvPicPr>
        <p:blipFill>
          <a:blip r:embed="rId2"/>
          <a:stretch>
            <a:fillRect/>
          </a:stretch>
        </p:blipFill>
        <p:spPr>
          <a:xfrm>
            <a:off x="0" y="747346"/>
            <a:ext cx="9144000" cy="53633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8-24 at 5.08.02 AM.png"/>
          <p:cNvPicPr>
            <a:picLocks noChangeAspect="1"/>
          </p:cNvPicPr>
          <p:nvPr/>
        </p:nvPicPr>
        <p:blipFill>
          <a:blip r:embed="rId2"/>
          <a:stretch>
            <a:fillRect/>
          </a:stretch>
        </p:blipFill>
        <p:spPr>
          <a:xfrm>
            <a:off x="0" y="704313"/>
            <a:ext cx="9144000" cy="544937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8-24 at 5.08.32 AM.png"/>
          <p:cNvPicPr>
            <a:picLocks noChangeAspect="1"/>
          </p:cNvPicPr>
          <p:nvPr/>
        </p:nvPicPr>
        <p:blipFill>
          <a:blip r:embed="rId2"/>
          <a:stretch>
            <a:fillRect/>
          </a:stretch>
        </p:blipFill>
        <p:spPr>
          <a:xfrm>
            <a:off x="0" y="623640"/>
            <a:ext cx="9144000" cy="56107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8-24 at 5.08.15 AM.png"/>
          <p:cNvPicPr>
            <a:picLocks noChangeAspect="1"/>
          </p:cNvPicPr>
          <p:nvPr/>
        </p:nvPicPr>
        <p:blipFill>
          <a:blip r:embed="rId2"/>
          <a:stretch>
            <a:fillRect/>
          </a:stretch>
        </p:blipFill>
        <p:spPr>
          <a:xfrm>
            <a:off x="0" y="723796"/>
            <a:ext cx="9144000" cy="54104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EAU41_201708240300.jpg"/>
          <p:cNvPicPr>
            <a:picLocks noChangeAspect="1"/>
          </p:cNvPicPr>
          <p:nvPr/>
        </p:nvPicPr>
        <p:blipFill>
          <a:blip r:embed="rId2"/>
          <a:srcRect r="46459" b="30662"/>
          <a:stretch>
            <a:fillRect/>
          </a:stretch>
        </p:blipFill>
        <p:spPr>
          <a:xfrm>
            <a:off x="1" y="248788"/>
            <a:ext cx="4656550" cy="4499589"/>
          </a:xfrm>
          <a:prstGeom prst="rect">
            <a:avLst/>
          </a:prstGeom>
        </p:spPr>
      </p:pic>
      <p:pic>
        <p:nvPicPr>
          <p:cNvPr id="5" name="Picture 4"/>
          <p:cNvPicPr>
            <a:picLocks noChangeAspect="1"/>
          </p:cNvPicPr>
          <p:nvPr/>
        </p:nvPicPr>
        <p:blipFill>
          <a:blip r:embed="rId3"/>
          <a:srcRect l="3659" r="1921" b="23716"/>
          <a:stretch>
            <a:fillRect/>
          </a:stretch>
        </p:blipFill>
        <p:spPr>
          <a:xfrm>
            <a:off x="4078858" y="1586192"/>
            <a:ext cx="5065142" cy="3162185"/>
          </a:xfrm>
          <a:prstGeom prst="rect">
            <a:avLst/>
          </a:prstGeom>
        </p:spPr>
      </p:pic>
      <p:sp>
        <p:nvSpPr>
          <p:cNvPr id="6" name="TextBox 5"/>
          <p:cNvSpPr txBox="1"/>
          <p:nvPr/>
        </p:nvSpPr>
        <p:spPr>
          <a:xfrm>
            <a:off x="417164" y="5180884"/>
            <a:ext cx="8800257" cy="1477328"/>
          </a:xfrm>
          <a:prstGeom prst="rect">
            <a:avLst/>
          </a:prstGeom>
          <a:noFill/>
        </p:spPr>
        <p:txBody>
          <a:bodyPr wrap="square" rtlCol="0">
            <a:spAutoFit/>
          </a:bodyPr>
          <a:lstStyle/>
          <a:p>
            <a:r>
              <a:rPr lang="en-US" dirty="0" smtClean="0"/>
              <a:t>High and mid cloud forecast is surprisingly good, even in the details at 3 AM (15 hour</a:t>
            </a:r>
          </a:p>
          <a:p>
            <a:r>
              <a:rPr lang="en-US" dirty="0" smtClean="0"/>
              <a:t>  forecast.</a:t>
            </a:r>
          </a:p>
          <a:p>
            <a:r>
              <a:rPr lang="en-US" dirty="0" smtClean="0"/>
              <a:t>Clouds are still filling in at low levels at this time.  Surprisingly good even on some of the details (Angolan coast, cloud boundary at 10S, light stuff just west of track at 8S etc) </a:t>
            </a:r>
          </a:p>
          <a:p>
            <a:r>
              <a:rPr lang="en-US" dirty="0" smtClean="0"/>
              <a:t> Model still projects a lot of clearing from 0 to 10S.  Right now, that is filling in.</a:t>
            </a:r>
            <a:endParaRPr lang="en-US" dirty="0"/>
          </a:p>
        </p:txBody>
      </p:sp>
      <p:cxnSp>
        <p:nvCxnSpPr>
          <p:cNvPr id="8" name="Straight Connector 7"/>
          <p:cNvCxnSpPr/>
          <p:nvPr/>
        </p:nvCxnSpPr>
        <p:spPr>
          <a:xfrm rot="5400000" flipH="1" flipV="1">
            <a:off x="2095051" y="3272557"/>
            <a:ext cx="1779974"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 y="311150"/>
            <a:ext cx="9029700" cy="6235700"/>
          </a:xfrm>
          <a:prstGeom prst="rect">
            <a:avLst/>
          </a:prstGeom>
        </p:spPr>
      </p:pic>
      <p:cxnSp>
        <p:nvCxnSpPr>
          <p:cNvPr id="4" name="Straight Connector 3"/>
          <p:cNvCxnSpPr/>
          <p:nvPr/>
        </p:nvCxnSpPr>
        <p:spPr>
          <a:xfrm rot="5400000" flipH="1" flipV="1">
            <a:off x="1527749" y="3340428"/>
            <a:ext cx="509806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1721005" y="3341222"/>
            <a:ext cx="509806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34297" y="3340428"/>
            <a:ext cx="509806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2924363" y="3355532"/>
            <a:ext cx="5098064"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934659" y="6289539"/>
            <a:ext cx="489324" cy="369332"/>
          </a:xfrm>
          <a:prstGeom prst="rect">
            <a:avLst/>
          </a:prstGeom>
          <a:noFill/>
        </p:spPr>
        <p:txBody>
          <a:bodyPr wrap="none" rtlCol="0">
            <a:spAutoFit/>
          </a:bodyPr>
          <a:lstStyle/>
          <a:p>
            <a:r>
              <a:rPr lang="en-US" dirty="0" smtClean="0"/>
              <a:t>-10</a:t>
            </a:r>
            <a:endParaRPr lang="en-US" dirty="0"/>
          </a:p>
        </p:txBody>
      </p:sp>
      <p:sp>
        <p:nvSpPr>
          <p:cNvPr id="12" name="TextBox 11"/>
          <p:cNvSpPr txBox="1"/>
          <p:nvPr/>
        </p:nvSpPr>
        <p:spPr>
          <a:xfrm>
            <a:off x="5249495" y="6255225"/>
            <a:ext cx="489324" cy="369332"/>
          </a:xfrm>
          <a:prstGeom prst="rect">
            <a:avLst/>
          </a:prstGeom>
          <a:noFill/>
        </p:spPr>
        <p:txBody>
          <a:bodyPr wrap="none" rtlCol="0">
            <a:spAutoFit/>
          </a:bodyPr>
          <a:lstStyle/>
          <a:p>
            <a:r>
              <a:rPr lang="en-US" dirty="0" smtClean="0"/>
              <a:t>-10</a:t>
            </a:r>
            <a:endParaRPr lang="en-US" dirty="0"/>
          </a:p>
        </p:txBody>
      </p:sp>
      <p:sp>
        <p:nvSpPr>
          <p:cNvPr id="13" name="TextBox 12"/>
          <p:cNvSpPr txBox="1"/>
          <p:nvPr/>
        </p:nvSpPr>
        <p:spPr>
          <a:xfrm>
            <a:off x="3940280" y="6272736"/>
            <a:ext cx="489324" cy="369332"/>
          </a:xfrm>
          <a:prstGeom prst="rect">
            <a:avLst/>
          </a:prstGeom>
          <a:noFill/>
        </p:spPr>
        <p:txBody>
          <a:bodyPr wrap="none" rtlCol="0">
            <a:spAutoFit/>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175500" cy="5397500"/>
          </a:xfrm>
          <a:prstGeom prst="rect">
            <a:avLst/>
          </a:prstGeom>
        </p:spPr>
      </p:pic>
      <p:cxnSp>
        <p:nvCxnSpPr>
          <p:cNvPr id="4" name="Straight Connector 3"/>
          <p:cNvCxnSpPr/>
          <p:nvPr/>
        </p:nvCxnSpPr>
        <p:spPr>
          <a:xfrm rot="5400000" flipH="1" flipV="1">
            <a:off x="3146778" y="1905000"/>
            <a:ext cx="264348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30296" y="5794963"/>
            <a:ext cx="8191327" cy="646331"/>
          </a:xfrm>
          <a:prstGeom prst="rect">
            <a:avLst/>
          </a:prstGeom>
          <a:noFill/>
        </p:spPr>
        <p:txBody>
          <a:bodyPr wrap="none" rtlCol="0">
            <a:spAutoFit/>
          </a:bodyPr>
          <a:lstStyle/>
          <a:p>
            <a:r>
              <a:rPr lang="en-US" dirty="0" smtClean="0"/>
              <a:t>415 cloud top altitudes.  Low clouds at &lt;1 to 1-2 km cloud top.  High clouds are above</a:t>
            </a:r>
          </a:p>
          <a:p>
            <a:r>
              <a:rPr lang="en-US" dirty="0" smtClean="0"/>
              <a:t>  14 km (though I doubt it, based on circulation, probably about 40kft tops.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46720" cy="62179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24"/>
            <a:ext cx="8046720" cy="62179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46720" cy="62179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46720" cy="62179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8046720" cy="6217920"/>
          </a:xfrm>
          <a:prstGeom prst="rect">
            <a:avLst/>
          </a:prstGeom>
        </p:spPr>
      </p:pic>
      <p:sp>
        <p:nvSpPr>
          <p:cNvPr id="4" name="TextBox 3"/>
          <p:cNvSpPr txBox="1"/>
          <p:nvPr/>
        </p:nvSpPr>
        <p:spPr>
          <a:xfrm>
            <a:off x="2286000" y="2897481"/>
            <a:ext cx="2082621" cy="461665"/>
          </a:xfrm>
          <a:prstGeom prst="rect">
            <a:avLst/>
          </a:prstGeom>
          <a:solidFill>
            <a:schemeClr val="bg1"/>
          </a:solidFill>
        </p:spPr>
        <p:txBody>
          <a:bodyPr wrap="none" rtlCol="0">
            <a:spAutoFit/>
          </a:bodyPr>
          <a:lstStyle/>
          <a:p>
            <a:r>
              <a:rPr lang="en-US" sz="2400" dirty="0" smtClean="0"/>
              <a:t>OLD FORECAST</a:t>
            </a:r>
            <a:endParaRPr lang="en-US" sz="2400" dirty="0"/>
          </a:p>
        </p:txBody>
      </p:sp>
      <p:sp>
        <p:nvSpPr>
          <p:cNvPr id="5" name="TextBox 4"/>
          <p:cNvSpPr txBox="1"/>
          <p:nvPr/>
        </p:nvSpPr>
        <p:spPr>
          <a:xfrm>
            <a:off x="417164" y="6217920"/>
            <a:ext cx="8349799" cy="369332"/>
          </a:xfrm>
          <a:prstGeom prst="rect">
            <a:avLst/>
          </a:prstGeom>
          <a:noFill/>
        </p:spPr>
        <p:txBody>
          <a:bodyPr wrap="none" rtlCol="0">
            <a:spAutoFit/>
          </a:bodyPr>
          <a:lstStyle/>
          <a:p>
            <a:r>
              <a:rPr lang="en-US" dirty="0" smtClean="0"/>
              <a:t>Arrival of middle cloud is definitely delayed compared to old forecast by about 3 hours.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TotalTime>
  <Words>277</Words>
  <Application>Microsoft Macintosh PowerPoint</Application>
  <PresentationFormat>On-screen Show (4:3)</PresentationFormat>
  <Paragraphs>20</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Points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 Pfister</dc:creator>
  <cp:lastModifiedBy>Lenny Pfister</cp:lastModifiedBy>
  <cp:revision>2</cp:revision>
  <dcterms:created xsi:type="dcterms:W3CDTF">2017-08-24T04:04:12Z</dcterms:created>
  <dcterms:modified xsi:type="dcterms:W3CDTF">2017-08-24T06:01:22Z</dcterms:modified>
</cp:coreProperties>
</file>