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0"/>
  </p:notesMasterIdLst>
  <p:sldIdLst>
    <p:sldId id="271" r:id="rId2"/>
    <p:sldId id="291" r:id="rId3"/>
    <p:sldId id="292" r:id="rId4"/>
    <p:sldId id="294" r:id="rId5"/>
    <p:sldId id="296" r:id="rId6"/>
    <p:sldId id="323" r:id="rId7"/>
    <p:sldId id="299" r:id="rId8"/>
    <p:sldId id="300" r:id="rId9"/>
    <p:sldId id="301" r:id="rId10"/>
    <p:sldId id="302" r:id="rId11"/>
    <p:sldId id="303" r:id="rId12"/>
    <p:sldId id="304" r:id="rId13"/>
    <p:sldId id="305" r:id="rId14"/>
    <p:sldId id="272" r:id="rId15"/>
    <p:sldId id="298" r:id="rId16"/>
    <p:sldId id="287" r:id="rId17"/>
    <p:sldId id="297" r:id="rId18"/>
    <p:sldId id="307" r:id="rId19"/>
    <p:sldId id="308" r:id="rId20"/>
    <p:sldId id="320" r:id="rId21"/>
    <p:sldId id="306" r:id="rId22"/>
    <p:sldId id="285" r:id="rId23"/>
    <p:sldId id="312" r:id="rId24"/>
    <p:sldId id="309" r:id="rId25"/>
    <p:sldId id="310" r:id="rId26"/>
    <p:sldId id="311" r:id="rId27"/>
    <p:sldId id="288" r:id="rId28"/>
    <p:sldId id="313" r:id="rId29"/>
    <p:sldId id="314" r:id="rId30"/>
    <p:sldId id="315" r:id="rId31"/>
    <p:sldId id="316" r:id="rId32"/>
    <p:sldId id="289" r:id="rId33"/>
    <p:sldId id="319" r:id="rId34"/>
    <p:sldId id="317" r:id="rId35"/>
    <p:sldId id="322" r:id="rId36"/>
    <p:sldId id="321" r:id="rId37"/>
    <p:sldId id="290" r:id="rId38"/>
    <p:sldId id="31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00" d="100"/>
          <a:sy n="100" d="100"/>
        </p:scale>
        <p:origin x="-12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7C5E1-219A-4248-8B7C-D2B6DD47068B}" type="datetimeFigureOut">
              <a:rPr lang="en-US" smtClean="0"/>
              <a:t>8/23/17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F167D-FDFF-BF4E-9E22-DB10326927F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F167D-FDFF-BF4E-9E22-DB10326927FA}" type="slidenum">
              <a:rPr lang="en-US" smtClean="0"/>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pPr/>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pPr/>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pPr/>
              <a:t>8/23/17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pPr/>
              <a:t>8/23/17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pPr/>
              <a:t>8/23/17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pPr/>
              <a:t>8/23/17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23-</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2471" y="285750"/>
            <a:ext cx="1652529" cy="1371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286000" y="2231571"/>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5361214" y="27667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5" name="TextBox 4"/>
          <p:cNvSpPr txBox="1"/>
          <p:nvPr/>
        </p:nvSpPr>
        <p:spPr>
          <a:xfrm>
            <a:off x="952500" y="6217920"/>
            <a:ext cx="7664741" cy="646331"/>
          </a:xfrm>
          <a:prstGeom prst="rect">
            <a:avLst/>
          </a:prstGeom>
          <a:noFill/>
        </p:spPr>
        <p:txBody>
          <a:bodyPr wrap="none" rtlCol="0">
            <a:spAutoFit/>
          </a:bodyPr>
          <a:lstStyle/>
          <a:p>
            <a:r>
              <a:rPr lang="en-US" dirty="0" smtClean="0"/>
              <a:t>New anticyclone over southern Angola.  Get another northerly push of moist air</a:t>
            </a:r>
          </a:p>
          <a:p>
            <a:r>
              <a:rPr lang="en-US" dirty="0" smtClean="0"/>
              <a:t>  tomorrow.</a:t>
            </a:r>
            <a:endParaRPr lang="en-US" dirty="0"/>
          </a:p>
        </p:txBody>
      </p:sp>
      <p:sp>
        <p:nvSpPr>
          <p:cNvPr id="6" name="TextBox 5"/>
          <p:cNvSpPr txBox="1"/>
          <p:nvPr/>
        </p:nvSpPr>
        <p:spPr>
          <a:xfrm>
            <a:off x="2893786" y="371929"/>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609015" y="2397454"/>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834571" y="6217920"/>
            <a:ext cx="8216011" cy="646331"/>
          </a:xfrm>
          <a:prstGeom prst="rect">
            <a:avLst/>
          </a:prstGeom>
          <a:noFill/>
        </p:spPr>
        <p:txBody>
          <a:bodyPr wrap="none" rtlCol="0">
            <a:spAutoFit/>
          </a:bodyPr>
          <a:lstStyle/>
          <a:p>
            <a:r>
              <a:rPr lang="en-US" dirty="0" smtClean="0"/>
              <a:t>Anticyclone moves over, as does the moist pattern.  Anticyclone initiates (?) southerly</a:t>
            </a:r>
          </a:p>
          <a:p>
            <a:r>
              <a:rPr lang="en-US" dirty="0" smtClean="0"/>
              <a:t>  component offshore</a:t>
            </a:r>
            <a:endParaRPr lang="en-US" dirty="0"/>
          </a:p>
        </p:txBody>
      </p:sp>
      <p:sp>
        <p:nvSpPr>
          <p:cNvPr id="5" name="TextBox 4"/>
          <p:cNvSpPr txBox="1"/>
          <p:nvPr/>
        </p:nvSpPr>
        <p:spPr>
          <a:xfrm>
            <a:off x="1985914" y="4172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683000" y="2249714"/>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961571" y="6217920"/>
            <a:ext cx="5807036" cy="369332"/>
          </a:xfrm>
          <a:prstGeom prst="rect">
            <a:avLst/>
          </a:prstGeom>
          <a:noFill/>
        </p:spPr>
        <p:txBody>
          <a:bodyPr wrap="none" rtlCol="0">
            <a:spAutoFit/>
          </a:bodyPr>
          <a:lstStyle/>
          <a:p>
            <a:r>
              <a:rPr lang="en-US" dirty="0" smtClean="0"/>
              <a:t>Southern anticyclone continues to enhance a southerly flow</a:t>
            </a:r>
            <a:endParaRPr lang="en-US" dirty="0"/>
          </a:p>
        </p:txBody>
      </p:sp>
      <p:sp>
        <p:nvSpPr>
          <p:cNvPr id="5" name="TextBox 4"/>
          <p:cNvSpPr txBox="1"/>
          <p:nvPr/>
        </p:nvSpPr>
        <p:spPr>
          <a:xfrm>
            <a:off x="1154971" y="3048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220357" y="2213429"/>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1306286" y="6217920"/>
            <a:ext cx="5255540" cy="369332"/>
          </a:xfrm>
          <a:prstGeom prst="rect">
            <a:avLst/>
          </a:prstGeom>
          <a:noFill/>
        </p:spPr>
        <p:txBody>
          <a:bodyPr wrap="none" rtlCol="0">
            <a:spAutoFit/>
          </a:bodyPr>
          <a:lstStyle/>
          <a:p>
            <a:r>
              <a:rPr lang="en-US" dirty="0" smtClean="0"/>
              <a:t>Flow “flattens” as anticyclone moves offshore, still dry</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2712720"/>
            <a:ext cx="5364480" cy="4145280"/>
          </a:xfrm>
          <a:prstGeom prst="rect">
            <a:avLst/>
          </a:prstGeom>
        </p:spPr>
      </p:pic>
      <p:sp>
        <p:nvSpPr>
          <p:cNvPr id="5" name="TextBox 4"/>
          <p:cNvSpPr txBox="1"/>
          <p:nvPr/>
        </p:nvSpPr>
        <p:spPr>
          <a:xfrm>
            <a:off x="5488215" y="417286"/>
            <a:ext cx="3338285" cy="1754327"/>
          </a:xfrm>
          <a:prstGeom prst="rect">
            <a:avLst/>
          </a:prstGeom>
          <a:noFill/>
        </p:spPr>
        <p:txBody>
          <a:bodyPr wrap="square" rtlCol="0">
            <a:spAutoFit/>
          </a:bodyPr>
          <a:lstStyle/>
          <a:p>
            <a:r>
              <a:rPr lang="en-US" dirty="0" smtClean="0"/>
              <a:t>Surface chart for noon tomorrow (left) and 6 PM tomorrow.  Convective </a:t>
            </a:r>
            <a:r>
              <a:rPr lang="en-US" dirty="0" err="1" smtClean="0"/>
              <a:t>precip</a:t>
            </a:r>
            <a:r>
              <a:rPr lang="en-US" dirty="0" smtClean="0"/>
              <a:t> is getting close to TMS, WSW winds are strengthening to 15 knots during the day.</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cxnSp>
        <p:nvCxnSpPr>
          <p:cNvPr id="5" name="Straight Connector 4"/>
          <p:cNvCxnSpPr/>
          <p:nvPr/>
        </p:nvCxnSpPr>
        <p:spPr>
          <a:xfrm rot="5400000">
            <a:off x="6555298" y="1483576"/>
            <a:ext cx="879139"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06714" y="4689929"/>
            <a:ext cx="7792357" cy="923330"/>
          </a:xfrm>
          <a:prstGeom prst="rect">
            <a:avLst/>
          </a:prstGeom>
          <a:noFill/>
        </p:spPr>
        <p:txBody>
          <a:bodyPr wrap="square" rtlCol="0">
            <a:spAutoFit/>
          </a:bodyPr>
          <a:lstStyle/>
          <a:p>
            <a:r>
              <a:rPr lang="en-US" dirty="0" smtClean="0"/>
              <a:t>Cloud forecast for tomorrow.  High clouds forecast off of Angola unlikely (recirculation), mid-level clouds to 3-4 S on routine track (perhaps further), high clouds to 5-6S.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cxnSp>
        <p:nvCxnSpPr>
          <p:cNvPr id="5" name="Straight Connector 4"/>
          <p:cNvCxnSpPr/>
          <p:nvPr/>
        </p:nvCxnSpPr>
        <p:spPr>
          <a:xfrm rot="5400000">
            <a:off x="6555298" y="1483576"/>
            <a:ext cx="879139"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2144" y="4689929"/>
            <a:ext cx="8767452" cy="646331"/>
          </a:xfrm>
          <a:prstGeom prst="rect">
            <a:avLst/>
          </a:prstGeom>
          <a:noFill/>
        </p:spPr>
        <p:txBody>
          <a:bodyPr wrap="square" rtlCol="0">
            <a:spAutoFit/>
          </a:bodyPr>
          <a:lstStyle/>
          <a:p>
            <a:r>
              <a:rPr lang="en-US" dirty="0" smtClean="0"/>
              <a:t>Cloud forecast (mid-level) for tomorrow.  Never as solid as these forecasts indicate, but models agree on basic structure.  Could have issues to 6S.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6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cxnSp>
        <p:nvCxnSpPr>
          <p:cNvPr id="5" name="Straight Connector 4"/>
          <p:cNvCxnSpPr/>
          <p:nvPr/>
        </p:nvCxnSpPr>
        <p:spPr>
          <a:xfrm rot="5400000">
            <a:off x="6555298" y="1483576"/>
            <a:ext cx="879139"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2144" y="4689929"/>
            <a:ext cx="8767452" cy="646331"/>
          </a:xfrm>
          <a:prstGeom prst="rect">
            <a:avLst/>
          </a:prstGeom>
          <a:noFill/>
        </p:spPr>
        <p:txBody>
          <a:bodyPr wrap="square" rtlCol="0">
            <a:spAutoFit/>
          </a:bodyPr>
          <a:lstStyle/>
          <a:p>
            <a:r>
              <a:rPr lang="en-US" dirty="0" smtClean="0"/>
              <a:t>Cloud forecast (high level) for tomorrow.  Go with UKMO model on not trusting the high level cloud south of about 7S.</a:t>
            </a:r>
            <a:endParaRPr lang="en-US" dirty="0"/>
          </a:p>
        </p:txBody>
      </p:sp>
      <p:cxnSp>
        <p:nvCxnSpPr>
          <p:cNvPr id="9" name="Straight Arrow Connector 8"/>
          <p:cNvCxnSpPr/>
          <p:nvPr/>
        </p:nvCxnSpPr>
        <p:spPr>
          <a:xfrm rot="5400000" flipH="1" flipV="1">
            <a:off x="2067379" y="3221264"/>
            <a:ext cx="298450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3789"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cxnSp>
        <p:nvCxnSpPr>
          <p:cNvPr id="5" name="Straight Connector 4"/>
          <p:cNvCxnSpPr/>
          <p:nvPr/>
        </p:nvCxnSpPr>
        <p:spPr>
          <a:xfrm rot="5400000">
            <a:off x="6555298" y="1483576"/>
            <a:ext cx="879139"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2144" y="4689929"/>
            <a:ext cx="8767452" cy="923330"/>
          </a:xfrm>
          <a:prstGeom prst="rect">
            <a:avLst/>
          </a:prstGeom>
          <a:noFill/>
        </p:spPr>
        <p:txBody>
          <a:bodyPr wrap="square" rtlCol="0">
            <a:spAutoFit/>
          </a:bodyPr>
          <a:lstStyle/>
          <a:p>
            <a:r>
              <a:rPr lang="en-US" dirty="0" smtClean="0"/>
              <a:t>Cloud forecast (low level) for tomorrow.   Substantial low level cloud clearing forecast (associated with very weak low level flow???  Even UKMO has some clearing.  Sounding shows weak inversion north of 5S or so  </a:t>
            </a:r>
            <a:endParaRPr lang="en-US" dirty="0"/>
          </a:p>
        </p:txBody>
      </p:sp>
      <p:cxnSp>
        <p:nvCxnSpPr>
          <p:cNvPr id="9" name="Straight Arrow Connector 8"/>
          <p:cNvCxnSpPr/>
          <p:nvPr/>
        </p:nvCxnSpPr>
        <p:spPr>
          <a:xfrm rot="5400000" flipH="1" flipV="1">
            <a:off x="2067379" y="3221264"/>
            <a:ext cx="298450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EAU41_201708211200.jpg"/>
          <p:cNvPicPr>
            <a:picLocks noChangeAspect="1"/>
          </p:cNvPicPr>
          <p:nvPr/>
        </p:nvPicPr>
        <p:blipFill>
          <a:blip r:embed="rId2"/>
          <a:srcRect r="58929" b="30721"/>
          <a:stretch>
            <a:fillRect/>
          </a:stretch>
        </p:blipFill>
        <p:spPr>
          <a:xfrm>
            <a:off x="1" y="-46688"/>
            <a:ext cx="4109340" cy="5172028"/>
          </a:xfrm>
          <a:prstGeom prst="rect">
            <a:avLst/>
          </a:prstGeom>
        </p:spPr>
      </p:pic>
      <p:pic>
        <p:nvPicPr>
          <p:cNvPr id="7" name="Picture 6"/>
          <p:cNvPicPr>
            <a:picLocks noChangeAspect="1"/>
          </p:cNvPicPr>
          <p:nvPr/>
        </p:nvPicPr>
        <p:blipFill>
          <a:blip r:embed="rId3"/>
          <a:srcRect l="2733" r="22051" b="23459"/>
          <a:stretch>
            <a:fillRect/>
          </a:stretch>
        </p:blipFill>
        <p:spPr>
          <a:xfrm>
            <a:off x="4109341" y="1492399"/>
            <a:ext cx="4640189" cy="3648765"/>
          </a:xfrm>
          <a:prstGeom prst="rect">
            <a:avLst/>
          </a:prstGeom>
        </p:spPr>
      </p:pic>
      <p:cxnSp>
        <p:nvCxnSpPr>
          <p:cNvPr id="9" name="Straight Connector 8"/>
          <p:cNvCxnSpPr/>
          <p:nvPr/>
        </p:nvCxnSpPr>
        <p:spPr>
          <a:xfrm>
            <a:off x="5007429" y="3492500"/>
            <a:ext cx="2975428"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7434036" y="2943679"/>
            <a:ext cx="1097643"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62000" y="3492500"/>
            <a:ext cx="26670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2879782" y="2944870"/>
            <a:ext cx="109843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58679" y="5633357"/>
            <a:ext cx="8290851" cy="1200329"/>
          </a:xfrm>
          <a:prstGeom prst="rect">
            <a:avLst/>
          </a:prstGeom>
          <a:noFill/>
        </p:spPr>
        <p:txBody>
          <a:bodyPr wrap="none" rtlCol="0">
            <a:spAutoFit/>
          </a:bodyPr>
          <a:lstStyle/>
          <a:p>
            <a:r>
              <a:rPr lang="en-US" dirty="0" smtClean="0"/>
              <a:t>Forecast verification exercise.  12Z mid (brown) and high (red/blue) level clouds in</a:t>
            </a:r>
          </a:p>
          <a:p>
            <a:r>
              <a:rPr lang="en-US" dirty="0" smtClean="0"/>
              <a:t> sat </a:t>
            </a:r>
            <a:r>
              <a:rPr lang="en-US" dirty="0" err="1" smtClean="0"/>
              <a:t>pic</a:t>
            </a:r>
            <a:r>
              <a:rPr lang="en-US" dirty="0" smtClean="0"/>
              <a:t> on left, as compared with 48 hour forecast (right).  Basic shape is reasonable,</a:t>
            </a:r>
          </a:p>
          <a:p>
            <a:r>
              <a:rPr lang="en-US" dirty="0" smtClean="0"/>
              <a:t> but </a:t>
            </a:r>
            <a:r>
              <a:rPr lang="en-US" dirty="0" err="1" smtClean="0"/>
              <a:t>fcst</a:t>
            </a:r>
            <a:r>
              <a:rPr lang="en-US" dirty="0" smtClean="0"/>
              <a:t> gives impression of “solid” cloud, where really scattered to isolated streamers</a:t>
            </a:r>
          </a:p>
          <a:p>
            <a:r>
              <a:rPr lang="en-US" dirty="0" smtClean="0"/>
              <a:t> are the reality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3789" y="0"/>
            <a:ext cx="5364480" cy="4145280"/>
          </a:xfrm>
          <a:prstGeom prst="rect">
            <a:avLst/>
          </a:prstGeom>
        </p:spPr>
      </p:pic>
      <p:cxnSp>
        <p:nvCxnSpPr>
          <p:cNvPr id="5" name="Straight Connector 4"/>
          <p:cNvCxnSpPr/>
          <p:nvPr/>
        </p:nvCxnSpPr>
        <p:spPr>
          <a:xfrm rot="5400000">
            <a:off x="6555298" y="1483576"/>
            <a:ext cx="879139"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2144" y="4689929"/>
            <a:ext cx="8767452" cy="923330"/>
          </a:xfrm>
          <a:prstGeom prst="rect">
            <a:avLst/>
          </a:prstGeom>
          <a:noFill/>
        </p:spPr>
        <p:txBody>
          <a:bodyPr wrap="square" rtlCol="0">
            <a:spAutoFit/>
          </a:bodyPr>
          <a:lstStyle/>
          <a:p>
            <a:r>
              <a:rPr lang="en-US" dirty="0" smtClean="0"/>
              <a:t>Cloud forecast (low level) for tomorrow.   Substantial low level cloud clearing forecast (associated with very weak low level flow???  Even UKMO has some clearing.  Sounding shows weak inversion north of 5S or so – can’t keep the moist layer moist?  </a:t>
            </a:r>
            <a:endParaRPr lang="en-US" dirty="0"/>
          </a:p>
        </p:txBody>
      </p:sp>
      <p:pic>
        <p:nvPicPr>
          <p:cNvPr id="7" name="Picture 6" descr="Screen Shot 2017-08-23 at 7.35.33 AM.png"/>
          <p:cNvPicPr>
            <a:picLocks noChangeAspect="1"/>
          </p:cNvPicPr>
          <p:nvPr/>
        </p:nvPicPr>
        <p:blipFill>
          <a:blip r:embed="rId3"/>
          <a:stretch>
            <a:fillRect/>
          </a:stretch>
        </p:blipFill>
        <p:spPr>
          <a:xfrm>
            <a:off x="3423920" y="151020"/>
            <a:ext cx="5720080" cy="3545840"/>
          </a:xfrm>
          <a:prstGeom prst="rect">
            <a:avLst/>
          </a:prstGeom>
        </p:spPr>
      </p:pic>
      <p:cxnSp>
        <p:nvCxnSpPr>
          <p:cNvPr id="9" name="Straight Arrow Connector 8"/>
          <p:cNvCxnSpPr/>
          <p:nvPr/>
        </p:nvCxnSpPr>
        <p:spPr>
          <a:xfrm rot="5400000" flipH="1" flipV="1">
            <a:off x="3999412" y="2947489"/>
            <a:ext cx="2495006" cy="24601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81215" y="5848588"/>
            <a:ext cx="8708571" cy="923330"/>
          </a:xfrm>
          <a:prstGeom prst="rect">
            <a:avLst/>
          </a:prstGeom>
          <a:noFill/>
        </p:spPr>
        <p:txBody>
          <a:bodyPr wrap="square" rtlCol="0">
            <a:spAutoFit/>
          </a:bodyPr>
          <a:lstStyle/>
          <a:p>
            <a:r>
              <a:rPr lang="en-US" dirty="0" smtClean="0"/>
              <a:t>Cross section along routine track indicating possible mid-level cloud.  Low level winds are weak.  More northerly component than typical at high levels, good tailwind component on HSRL leg south (!).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4693920" cy="3627120"/>
          </a:xfrm>
          <a:prstGeom prst="rect">
            <a:avLst/>
          </a:prstGeom>
        </p:spPr>
      </p:pic>
      <p:pic>
        <p:nvPicPr>
          <p:cNvPr id="6" name="Picture 5"/>
          <p:cNvPicPr>
            <a:picLocks noChangeAspect="1"/>
          </p:cNvPicPr>
          <p:nvPr/>
        </p:nvPicPr>
        <p:blipFill>
          <a:blip r:embed="rId3"/>
          <a:stretch>
            <a:fillRect/>
          </a:stretch>
        </p:blipFill>
        <p:spPr>
          <a:xfrm>
            <a:off x="4450080" y="0"/>
            <a:ext cx="4693920" cy="3627120"/>
          </a:xfrm>
          <a:prstGeom prst="rect">
            <a:avLst/>
          </a:prstGeom>
        </p:spPr>
      </p:pic>
      <p:pic>
        <p:nvPicPr>
          <p:cNvPr id="3" name="Picture 2"/>
          <p:cNvPicPr>
            <a:picLocks noChangeAspect="1"/>
          </p:cNvPicPr>
          <p:nvPr/>
        </p:nvPicPr>
        <p:blipFill>
          <a:blip r:embed="rId4"/>
          <a:stretch>
            <a:fillRect/>
          </a:stretch>
        </p:blipFill>
        <p:spPr>
          <a:xfrm>
            <a:off x="4450080" y="3230880"/>
            <a:ext cx="4693920" cy="3627120"/>
          </a:xfrm>
          <a:prstGeom prst="rect">
            <a:avLst/>
          </a:prstGeom>
        </p:spPr>
      </p:pic>
      <p:sp>
        <p:nvSpPr>
          <p:cNvPr id="8" name="TextBox 7"/>
          <p:cNvSpPr txBox="1"/>
          <p:nvPr/>
        </p:nvSpPr>
        <p:spPr>
          <a:xfrm>
            <a:off x="127000" y="4191000"/>
            <a:ext cx="4109357" cy="646331"/>
          </a:xfrm>
          <a:prstGeom prst="rect">
            <a:avLst/>
          </a:prstGeom>
          <a:noFill/>
        </p:spPr>
        <p:txBody>
          <a:bodyPr wrap="square" rtlCol="0">
            <a:spAutoFit/>
          </a:bodyPr>
          <a:lstStyle/>
          <a:p>
            <a:r>
              <a:rPr lang="en-US" dirty="0" smtClean="0"/>
              <a:t>Mid level flow for tomorrow.  Northerly component at all the </a:t>
            </a:r>
            <a:r>
              <a:rPr lang="en-US" dirty="0" err="1" smtClean="0"/>
              <a:t>midlevels</a:t>
            </a:r>
            <a:r>
              <a:rPr lang="en-US" dirty="0" smtClean="0"/>
              <a:t>.</a:t>
            </a:r>
            <a:endParaRPr lang="en-US" dirty="0"/>
          </a:p>
        </p:txBody>
      </p:sp>
      <p:sp>
        <p:nvSpPr>
          <p:cNvPr id="9" name="TextBox 8"/>
          <p:cNvSpPr txBox="1"/>
          <p:nvPr/>
        </p:nvSpPr>
        <p:spPr>
          <a:xfrm>
            <a:off x="7547429" y="1732643"/>
            <a:ext cx="318229" cy="369332"/>
          </a:xfrm>
          <a:prstGeom prst="rect">
            <a:avLst/>
          </a:prstGeom>
          <a:solidFill>
            <a:schemeClr val="bg1"/>
          </a:solidFill>
        </p:spPr>
        <p:txBody>
          <a:bodyPr wrap="none" rtlCol="0">
            <a:spAutoFit/>
          </a:bodyPr>
          <a:lstStyle/>
          <a:p>
            <a:r>
              <a:rPr lang="en-US" dirty="0" smtClean="0"/>
              <a:t>A</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7-08-23 at 7.10.36 AM.png"/>
          <p:cNvPicPr>
            <a:picLocks noChangeAspect="1"/>
          </p:cNvPicPr>
          <p:nvPr/>
        </p:nvPicPr>
        <p:blipFill>
          <a:blip r:embed="rId2"/>
          <a:stretch>
            <a:fillRect/>
          </a:stretch>
        </p:blipFill>
        <p:spPr>
          <a:xfrm>
            <a:off x="2770641" y="0"/>
            <a:ext cx="6373359" cy="6858000"/>
          </a:xfrm>
          <a:prstGeom prst="rect">
            <a:avLst/>
          </a:prstGeom>
        </p:spPr>
      </p:pic>
      <p:sp>
        <p:nvSpPr>
          <p:cNvPr id="3" name="TextBox 2"/>
          <p:cNvSpPr txBox="1"/>
          <p:nvPr/>
        </p:nvSpPr>
        <p:spPr>
          <a:xfrm>
            <a:off x="326571" y="653143"/>
            <a:ext cx="2444070" cy="1477328"/>
          </a:xfrm>
          <a:prstGeom prst="rect">
            <a:avLst/>
          </a:prstGeom>
          <a:noFill/>
        </p:spPr>
        <p:txBody>
          <a:bodyPr wrap="square" rtlCol="0">
            <a:spAutoFit/>
          </a:bodyPr>
          <a:lstStyle/>
          <a:p>
            <a:r>
              <a:rPr lang="en-US" dirty="0" smtClean="0"/>
              <a:t>3 km trajectories show straightforward westward parcel motion over two days north of about 10S</a:t>
            </a:r>
            <a:endParaRPr lang="en-US" dirty="0"/>
          </a:p>
        </p:txBody>
      </p:sp>
      <p:cxnSp>
        <p:nvCxnSpPr>
          <p:cNvPr id="5" name="Straight Arrow Connector 4"/>
          <p:cNvCxnSpPr/>
          <p:nvPr/>
        </p:nvCxnSpPr>
        <p:spPr>
          <a:xfrm>
            <a:off x="1415143" y="1941286"/>
            <a:ext cx="4163786" cy="798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45689" y="6171168"/>
            <a:ext cx="8289668" cy="646331"/>
          </a:xfrm>
          <a:prstGeom prst="rect">
            <a:avLst/>
          </a:prstGeom>
          <a:noFill/>
        </p:spPr>
        <p:txBody>
          <a:bodyPr wrap="square" rtlCol="0">
            <a:spAutoFit/>
          </a:bodyPr>
          <a:lstStyle/>
          <a:p>
            <a:r>
              <a:rPr lang="en-US" dirty="0" smtClean="0"/>
              <a:t>Convection developing very close to TMS, surface circulation to south of TMS becoming reorganized. </a:t>
            </a:r>
            <a:endParaRPr lang="en-US" dirty="0"/>
          </a:p>
        </p:txBody>
      </p:sp>
      <p:pic>
        <p:nvPicPr>
          <p:cNvPr id="5" name="Picture 4"/>
          <p:cNvPicPr>
            <a:picLocks noChangeAspect="1"/>
          </p:cNvPicPr>
          <p:nvPr/>
        </p:nvPicPr>
        <p:blipFill>
          <a:blip r:embed="rId2"/>
          <a:stretch>
            <a:fillRect/>
          </a:stretch>
        </p:blipFill>
        <p:spPr>
          <a:xfrm>
            <a:off x="0" y="7263"/>
            <a:ext cx="8046720" cy="621792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27000" y="4191000"/>
            <a:ext cx="4109357" cy="1477328"/>
          </a:xfrm>
          <a:prstGeom prst="rect">
            <a:avLst/>
          </a:prstGeom>
          <a:noFill/>
        </p:spPr>
        <p:txBody>
          <a:bodyPr wrap="square" rtlCol="0">
            <a:spAutoFit/>
          </a:bodyPr>
          <a:lstStyle/>
          <a:p>
            <a:r>
              <a:rPr lang="en-US" dirty="0" smtClean="0"/>
              <a:t>Mid level flow for Friday.  Starting to see a southerly component of flow at 700mb from Angola into our region.  Dry convection over Angola is moistening the 600mb level</a:t>
            </a:r>
            <a:endParaRPr lang="en-US" dirty="0"/>
          </a:p>
        </p:txBody>
      </p:sp>
      <p:pic>
        <p:nvPicPr>
          <p:cNvPr id="10" name="Picture 9"/>
          <p:cNvPicPr>
            <a:picLocks noChangeAspect="1"/>
          </p:cNvPicPr>
          <p:nvPr/>
        </p:nvPicPr>
        <p:blipFill>
          <a:blip r:embed="rId2"/>
          <a:stretch>
            <a:fillRect/>
          </a:stretch>
        </p:blipFill>
        <p:spPr>
          <a:xfrm>
            <a:off x="4450080" y="0"/>
            <a:ext cx="4693920" cy="3627120"/>
          </a:xfrm>
          <a:prstGeom prst="rect">
            <a:avLst/>
          </a:prstGeom>
        </p:spPr>
      </p:pic>
      <p:sp>
        <p:nvSpPr>
          <p:cNvPr id="9" name="TextBox 8"/>
          <p:cNvSpPr txBox="1"/>
          <p:nvPr/>
        </p:nvSpPr>
        <p:spPr>
          <a:xfrm>
            <a:off x="7066643" y="1426808"/>
            <a:ext cx="318229" cy="369332"/>
          </a:xfrm>
          <a:prstGeom prst="rect">
            <a:avLst/>
          </a:prstGeom>
          <a:solidFill>
            <a:schemeClr val="bg1"/>
          </a:solidFill>
        </p:spPr>
        <p:txBody>
          <a:bodyPr wrap="none" rtlCol="0">
            <a:spAutoFit/>
          </a:bodyPr>
          <a:lstStyle/>
          <a:p>
            <a:r>
              <a:rPr lang="en-US" dirty="0" smtClean="0"/>
              <a:t>A</a:t>
            </a:r>
            <a:endParaRPr lang="en-US" dirty="0"/>
          </a:p>
        </p:txBody>
      </p:sp>
      <p:pic>
        <p:nvPicPr>
          <p:cNvPr id="11" name="Picture 10"/>
          <p:cNvPicPr>
            <a:picLocks noChangeAspect="1"/>
          </p:cNvPicPr>
          <p:nvPr/>
        </p:nvPicPr>
        <p:blipFill>
          <a:blip r:embed="rId3"/>
          <a:stretch>
            <a:fillRect/>
          </a:stretch>
        </p:blipFill>
        <p:spPr>
          <a:xfrm>
            <a:off x="0" y="0"/>
            <a:ext cx="4693920" cy="3627120"/>
          </a:xfrm>
          <a:prstGeom prst="rect">
            <a:avLst/>
          </a:prstGeom>
        </p:spPr>
      </p:pic>
      <p:pic>
        <p:nvPicPr>
          <p:cNvPr id="12" name="Picture 11"/>
          <p:cNvPicPr>
            <a:picLocks noChangeAspect="1"/>
          </p:cNvPicPr>
          <p:nvPr/>
        </p:nvPicPr>
        <p:blipFill>
          <a:blip r:embed="rId4"/>
          <a:stretch>
            <a:fillRect/>
          </a:stretch>
        </p:blipFill>
        <p:spPr>
          <a:xfrm>
            <a:off x="4450080" y="3230880"/>
            <a:ext cx="4693920" cy="3627120"/>
          </a:xfrm>
          <a:prstGeom prst="rect">
            <a:avLst/>
          </a:prstGeom>
        </p:spPr>
      </p:pic>
      <p:sp>
        <p:nvSpPr>
          <p:cNvPr id="13" name="TextBox 12"/>
          <p:cNvSpPr txBox="1"/>
          <p:nvPr/>
        </p:nvSpPr>
        <p:spPr>
          <a:xfrm>
            <a:off x="5712457" y="172357"/>
            <a:ext cx="318229" cy="369332"/>
          </a:xfrm>
          <a:prstGeom prst="rect">
            <a:avLst/>
          </a:prstGeom>
          <a:solidFill>
            <a:schemeClr val="bg1"/>
          </a:solidFill>
        </p:spPr>
        <p:txBody>
          <a:bodyPr wrap="none" rtlCol="0">
            <a:spAutoFit/>
          </a:bodyPr>
          <a:lstStyle/>
          <a:p>
            <a:r>
              <a:rPr lang="en-US" dirty="0" smtClean="0"/>
              <a:t>A</a:t>
            </a:r>
            <a:endParaRPr lang="en-US" dirty="0"/>
          </a:p>
        </p:txBody>
      </p:sp>
      <p:cxnSp>
        <p:nvCxnSpPr>
          <p:cNvPr id="15" name="Straight Arrow Connector 14"/>
          <p:cNvCxnSpPr/>
          <p:nvPr/>
        </p:nvCxnSpPr>
        <p:spPr>
          <a:xfrm rot="5400000" flipH="1" flipV="1">
            <a:off x="173654" y="2632011"/>
            <a:ext cx="4097692" cy="1687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676071" y="1161143"/>
            <a:ext cx="4572000" cy="3755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sp>
        <p:nvSpPr>
          <p:cNvPr id="4" name="TextBox 3"/>
          <p:cNvSpPr txBox="1"/>
          <p:nvPr/>
        </p:nvSpPr>
        <p:spPr>
          <a:xfrm>
            <a:off x="217714" y="4523405"/>
            <a:ext cx="8273143" cy="1200329"/>
          </a:xfrm>
          <a:prstGeom prst="rect">
            <a:avLst/>
          </a:prstGeom>
          <a:noFill/>
        </p:spPr>
        <p:txBody>
          <a:bodyPr wrap="square" rtlCol="0">
            <a:spAutoFit/>
          </a:bodyPr>
          <a:lstStyle/>
          <a:p>
            <a:r>
              <a:rPr lang="en-US" dirty="0" smtClean="0"/>
              <a:t>Clouds for Friday.  Models disagree on extent of high clouds.  Expect significant (though hardly solid) middle cloud west of routine track.  Some high cloud streamers (200mb) are likely (go with EC on the high cloud, but no solid deck.  There is likely to be more low cloud than on Thursday.</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79520" y="0"/>
            <a:ext cx="5364480" cy="4145280"/>
          </a:xfrm>
          <a:prstGeom prst="rect">
            <a:avLst/>
          </a:prstGeom>
        </p:spPr>
      </p:pic>
      <p:pic>
        <p:nvPicPr>
          <p:cNvPr id="2" name="Picture 1"/>
          <p:cNvPicPr>
            <a:picLocks noChangeAspect="1"/>
          </p:cNvPicPr>
          <p:nvPr/>
        </p:nvPicPr>
        <p:blipFill>
          <a:blip r:embed="rId3"/>
          <a:stretch>
            <a:fillRect/>
          </a:stretch>
        </p:blipFill>
        <p:spPr>
          <a:xfrm>
            <a:off x="0" y="2712720"/>
            <a:ext cx="5364480" cy="4145280"/>
          </a:xfrm>
          <a:prstGeom prst="rect">
            <a:avLst/>
          </a:prstGeom>
        </p:spPr>
      </p:pic>
      <p:sp>
        <p:nvSpPr>
          <p:cNvPr id="4" name="TextBox 3"/>
          <p:cNvSpPr txBox="1"/>
          <p:nvPr/>
        </p:nvSpPr>
        <p:spPr>
          <a:xfrm>
            <a:off x="4835072" y="4145280"/>
            <a:ext cx="4093968" cy="1754327"/>
          </a:xfrm>
          <a:prstGeom prst="rect">
            <a:avLst/>
          </a:prstGeom>
          <a:noFill/>
        </p:spPr>
        <p:txBody>
          <a:bodyPr wrap="square" rtlCol="0">
            <a:spAutoFit/>
          </a:bodyPr>
          <a:lstStyle/>
          <a:p>
            <a:r>
              <a:rPr lang="en-US" dirty="0" smtClean="0"/>
              <a:t>More typical surface and low level winds along routine track (left).  Can see extensive moisture west of routine track in EW cross section above.  More low level moisture consistent with more low cloud.</a:t>
            </a:r>
            <a:endParaRPr lang="en-US" dirty="0"/>
          </a:p>
        </p:txBody>
      </p:sp>
      <p:cxnSp>
        <p:nvCxnSpPr>
          <p:cNvPr id="6" name="Straight Connector 5"/>
          <p:cNvCxnSpPr/>
          <p:nvPr/>
        </p:nvCxnSpPr>
        <p:spPr>
          <a:xfrm rot="5400000" flipH="1" flipV="1">
            <a:off x="5574393" y="1555750"/>
            <a:ext cx="2549072"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Saturday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l="8911" r="25703" b="30128"/>
          <a:stretch>
            <a:fillRect/>
          </a:stretch>
        </p:blipFill>
        <p:spPr>
          <a:xfrm>
            <a:off x="4109341" y="1432411"/>
            <a:ext cx="4472230" cy="3692930"/>
          </a:xfrm>
          <a:prstGeom prst="rect">
            <a:avLst/>
          </a:prstGeom>
        </p:spPr>
      </p:pic>
      <p:pic>
        <p:nvPicPr>
          <p:cNvPr id="2" name="Picture 1" descr="EEAU41_201708211200.jpg"/>
          <p:cNvPicPr>
            <a:picLocks noChangeAspect="1"/>
          </p:cNvPicPr>
          <p:nvPr/>
        </p:nvPicPr>
        <p:blipFill>
          <a:blip r:embed="rId3"/>
          <a:srcRect r="58929" b="30721"/>
          <a:stretch>
            <a:fillRect/>
          </a:stretch>
        </p:blipFill>
        <p:spPr>
          <a:xfrm>
            <a:off x="1" y="-46688"/>
            <a:ext cx="4109340" cy="5172028"/>
          </a:xfrm>
          <a:prstGeom prst="rect">
            <a:avLst/>
          </a:prstGeom>
        </p:spPr>
      </p:pic>
      <p:cxnSp>
        <p:nvCxnSpPr>
          <p:cNvPr id="9" name="Straight Connector 8"/>
          <p:cNvCxnSpPr/>
          <p:nvPr/>
        </p:nvCxnSpPr>
        <p:spPr>
          <a:xfrm>
            <a:off x="4953003" y="3492500"/>
            <a:ext cx="2975428"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7307042" y="2943679"/>
            <a:ext cx="1097643"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62000" y="3492500"/>
            <a:ext cx="26670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2879782" y="2944870"/>
            <a:ext cx="109843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35643" y="5146097"/>
            <a:ext cx="8463643" cy="923330"/>
          </a:xfrm>
          <a:prstGeom prst="rect">
            <a:avLst/>
          </a:prstGeom>
          <a:noFill/>
        </p:spPr>
        <p:txBody>
          <a:bodyPr wrap="square" rtlCol="0">
            <a:spAutoFit/>
          </a:bodyPr>
          <a:lstStyle/>
          <a:p>
            <a:r>
              <a:rPr lang="en-US" dirty="0" smtClean="0"/>
              <a:t>Midlevel cloud encountered here and here.  Forecast actually gets this fairly well, though main body is a bit too far west in </a:t>
            </a:r>
            <a:r>
              <a:rPr lang="en-US" dirty="0" err="1" smtClean="0"/>
              <a:t>fcst</a:t>
            </a:r>
            <a:r>
              <a:rPr lang="en-US" dirty="0" smtClean="0"/>
              <a:t>.  If we had entertained going the direct route, </a:t>
            </a:r>
            <a:r>
              <a:rPr lang="en-US" dirty="0" err="1" smtClean="0"/>
              <a:t>fcst</a:t>
            </a:r>
            <a:r>
              <a:rPr lang="en-US" dirty="0" smtClean="0"/>
              <a:t> would have been useful in deterring us.</a:t>
            </a:r>
            <a:endParaRPr lang="en-US" dirty="0"/>
          </a:p>
        </p:txBody>
      </p:sp>
      <p:cxnSp>
        <p:nvCxnSpPr>
          <p:cNvPr id="14" name="Straight Arrow Connector 13"/>
          <p:cNvCxnSpPr/>
          <p:nvPr/>
        </p:nvCxnSpPr>
        <p:spPr>
          <a:xfrm rot="16200000" flipV="1">
            <a:off x="2083483" y="4014901"/>
            <a:ext cx="1866331" cy="826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V="1">
            <a:off x="2495042" y="3492899"/>
            <a:ext cx="2803071" cy="933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flipH="1" flipV="1">
            <a:off x="521607" y="3723822"/>
            <a:ext cx="2821214" cy="1034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71571" y="508000"/>
            <a:ext cx="3633965" cy="369332"/>
          </a:xfrm>
          <a:prstGeom prst="rect">
            <a:avLst/>
          </a:prstGeom>
          <a:noFill/>
        </p:spPr>
        <p:txBody>
          <a:bodyPr wrap="none" rtlCol="0">
            <a:spAutoFit/>
          </a:bodyPr>
          <a:lstStyle/>
          <a:p>
            <a:r>
              <a:rPr lang="en-US" dirty="0" smtClean="0"/>
              <a:t>48 hour </a:t>
            </a:r>
            <a:r>
              <a:rPr lang="en-US" dirty="0" err="1" smtClean="0"/>
              <a:t>fcst</a:t>
            </a:r>
            <a:r>
              <a:rPr lang="en-US" dirty="0" smtClean="0"/>
              <a:t> (below) </a:t>
            </a:r>
            <a:r>
              <a:rPr lang="en-US" dirty="0" err="1" smtClean="0"/>
              <a:t>vs</a:t>
            </a:r>
            <a:r>
              <a:rPr lang="en-US" dirty="0" smtClean="0"/>
              <a:t> observations.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55404" y="6211669"/>
            <a:ext cx="8788596" cy="646331"/>
          </a:xfrm>
          <a:prstGeom prst="rect">
            <a:avLst/>
          </a:prstGeom>
          <a:noFill/>
        </p:spPr>
        <p:txBody>
          <a:bodyPr wrap="square" rtlCol="0">
            <a:spAutoFit/>
          </a:bodyPr>
          <a:lstStyle/>
          <a:p>
            <a:r>
              <a:rPr lang="en-US" dirty="0" smtClean="0"/>
              <a:t>Surface chart for Sunday.  Convection has retreated from TMS, weak local winds.  Northern Congo has substantial convection today</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450080" y="0"/>
            <a:ext cx="4693920" cy="3627120"/>
          </a:xfrm>
          <a:prstGeom prst="rect">
            <a:avLst/>
          </a:prstGeom>
        </p:spPr>
      </p:pic>
      <p:sp>
        <p:nvSpPr>
          <p:cNvPr id="8" name="TextBox 7"/>
          <p:cNvSpPr txBox="1"/>
          <p:nvPr/>
        </p:nvSpPr>
        <p:spPr>
          <a:xfrm>
            <a:off x="127000" y="4191000"/>
            <a:ext cx="4109357" cy="1477328"/>
          </a:xfrm>
          <a:prstGeom prst="rect">
            <a:avLst/>
          </a:prstGeom>
          <a:noFill/>
        </p:spPr>
        <p:txBody>
          <a:bodyPr wrap="square" rtlCol="0">
            <a:spAutoFit/>
          </a:bodyPr>
          <a:lstStyle/>
          <a:p>
            <a:r>
              <a:rPr lang="en-US" dirty="0" smtClean="0"/>
              <a:t>Mid level flow for Saturday.  Pronounced southerly component of flow at 700mb from Angola into our region.  Blob of dry convective moisture at 600mb has moved off of Angola.</a:t>
            </a:r>
            <a:endParaRPr lang="en-US" dirty="0"/>
          </a:p>
        </p:txBody>
      </p:sp>
      <p:sp>
        <p:nvSpPr>
          <p:cNvPr id="9" name="TextBox 8"/>
          <p:cNvSpPr txBox="1"/>
          <p:nvPr/>
        </p:nvSpPr>
        <p:spPr>
          <a:xfrm>
            <a:off x="6594929" y="1242142"/>
            <a:ext cx="318229" cy="369332"/>
          </a:xfrm>
          <a:prstGeom prst="rect">
            <a:avLst/>
          </a:prstGeom>
          <a:solidFill>
            <a:schemeClr val="bg1"/>
          </a:solidFill>
        </p:spPr>
        <p:txBody>
          <a:bodyPr wrap="none" rtlCol="0">
            <a:spAutoFit/>
          </a:bodyPr>
          <a:lstStyle/>
          <a:p>
            <a:r>
              <a:rPr lang="en-US" dirty="0" smtClean="0"/>
              <a:t>A</a:t>
            </a:r>
            <a:endParaRPr lang="en-US" dirty="0"/>
          </a:p>
        </p:txBody>
      </p:sp>
      <p:sp>
        <p:nvSpPr>
          <p:cNvPr id="13" name="TextBox 12"/>
          <p:cNvSpPr txBox="1"/>
          <p:nvPr/>
        </p:nvSpPr>
        <p:spPr>
          <a:xfrm>
            <a:off x="5079271" y="172357"/>
            <a:ext cx="318229" cy="369332"/>
          </a:xfrm>
          <a:prstGeom prst="rect">
            <a:avLst/>
          </a:prstGeom>
          <a:solidFill>
            <a:schemeClr val="bg1"/>
          </a:solidFill>
        </p:spPr>
        <p:txBody>
          <a:bodyPr wrap="square" rtlCol="0">
            <a:spAutoFit/>
          </a:bodyPr>
          <a:lstStyle/>
          <a:p>
            <a:r>
              <a:rPr lang="en-US" dirty="0" smtClean="0"/>
              <a:t>A</a:t>
            </a:r>
            <a:endParaRPr lang="en-US" dirty="0"/>
          </a:p>
        </p:txBody>
      </p:sp>
      <p:pic>
        <p:nvPicPr>
          <p:cNvPr id="14" name="Picture 13"/>
          <p:cNvPicPr>
            <a:picLocks noChangeAspect="1"/>
          </p:cNvPicPr>
          <p:nvPr/>
        </p:nvPicPr>
        <p:blipFill>
          <a:blip r:embed="rId3"/>
          <a:stretch>
            <a:fillRect/>
          </a:stretch>
        </p:blipFill>
        <p:spPr>
          <a:xfrm>
            <a:off x="4450080" y="3230880"/>
            <a:ext cx="4693920" cy="3627120"/>
          </a:xfrm>
          <a:prstGeom prst="rect">
            <a:avLst/>
          </a:prstGeom>
        </p:spPr>
      </p:pic>
      <p:pic>
        <p:nvPicPr>
          <p:cNvPr id="17" name="Picture 16"/>
          <p:cNvPicPr>
            <a:picLocks noChangeAspect="1"/>
          </p:cNvPicPr>
          <p:nvPr/>
        </p:nvPicPr>
        <p:blipFill>
          <a:blip r:embed="rId4"/>
          <a:stretch>
            <a:fillRect/>
          </a:stretch>
        </p:blipFill>
        <p:spPr>
          <a:xfrm>
            <a:off x="0" y="0"/>
            <a:ext cx="4693920" cy="3627120"/>
          </a:xfrm>
          <a:prstGeom prst="rect">
            <a:avLst/>
          </a:prstGeom>
        </p:spPr>
      </p:pic>
      <p:cxnSp>
        <p:nvCxnSpPr>
          <p:cNvPr id="18" name="Straight Arrow Connector 17"/>
          <p:cNvCxnSpPr/>
          <p:nvPr/>
        </p:nvCxnSpPr>
        <p:spPr>
          <a:xfrm flipV="1">
            <a:off x="2676071" y="1161143"/>
            <a:ext cx="4572000" cy="3755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113715" y="2734714"/>
            <a:ext cx="4282358" cy="12972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2" name="Picture 1"/>
          <p:cNvPicPr>
            <a:picLocks noChangeAspect="1"/>
          </p:cNvPicPr>
          <p:nvPr/>
        </p:nvPicPr>
        <p:blipFill>
          <a:blip r:embed="rId3"/>
          <a:stretch>
            <a:fillRect/>
          </a:stretch>
        </p:blipFill>
        <p:spPr>
          <a:xfrm>
            <a:off x="4841240" y="0"/>
            <a:ext cx="4302760" cy="4384040"/>
          </a:xfrm>
          <a:prstGeom prst="rect">
            <a:avLst/>
          </a:prstGeom>
        </p:spPr>
      </p:pic>
      <p:sp>
        <p:nvSpPr>
          <p:cNvPr id="4" name="TextBox 3"/>
          <p:cNvSpPr txBox="1"/>
          <p:nvPr/>
        </p:nvSpPr>
        <p:spPr>
          <a:xfrm>
            <a:off x="680357" y="5252357"/>
            <a:ext cx="8340219" cy="923330"/>
          </a:xfrm>
          <a:prstGeom prst="rect">
            <a:avLst/>
          </a:prstGeom>
          <a:noFill/>
        </p:spPr>
        <p:txBody>
          <a:bodyPr wrap="square" rtlCol="0">
            <a:spAutoFit/>
          </a:bodyPr>
          <a:lstStyle/>
          <a:p>
            <a:r>
              <a:rPr lang="en-US" dirty="0" smtClean="0"/>
              <a:t>Clouds for Saturday.  Broad agreement on high and middle clouds.  High cloud streamers will be present, but likely no more “hazardous” than on Monday’s flight.  Too early to say much about the low clouds.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9520" y="0"/>
            <a:ext cx="5364480" cy="4145280"/>
          </a:xfrm>
          <a:prstGeom prst="rect">
            <a:avLst/>
          </a:prstGeom>
        </p:spPr>
      </p:pic>
      <p:pic>
        <p:nvPicPr>
          <p:cNvPr id="2" name="Picture 1"/>
          <p:cNvPicPr>
            <a:picLocks noChangeAspect="1"/>
          </p:cNvPicPr>
          <p:nvPr/>
        </p:nvPicPr>
        <p:blipFill>
          <a:blip r:embed="rId3"/>
          <a:stretch>
            <a:fillRect/>
          </a:stretch>
        </p:blipFill>
        <p:spPr>
          <a:xfrm>
            <a:off x="0" y="2712720"/>
            <a:ext cx="5364480" cy="4145280"/>
          </a:xfrm>
          <a:prstGeom prst="rect">
            <a:avLst/>
          </a:prstGeom>
        </p:spPr>
      </p:pic>
      <p:sp>
        <p:nvSpPr>
          <p:cNvPr id="3" name="TextBox 2"/>
          <p:cNvSpPr txBox="1"/>
          <p:nvPr/>
        </p:nvSpPr>
        <p:spPr>
          <a:xfrm>
            <a:off x="4907642" y="4426857"/>
            <a:ext cx="4073071" cy="646331"/>
          </a:xfrm>
          <a:prstGeom prst="rect">
            <a:avLst/>
          </a:prstGeom>
          <a:noFill/>
        </p:spPr>
        <p:txBody>
          <a:bodyPr wrap="square" rtlCol="0">
            <a:spAutoFit/>
          </a:bodyPr>
          <a:lstStyle/>
          <a:p>
            <a:r>
              <a:rPr lang="en-US" dirty="0" smtClean="0"/>
              <a:t>Nice retreat of mid-level moisture in routine track </a:t>
            </a:r>
            <a:r>
              <a:rPr lang="en-US" dirty="0" err="1" smtClean="0"/>
              <a:t>Xsect</a:t>
            </a:r>
            <a:r>
              <a:rPr lang="en-US" dirty="0" smtClean="0"/>
              <a:t> (left).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154214" y="6217920"/>
            <a:ext cx="9129917" cy="646331"/>
          </a:xfrm>
          <a:prstGeom prst="rect">
            <a:avLst/>
          </a:prstGeom>
          <a:noFill/>
        </p:spPr>
        <p:txBody>
          <a:bodyPr wrap="square" rtlCol="0">
            <a:spAutoFit/>
          </a:bodyPr>
          <a:lstStyle/>
          <a:p>
            <a:r>
              <a:rPr lang="en-US" dirty="0" smtClean="0"/>
              <a:t>Continued strong convection over the Congo.  Surface winds more “disorganized” and weaker south of TMS – weak winds locally with a strong westerly component.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0"/>
            <a:ext cx="4693920" cy="3627120"/>
          </a:xfrm>
          <a:prstGeom prst="rect">
            <a:avLst/>
          </a:prstGeom>
        </p:spPr>
      </p:pic>
      <p:sp>
        <p:nvSpPr>
          <p:cNvPr id="8" name="TextBox 7"/>
          <p:cNvSpPr txBox="1"/>
          <p:nvPr/>
        </p:nvSpPr>
        <p:spPr>
          <a:xfrm>
            <a:off x="127000" y="4191001"/>
            <a:ext cx="4323080" cy="1754327"/>
          </a:xfrm>
          <a:prstGeom prst="rect">
            <a:avLst/>
          </a:prstGeom>
          <a:noFill/>
        </p:spPr>
        <p:txBody>
          <a:bodyPr wrap="square" rtlCol="0">
            <a:spAutoFit/>
          </a:bodyPr>
          <a:lstStyle/>
          <a:p>
            <a:r>
              <a:rPr lang="en-US" dirty="0" smtClean="0"/>
              <a:t>Mid level flow for Sunday.  At 600mb see dry convection blob of moisture coming off the coast.  700mb flow continues southerly component, so dry.  I wonder if the 800mb flow has some influence from </a:t>
            </a:r>
            <a:r>
              <a:rPr lang="en-US" dirty="0" err="1" smtClean="0"/>
              <a:t>midlatitudes</a:t>
            </a:r>
            <a:r>
              <a:rPr lang="en-US" dirty="0" smtClean="0"/>
              <a:t> (going down the theta surfaces and dry).</a:t>
            </a:r>
            <a:endParaRPr lang="en-US" dirty="0"/>
          </a:p>
        </p:txBody>
      </p:sp>
      <p:sp>
        <p:nvSpPr>
          <p:cNvPr id="9" name="TextBox 8"/>
          <p:cNvSpPr txBox="1"/>
          <p:nvPr/>
        </p:nvSpPr>
        <p:spPr>
          <a:xfrm>
            <a:off x="6594929" y="1242142"/>
            <a:ext cx="318229" cy="369332"/>
          </a:xfrm>
          <a:prstGeom prst="rect">
            <a:avLst/>
          </a:prstGeom>
          <a:solidFill>
            <a:schemeClr val="bg1"/>
          </a:solidFill>
        </p:spPr>
        <p:txBody>
          <a:bodyPr wrap="none" rtlCol="0">
            <a:spAutoFit/>
          </a:bodyPr>
          <a:lstStyle/>
          <a:p>
            <a:r>
              <a:rPr lang="en-US" dirty="0" smtClean="0"/>
              <a:t>A</a:t>
            </a:r>
            <a:endParaRPr lang="en-US" dirty="0"/>
          </a:p>
        </p:txBody>
      </p:sp>
      <p:sp>
        <p:nvSpPr>
          <p:cNvPr id="13" name="TextBox 12"/>
          <p:cNvSpPr txBox="1"/>
          <p:nvPr/>
        </p:nvSpPr>
        <p:spPr>
          <a:xfrm>
            <a:off x="5079271" y="172357"/>
            <a:ext cx="318229" cy="369332"/>
          </a:xfrm>
          <a:prstGeom prst="rect">
            <a:avLst/>
          </a:prstGeom>
          <a:solidFill>
            <a:schemeClr val="bg1"/>
          </a:solidFill>
        </p:spPr>
        <p:txBody>
          <a:bodyPr wrap="square" rtlCol="0">
            <a:spAutoFit/>
          </a:bodyPr>
          <a:lstStyle/>
          <a:p>
            <a:r>
              <a:rPr lang="en-US" dirty="0" smtClean="0"/>
              <a:t>A</a:t>
            </a:r>
            <a:endParaRPr lang="en-US" dirty="0"/>
          </a:p>
        </p:txBody>
      </p:sp>
      <p:pic>
        <p:nvPicPr>
          <p:cNvPr id="12" name="Picture 11"/>
          <p:cNvPicPr>
            <a:picLocks noChangeAspect="1"/>
          </p:cNvPicPr>
          <p:nvPr/>
        </p:nvPicPr>
        <p:blipFill>
          <a:blip r:embed="rId3"/>
          <a:stretch>
            <a:fillRect/>
          </a:stretch>
        </p:blipFill>
        <p:spPr>
          <a:xfrm>
            <a:off x="4450080" y="0"/>
            <a:ext cx="4693920" cy="3627120"/>
          </a:xfrm>
          <a:prstGeom prst="rect">
            <a:avLst/>
          </a:prstGeom>
        </p:spPr>
      </p:pic>
      <p:pic>
        <p:nvPicPr>
          <p:cNvPr id="11" name="Picture 10"/>
          <p:cNvPicPr>
            <a:picLocks noChangeAspect="1"/>
          </p:cNvPicPr>
          <p:nvPr/>
        </p:nvPicPr>
        <p:blipFill>
          <a:blip r:embed="rId4"/>
          <a:stretch>
            <a:fillRect/>
          </a:stretch>
        </p:blipFill>
        <p:spPr>
          <a:xfrm>
            <a:off x="4450080" y="3230880"/>
            <a:ext cx="4693920" cy="3627120"/>
          </a:xfrm>
          <a:prstGeom prst="rect">
            <a:avLst/>
          </a:prstGeom>
        </p:spPr>
      </p:pic>
      <p:sp>
        <p:nvSpPr>
          <p:cNvPr id="20" name="TextBox 19"/>
          <p:cNvSpPr txBox="1"/>
          <p:nvPr/>
        </p:nvSpPr>
        <p:spPr>
          <a:xfrm>
            <a:off x="6276700" y="1242142"/>
            <a:ext cx="318229" cy="369332"/>
          </a:xfrm>
          <a:prstGeom prst="rect">
            <a:avLst/>
          </a:prstGeom>
          <a:solidFill>
            <a:schemeClr val="bg1"/>
          </a:solidFill>
        </p:spPr>
        <p:txBody>
          <a:bodyPr wrap="none" rtlCol="0">
            <a:spAutoFit/>
          </a:bodyPr>
          <a:lstStyle/>
          <a:p>
            <a:r>
              <a:rPr lang="en-US" dirty="0" smtClean="0"/>
              <a:t>A</a:t>
            </a:r>
            <a:endParaRPr lang="en-US" dirty="0"/>
          </a:p>
        </p:txBody>
      </p:sp>
      <p:cxnSp>
        <p:nvCxnSpPr>
          <p:cNvPr id="22" name="Straight Arrow Connector 21"/>
          <p:cNvCxnSpPr/>
          <p:nvPr/>
        </p:nvCxnSpPr>
        <p:spPr>
          <a:xfrm rot="5400000" flipH="1" flipV="1">
            <a:off x="-9393" y="2285679"/>
            <a:ext cx="3656429" cy="15693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sp>
        <p:nvSpPr>
          <p:cNvPr id="4" name="TextBox 3"/>
          <p:cNvSpPr txBox="1"/>
          <p:nvPr/>
        </p:nvSpPr>
        <p:spPr>
          <a:xfrm>
            <a:off x="2340428" y="4680857"/>
            <a:ext cx="6391693" cy="1200329"/>
          </a:xfrm>
          <a:prstGeom prst="rect">
            <a:avLst/>
          </a:prstGeom>
          <a:noFill/>
        </p:spPr>
        <p:txBody>
          <a:bodyPr wrap="square" rtlCol="0">
            <a:spAutoFit/>
          </a:bodyPr>
          <a:lstStyle/>
          <a:p>
            <a:r>
              <a:rPr lang="en-US" dirty="0" smtClean="0"/>
              <a:t>Clouds for Sunday.  Dry mid-levels are consistent with limited mid-level cloud.  We have flow from the east at high levels and ample convection.  Have to consider that streamers will occur in flight region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712720"/>
            <a:ext cx="5364480" cy="4145280"/>
          </a:xfrm>
          <a:prstGeom prst="rect">
            <a:avLst/>
          </a:prstGeom>
        </p:spPr>
      </p:pic>
      <p:pic>
        <p:nvPicPr>
          <p:cNvPr id="4" name="Picture 3"/>
          <p:cNvPicPr>
            <a:picLocks noChangeAspect="1"/>
          </p:cNvPicPr>
          <p:nvPr/>
        </p:nvPicPr>
        <p:blipFill>
          <a:blip r:embed="rId3"/>
          <a:stretch>
            <a:fillRect/>
          </a:stretch>
        </p:blipFill>
        <p:spPr>
          <a:xfrm>
            <a:off x="4450080" y="0"/>
            <a:ext cx="4693920" cy="3627120"/>
          </a:xfrm>
          <a:prstGeom prst="rect">
            <a:avLst/>
          </a:prstGeom>
        </p:spPr>
      </p:pic>
      <p:sp>
        <p:nvSpPr>
          <p:cNvPr id="6" name="TextBox 5"/>
          <p:cNvSpPr txBox="1"/>
          <p:nvPr/>
        </p:nvSpPr>
        <p:spPr>
          <a:xfrm>
            <a:off x="5134429" y="4435929"/>
            <a:ext cx="3432343" cy="923330"/>
          </a:xfrm>
          <a:prstGeom prst="rect">
            <a:avLst/>
          </a:prstGeom>
          <a:noFill/>
        </p:spPr>
        <p:txBody>
          <a:bodyPr wrap="square" rtlCol="0">
            <a:spAutoFit/>
          </a:bodyPr>
          <a:lstStyle/>
          <a:p>
            <a:r>
              <a:rPr lang="en-US" dirty="0" smtClean="0"/>
              <a:t>Dry routine flight track at mid levels.  5S east west X-sect also dry.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rcRect l="8820" r="25703" b="30147"/>
          <a:stretch>
            <a:fillRect/>
          </a:stretch>
        </p:blipFill>
        <p:spPr>
          <a:xfrm>
            <a:off x="4109341" y="1408609"/>
            <a:ext cx="4508516" cy="3716731"/>
          </a:xfrm>
          <a:prstGeom prst="rect">
            <a:avLst/>
          </a:prstGeom>
        </p:spPr>
      </p:pic>
      <p:pic>
        <p:nvPicPr>
          <p:cNvPr id="2" name="Picture 1" descr="EEAU41_201708211200.jpg"/>
          <p:cNvPicPr>
            <a:picLocks noChangeAspect="1"/>
          </p:cNvPicPr>
          <p:nvPr/>
        </p:nvPicPr>
        <p:blipFill>
          <a:blip r:embed="rId3"/>
          <a:srcRect r="58929" b="30721"/>
          <a:stretch>
            <a:fillRect/>
          </a:stretch>
        </p:blipFill>
        <p:spPr>
          <a:xfrm>
            <a:off x="1" y="-46688"/>
            <a:ext cx="4109340" cy="5172028"/>
          </a:xfrm>
          <a:prstGeom prst="rect">
            <a:avLst/>
          </a:prstGeom>
        </p:spPr>
      </p:pic>
      <p:cxnSp>
        <p:nvCxnSpPr>
          <p:cNvPr id="9" name="Straight Connector 8"/>
          <p:cNvCxnSpPr/>
          <p:nvPr/>
        </p:nvCxnSpPr>
        <p:spPr>
          <a:xfrm>
            <a:off x="4953003" y="3492500"/>
            <a:ext cx="2975428"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7307042" y="2943679"/>
            <a:ext cx="1097643"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62000" y="3492500"/>
            <a:ext cx="26670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2879782" y="2944870"/>
            <a:ext cx="109843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71571" y="508000"/>
            <a:ext cx="3633965" cy="369332"/>
          </a:xfrm>
          <a:prstGeom prst="rect">
            <a:avLst/>
          </a:prstGeom>
          <a:noFill/>
        </p:spPr>
        <p:txBody>
          <a:bodyPr wrap="none" rtlCol="0">
            <a:spAutoFit/>
          </a:bodyPr>
          <a:lstStyle/>
          <a:p>
            <a:r>
              <a:rPr lang="en-US" dirty="0" smtClean="0"/>
              <a:t>48 hour </a:t>
            </a:r>
            <a:r>
              <a:rPr lang="en-US" dirty="0" err="1" smtClean="0"/>
              <a:t>fcst</a:t>
            </a:r>
            <a:r>
              <a:rPr lang="en-US" dirty="0" smtClean="0"/>
              <a:t> (below) </a:t>
            </a:r>
            <a:r>
              <a:rPr lang="en-US" dirty="0" err="1" smtClean="0"/>
              <a:t>vs</a:t>
            </a:r>
            <a:r>
              <a:rPr lang="en-US" dirty="0" smtClean="0"/>
              <a:t> observations.</a:t>
            </a:r>
            <a:endParaRPr lang="en-US" dirty="0"/>
          </a:p>
        </p:txBody>
      </p:sp>
      <p:sp>
        <p:nvSpPr>
          <p:cNvPr id="16" name="TextBox 15"/>
          <p:cNvSpPr txBox="1"/>
          <p:nvPr/>
        </p:nvSpPr>
        <p:spPr>
          <a:xfrm>
            <a:off x="1651000" y="5932714"/>
            <a:ext cx="6598494" cy="369332"/>
          </a:xfrm>
          <a:prstGeom prst="rect">
            <a:avLst/>
          </a:prstGeom>
          <a:noFill/>
        </p:spPr>
        <p:txBody>
          <a:bodyPr wrap="none" rtlCol="0">
            <a:spAutoFit/>
          </a:bodyPr>
          <a:lstStyle/>
          <a:p>
            <a:r>
              <a:rPr lang="en-US" dirty="0" smtClean="0"/>
              <a:t>High cloud forecast gets structure right, but it’s not solid like the </a:t>
            </a:r>
            <a:r>
              <a:rPr lang="en-US" dirty="0" err="1" smtClean="0"/>
              <a:t>fcst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VAU31_201708211200.jpg"/>
          <p:cNvPicPr>
            <a:picLocks noChangeAspect="1"/>
          </p:cNvPicPr>
          <p:nvPr/>
        </p:nvPicPr>
        <p:blipFill>
          <a:blip r:embed="rId2"/>
          <a:srcRect r="58929" b="30455"/>
          <a:stretch>
            <a:fillRect/>
          </a:stretch>
        </p:blipFill>
        <p:spPr>
          <a:xfrm>
            <a:off x="0" y="17584"/>
            <a:ext cx="3755571" cy="4744916"/>
          </a:xfrm>
          <a:prstGeom prst="rect">
            <a:avLst/>
          </a:prstGeom>
        </p:spPr>
      </p:pic>
      <p:pic>
        <p:nvPicPr>
          <p:cNvPr id="3" name="Picture 2"/>
          <p:cNvPicPr>
            <a:picLocks noChangeAspect="1"/>
          </p:cNvPicPr>
          <p:nvPr/>
        </p:nvPicPr>
        <p:blipFill>
          <a:blip r:embed="rId3"/>
          <a:srcRect l="9226" r="25703" b="29937"/>
          <a:stretch>
            <a:fillRect/>
          </a:stretch>
        </p:blipFill>
        <p:spPr>
          <a:xfrm>
            <a:off x="3755571" y="1360712"/>
            <a:ext cx="4101597" cy="3412561"/>
          </a:xfrm>
          <a:prstGeom prst="rect">
            <a:avLst/>
          </a:prstGeom>
        </p:spPr>
      </p:pic>
      <p:cxnSp>
        <p:nvCxnSpPr>
          <p:cNvPr id="4" name="Straight Connector 3"/>
          <p:cNvCxnSpPr/>
          <p:nvPr/>
        </p:nvCxnSpPr>
        <p:spPr>
          <a:xfrm>
            <a:off x="707574" y="3256654"/>
            <a:ext cx="2394855"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flipH="1" flipV="1">
            <a:off x="2630711" y="2784933"/>
            <a:ext cx="945028" cy="159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8503" y="3258242"/>
            <a:ext cx="2639783"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6674581" y="2786125"/>
            <a:ext cx="947410"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08503" y="553357"/>
            <a:ext cx="4031873" cy="646331"/>
          </a:xfrm>
          <a:prstGeom prst="rect">
            <a:avLst/>
          </a:prstGeom>
          <a:noFill/>
        </p:spPr>
        <p:txBody>
          <a:bodyPr wrap="none" rtlCol="0">
            <a:spAutoFit/>
          </a:bodyPr>
          <a:lstStyle/>
          <a:p>
            <a:r>
              <a:rPr lang="en-US" dirty="0" smtClean="0"/>
              <a:t>48 hour forecast for low cloud (below) </a:t>
            </a:r>
            <a:r>
              <a:rPr lang="en-US" dirty="0" err="1" smtClean="0"/>
              <a:t>vs</a:t>
            </a:r>
            <a:endParaRPr lang="en-US" dirty="0" smtClean="0"/>
          </a:p>
          <a:p>
            <a:r>
              <a:rPr lang="en-US" dirty="0" smtClean="0"/>
              <a:t> observations.</a:t>
            </a:r>
            <a:endParaRPr lang="en-US" dirty="0"/>
          </a:p>
        </p:txBody>
      </p:sp>
      <p:sp>
        <p:nvSpPr>
          <p:cNvPr id="15" name="TextBox 14"/>
          <p:cNvSpPr txBox="1"/>
          <p:nvPr/>
        </p:nvSpPr>
        <p:spPr>
          <a:xfrm>
            <a:off x="2249714" y="6059714"/>
            <a:ext cx="6810165" cy="646331"/>
          </a:xfrm>
          <a:prstGeom prst="rect">
            <a:avLst/>
          </a:prstGeom>
          <a:noFill/>
        </p:spPr>
        <p:txBody>
          <a:bodyPr wrap="none" rtlCol="0">
            <a:spAutoFit/>
          </a:bodyPr>
          <a:lstStyle/>
          <a:p>
            <a:r>
              <a:rPr lang="en-US" dirty="0" smtClean="0"/>
              <a:t>If we had expected something “solid” east of 5W, we would have been</a:t>
            </a:r>
          </a:p>
          <a:p>
            <a:r>
              <a:rPr lang="en-US" dirty="0" smtClean="0"/>
              <a:t>  misled.  Clear area on routine section is captured</a:t>
            </a:r>
            <a:endParaRPr lang="en-US" dirty="0"/>
          </a:p>
        </p:txBody>
      </p:sp>
      <p:cxnSp>
        <p:nvCxnSpPr>
          <p:cNvPr id="17" name="Straight Arrow Connector 16"/>
          <p:cNvCxnSpPr/>
          <p:nvPr/>
        </p:nvCxnSpPr>
        <p:spPr>
          <a:xfrm rot="16200000" flipV="1">
            <a:off x="4833462" y="4192628"/>
            <a:ext cx="2987726" cy="11157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a:off x="1923150" y="3260624"/>
            <a:ext cx="4962064" cy="2983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700mb evolution Monday-Sunday</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290786" y="27667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498929" y="6217920"/>
            <a:ext cx="8063738" cy="369332"/>
          </a:xfrm>
          <a:prstGeom prst="rect">
            <a:avLst/>
          </a:prstGeom>
          <a:noFill/>
        </p:spPr>
        <p:txBody>
          <a:bodyPr wrap="none" rtlCol="0">
            <a:spAutoFit/>
          </a:bodyPr>
          <a:lstStyle/>
          <a:p>
            <a:r>
              <a:rPr lang="en-US" dirty="0" smtClean="0"/>
              <a:t>Monday’s flight:  Offshore push of moist (north) and drier (south) air – strong plume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046720" cy="6217920"/>
          </a:xfrm>
          <a:prstGeom prst="rect">
            <a:avLst/>
          </a:prstGeom>
        </p:spPr>
      </p:pic>
      <p:sp>
        <p:nvSpPr>
          <p:cNvPr id="3" name="TextBox 2"/>
          <p:cNvSpPr txBox="1"/>
          <p:nvPr/>
        </p:nvSpPr>
        <p:spPr>
          <a:xfrm>
            <a:off x="3728357" y="27667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526143" y="6096000"/>
            <a:ext cx="8164389" cy="646331"/>
          </a:xfrm>
          <a:prstGeom prst="rect">
            <a:avLst/>
          </a:prstGeom>
          <a:noFill/>
        </p:spPr>
        <p:txBody>
          <a:bodyPr wrap="none" rtlCol="0">
            <a:spAutoFit/>
          </a:bodyPr>
          <a:lstStyle/>
          <a:p>
            <a:r>
              <a:rPr lang="en-US" dirty="0" smtClean="0"/>
              <a:t>Anticyclone moves westward.  Northward component of offshore flow increases.</a:t>
            </a:r>
          </a:p>
          <a:p>
            <a:r>
              <a:rPr lang="en-US" dirty="0" smtClean="0"/>
              <a:t>  Moisture plume over TMS can be seen in motion of middle cloud in </a:t>
            </a:r>
            <a:r>
              <a:rPr lang="en-US" dirty="0" err="1" smtClean="0"/>
              <a:t>satpic</a:t>
            </a:r>
            <a:r>
              <a:rPr lang="en-US" dirty="0" smtClean="0"/>
              <a:t> yesterday</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0" y="0"/>
            <a:ext cx="8046720" cy="6217920"/>
          </a:xfrm>
          <a:prstGeom prst="rect">
            <a:avLst/>
          </a:prstGeom>
        </p:spPr>
      </p:pic>
      <p:sp>
        <p:nvSpPr>
          <p:cNvPr id="3" name="TextBox 2"/>
          <p:cNvSpPr txBox="1"/>
          <p:nvPr/>
        </p:nvSpPr>
        <p:spPr>
          <a:xfrm>
            <a:off x="3347357" y="258212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127000" y="6033254"/>
            <a:ext cx="9139290" cy="646331"/>
          </a:xfrm>
          <a:prstGeom prst="rect">
            <a:avLst/>
          </a:prstGeom>
          <a:noFill/>
        </p:spPr>
        <p:txBody>
          <a:bodyPr wrap="square" rtlCol="0">
            <a:spAutoFit/>
          </a:bodyPr>
          <a:lstStyle/>
          <a:p>
            <a:r>
              <a:rPr lang="en-US" dirty="0" smtClean="0"/>
              <a:t>Anticyclone weakens (interaction with </a:t>
            </a:r>
            <a:r>
              <a:rPr lang="en-US" dirty="0" err="1" smtClean="0"/>
              <a:t>midlatitude</a:t>
            </a:r>
            <a:r>
              <a:rPr lang="en-US" dirty="0" smtClean="0"/>
              <a:t> low).  Flow more westward.  African wave anticyclone becomes apparent</a:t>
            </a:r>
            <a:endParaRPr lang="en-US" dirty="0"/>
          </a:p>
        </p:txBody>
      </p:sp>
      <p:sp>
        <p:nvSpPr>
          <p:cNvPr id="5" name="TextBox 4"/>
          <p:cNvSpPr txBox="1"/>
          <p:nvPr/>
        </p:nvSpPr>
        <p:spPr>
          <a:xfrm>
            <a:off x="3810000" y="4172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1427</TotalTime>
  <Words>1013</Words>
  <Application>Microsoft Macintosh PowerPoint</Application>
  <PresentationFormat>On-screen Show (4:3)</PresentationFormat>
  <Paragraphs>73</Paragraphs>
  <Slides>38</Slides>
  <Notes>1</Notes>
  <HiddenSlides>0</HiddenSlides>
  <MMClips>0</MMClips>
  <ScaleCrop>false</ScaleCrop>
  <HeadingPairs>
    <vt:vector size="4" baseType="variant">
      <vt:variant>
        <vt:lpstr>Design Template</vt:lpstr>
      </vt:variant>
      <vt:variant>
        <vt:i4>1</vt:i4>
      </vt:variant>
      <vt:variant>
        <vt:lpstr>Slide Titles</vt:lpstr>
      </vt:variant>
      <vt:variant>
        <vt:i4>38</vt:i4>
      </vt:variant>
    </vt:vector>
  </HeadingPairs>
  <TitlesOfParts>
    <vt:vector size="39" baseType="lpstr">
      <vt:lpstr>Office Theme</vt:lpstr>
      <vt:lpstr>ORACLES weather briefing  </vt:lpstr>
      <vt:lpstr>Slide 2</vt:lpstr>
      <vt:lpstr>Slide 3</vt:lpstr>
      <vt:lpstr>Slide 4</vt:lpstr>
      <vt:lpstr>Slide 5</vt:lpstr>
      <vt:lpstr>700mb evolution Monday-Sunday</vt:lpstr>
      <vt:lpstr>Slide 7</vt:lpstr>
      <vt:lpstr>Slide 8</vt:lpstr>
      <vt:lpstr>Slide 9</vt:lpstr>
      <vt:lpstr>Slide 10</vt:lpstr>
      <vt:lpstr>Slide 11</vt:lpstr>
      <vt:lpstr>Slide 12</vt:lpstr>
      <vt:lpstr>Slide 13</vt:lpstr>
      <vt:lpstr>Thursday</vt:lpstr>
      <vt:lpstr>Slide 15</vt:lpstr>
      <vt:lpstr>Slide 16</vt:lpstr>
      <vt:lpstr>Slide 17</vt:lpstr>
      <vt:lpstr>Slide 18</vt:lpstr>
      <vt:lpstr>Slide 19</vt:lpstr>
      <vt:lpstr>Slide 20</vt:lpstr>
      <vt:lpstr>Slide 21</vt:lpstr>
      <vt:lpstr>Slide 22</vt:lpstr>
      <vt:lpstr>Slide 23</vt:lpstr>
      <vt:lpstr>Friday</vt:lpstr>
      <vt:lpstr>Slide 25</vt:lpstr>
      <vt:lpstr>Slide 26</vt:lpstr>
      <vt:lpstr>Slide 27</vt:lpstr>
      <vt:lpstr>Slide 28</vt:lpstr>
      <vt:lpstr>Saturday</vt:lpstr>
      <vt:lpstr>Slide 30</vt:lpstr>
      <vt:lpstr>Slide 31</vt:lpstr>
      <vt:lpstr>Slide 32</vt:lpstr>
      <vt:lpstr>Slide 33</vt:lpstr>
      <vt:lpstr>Sunday</vt:lpstr>
      <vt:lpstr>Slide 35</vt:lpstr>
      <vt:lpstr>Slide 36</vt:lpstr>
      <vt:lpstr>Slide 37</vt:lpstr>
      <vt:lpstr>Slide 38</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7</cp:revision>
  <dcterms:created xsi:type="dcterms:W3CDTF">2017-08-23T03:57:52Z</dcterms:created>
  <dcterms:modified xsi:type="dcterms:W3CDTF">2017-08-23T09:20:13Z</dcterms:modified>
</cp:coreProperties>
</file>