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s/slide20.xml" ContentType="application/vnd.openxmlformats-officedocument.presentationml.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71" r:id="rId2"/>
    <p:sldId id="260" r:id="rId3"/>
    <p:sldId id="261" r:id="rId4"/>
    <p:sldId id="262" r:id="rId5"/>
    <p:sldId id="277" r:id="rId6"/>
    <p:sldId id="265" r:id="rId7"/>
    <p:sldId id="258" r:id="rId8"/>
    <p:sldId id="267" r:id="rId9"/>
    <p:sldId id="268" r:id="rId10"/>
    <p:sldId id="269" r:id="rId11"/>
    <p:sldId id="266" r:id="rId12"/>
    <p:sldId id="263" r:id="rId13"/>
    <p:sldId id="264" r:id="rId14"/>
    <p:sldId id="272" r:id="rId15"/>
    <p:sldId id="279" r:id="rId16"/>
    <p:sldId id="274" r:id="rId17"/>
    <p:sldId id="275" r:id="rId18"/>
    <p:sldId id="276" r:id="rId19"/>
    <p:sldId id="281" r:id="rId20"/>
    <p:sldId id="283" r:id="rId21"/>
    <p:sldId id="278" r:id="rId22"/>
    <p:sldId id="273" r:id="rId23"/>
    <p:sldId id="280" r:id="rId24"/>
    <p:sldId id="282" r:id="rId25"/>
    <p:sldId id="284"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40" d="100"/>
          <a:sy n="140" d="100"/>
        </p:scale>
        <p:origin x="-968" y="-12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t>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t>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t>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t>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45E92-384E-B447-B0CB-B43B6EC68744}" type="datetimeFigureOut">
              <a:rPr lang="en-US" smtClean="0"/>
              <a:t>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45E92-384E-B447-B0CB-B43B6EC68744}" type="datetimeFigureOut">
              <a:rPr lang="en-US" smtClean="0"/>
              <a:t>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45E92-384E-B447-B0CB-B43B6EC68744}" type="datetimeFigureOut">
              <a:rPr lang="en-US" smtClean="0"/>
              <a:t>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45E92-384E-B447-B0CB-B43B6EC68744}" type="datetimeFigureOut">
              <a:rPr lang="en-US" smtClean="0"/>
              <a:t>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45E92-384E-B447-B0CB-B43B6EC68744}" type="datetimeFigureOut">
              <a:rPr lang="en-US" smtClean="0"/>
              <a:t>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t>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t>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45E92-384E-B447-B0CB-B43B6EC68744}" type="datetimeFigureOut">
              <a:rPr lang="en-US" smtClean="0"/>
              <a:t>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14D8-8E29-D54D-B85F-4336CD1FDF1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a:t>
            </a:r>
            <a:r>
              <a:rPr lang="en-US" sz="3600" dirty="0" smtClean="0"/>
              <a:t>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21</a:t>
            </a:r>
            <a:r>
              <a:rPr lang="en-US" dirty="0" smtClean="0"/>
              <a:t>-</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0"/>
            <a:ext cx="5364480" cy="4145280"/>
          </a:xfrm>
          <a:prstGeom prst="rect">
            <a:avLst/>
          </a:prstGeom>
        </p:spPr>
      </p:pic>
      <p:pic>
        <p:nvPicPr>
          <p:cNvPr id="19" name="Picture 18"/>
          <p:cNvPicPr>
            <a:picLocks noChangeAspect="1"/>
          </p:cNvPicPr>
          <p:nvPr/>
        </p:nvPicPr>
        <p:blipFill>
          <a:blip r:embed="rId3"/>
          <a:stretch>
            <a:fillRect/>
          </a:stretch>
        </p:blipFill>
        <p:spPr>
          <a:xfrm>
            <a:off x="3779520" y="2712720"/>
            <a:ext cx="5364480" cy="4145280"/>
          </a:xfrm>
          <a:prstGeom prst="rect">
            <a:avLst/>
          </a:prstGeom>
          <a:ln w="19050">
            <a:solidFill>
              <a:schemeClr val="tx1"/>
            </a:solidFill>
          </a:ln>
        </p:spPr>
      </p:pic>
      <p:sp>
        <p:nvSpPr>
          <p:cNvPr id="6" name="TextBox 5"/>
          <p:cNvSpPr txBox="1"/>
          <p:nvPr/>
        </p:nvSpPr>
        <p:spPr>
          <a:xfrm>
            <a:off x="1191503" y="3104622"/>
            <a:ext cx="698403" cy="369332"/>
          </a:xfrm>
          <a:prstGeom prst="rect">
            <a:avLst/>
          </a:prstGeom>
          <a:solidFill>
            <a:schemeClr val="bg1"/>
          </a:solidFill>
        </p:spPr>
        <p:txBody>
          <a:bodyPr wrap="none" rtlCol="0">
            <a:spAutoFit/>
          </a:bodyPr>
          <a:lstStyle/>
          <a:p>
            <a:r>
              <a:rPr lang="en-US" dirty="0" smtClean="0"/>
              <a:t>Noon</a:t>
            </a:r>
            <a:endParaRPr lang="en-US" dirty="0"/>
          </a:p>
        </p:txBody>
      </p:sp>
      <p:sp>
        <p:nvSpPr>
          <p:cNvPr id="7" name="TextBox 6"/>
          <p:cNvSpPr txBox="1"/>
          <p:nvPr/>
        </p:nvSpPr>
        <p:spPr>
          <a:xfrm>
            <a:off x="4439495" y="5566368"/>
            <a:ext cx="670451" cy="369332"/>
          </a:xfrm>
          <a:prstGeom prst="rect">
            <a:avLst/>
          </a:prstGeom>
          <a:solidFill>
            <a:schemeClr val="bg1"/>
          </a:solidFill>
        </p:spPr>
        <p:txBody>
          <a:bodyPr wrap="none" rtlCol="0">
            <a:spAutoFit/>
          </a:bodyPr>
          <a:lstStyle/>
          <a:p>
            <a:r>
              <a:rPr lang="en-US" dirty="0" smtClean="0"/>
              <a:t>3 PM</a:t>
            </a:r>
            <a:endParaRPr lang="en-US" dirty="0"/>
          </a:p>
        </p:txBody>
      </p:sp>
      <p:cxnSp>
        <p:nvCxnSpPr>
          <p:cNvPr id="9" name="Straight Connector 8"/>
          <p:cNvCxnSpPr/>
          <p:nvPr/>
        </p:nvCxnSpPr>
        <p:spPr>
          <a:xfrm>
            <a:off x="1131295" y="1617147"/>
            <a:ext cx="222513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2968584" y="1193149"/>
            <a:ext cx="84180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399576" y="718614"/>
            <a:ext cx="217206"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949131" y="4338189"/>
            <a:ext cx="232350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79728" y="3906969"/>
            <a:ext cx="85722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218206" y="3406582"/>
            <a:ext cx="217206" cy="31750"/>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364480" y="0"/>
            <a:ext cx="3779520" cy="2585323"/>
          </a:xfrm>
          <a:prstGeom prst="rect">
            <a:avLst/>
          </a:prstGeom>
          <a:noFill/>
        </p:spPr>
        <p:txBody>
          <a:bodyPr wrap="square" rtlCol="0">
            <a:spAutoFit/>
          </a:bodyPr>
          <a:lstStyle/>
          <a:p>
            <a:r>
              <a:rPr lang="en-US" dirty="0" smtClean="0"/>
              <a:t>Low Cloud forecast for today.</a:t>
            </a:r>
          </a:p>
          <a:p>
            <a:pPr>
              <a:buFont typeface="Arial"/>
              <a:buChar char="•"/>
            </a:pPr>
            <a:r>
              <a:rPr lang="en-US" dirty="0" smtClean="0"/>
              <a:t>Probably scattered along all except the last part of the 8S track.</a:t>
            </a:r>
          </a:p>
          <a:p>
            <a:pPr>
              <a:buFont typeface="Arial"/>
              <a:buChar char="•"/>
            </a:pPr>
            <a:r>
              <a:rPr lang="en-US" dirty="0" smtClean="0"/>
              <a:t>Diurnal clearing in most areas.</a:t>
            </a:r>
          </a:p>
          <a:p>
            <a:pPr>
              <a:buFont typeface="Arial"/>
              <a:buChar char="•"/>
            </a:pPr>
            <a:r>
              <a:rPr lang="en-US" dirty="0" smtClean="0"/>
              <a:t>Model forecasts an increase from noon to 3 PM in circled region</a:t>
            </a:r>
          </a:p>
          <a:p>
            <a:pPr>
              <a:buFont typeface="Arial"/>
              <a:buChar char="•"/>
            </a:pPr>
            <a:r>
              <a:rPr lang="en-US" dirty="0" smtClean="0"/>
              <a:t>Surface wind speeds are increasing during the day, so this might materialize.</a:t>
            </a:r>
          </a:p>
        </p:txBody>
      </p:sp>
      <p:sp>
        <p:nvSpPr>
          <p:cNvPr id="20" name="Oval 19"/>
          <p:cNvSpPr/>
          <p:nvPr/>
        </p:nvSpPr>
        <p:spPr>
          <a:xfrm>
            <a:off x="6761006" y="3438332"/>
            <a:ext cx="914400" cy="914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4483314" y="0"/>
            <a:ext cx="4693920" cy="3627120"/>
          </a:xfrm>
          <a:prstGeom prst="rect">
            <a:avLst/>
          </a:prstGeom>
        </p:spPr>
      </p:pic>
      <p:pic>
        <p:nvPicPr>
          <p:cNvPr id="19" name="Picture 18"/>
          <p:cNvPicPr>
            <a:picLocks noChangeAspect="1"/>
          </p:cNvPicPr>
          <p:nvPr/>
        </p:nvPicPr>
        <p:blipFill>
          <a:blip r:embed="rId3"/>
          <a:stretch>
            <a:fillRect/>
          </a:stretch>
        </p:blipFill>
        <p:spPr>
          <a:xfrm>
            <a:off x="4483314" y="3230880"/>
            <a:ext cx="4693920" cy="3627120"/>
          </a:xfrm>
          <a:prstGeom prst="rect">
            <a:avLst/>
          </a:prstGeom>
        </p:spPr>
      </p:pic>
      <p:pic>
        <p:nvPicPr>
          <p:cNvPr id="2" name="Picture 1"/>
          <p:cNvPicPr>
            <a:picLocks noChangeAspect="1"/>
          </p:cNvPicPr>
          <p:nvPr/>
        </p:nvPicPr>
        <p:blipFill>
          <a:blip r:embed="rId4"/>
          <a:stretch>
            <a:fillRect/>
          </a:stretch>
        </p:blipFill>
        <p:spPr>
          <a:xfrm>
            <a:off x="0" y="0"/>
            <a:ext cx="4693920" cy="3627120"/>
          </a:xfrm>
          <a:prstGeom prst="rect">
            <a:avLst/>
          </a:prstGeom>
        </p:spPr>
      </p:pic>
      <p:sp>
        <p:nvSpPr>
          <p:cNvPr id="5" name="TextBox 4"/>
          <p:cNvSpPr txBox="1"/>
          <p:nvPr/>
        </p:nvSpPr>
        <p:spPr>
          <a:xfrm>
            <a:off x="1088571" y="2276929"/>
            <a:ext cx="841321" cy="369332"/>
          </a:xfrm>
          <a:prstGeom prst="rect">
            <a:avLst/>
          </a:prstGeom>
          <a:solidFill>
            <a:schemeClr val="bg1"/>
          </a:solidFill>
        </p:spPr>
        <p:txBody>
          <a:bodyPr wrap="none" rtlCol="0">
            <a:spAutoFit/>
          </a:bodyPr>
          <a:lstStyle/>
          <a:p>
            <a:r>
              <a:rPr lang="en-US" dirty="0" smtClean="0"/>
              <a:t>600mb</a:t>
            </a:r>
            <a:endParaRPr lang="en-US" dirty="0"/>
          </a:p>
        </p:txBody>
      </p:sp>
      <p:sp>
        <p:nvSpPr>
          <p:cNvPr id="6" name="TextBox 5"/>
          <p:cNvSpPr txBox="1"/>
          <p:nvPr/>
        </p:nvSpPr>
        <p:spPr>
          <a:xfrm>
            <a:off x="5205186" y="5533571"/>
            <a:ext cx="841321" cy="369332"/>
          </a:xfrm>
          <a:prstGeom prst="rect">
            <a:avLst/>
          </a:prstGeom>
          <a:solidFill>
            <a:schemeClr val="bg1"/>
          </a:solidFill>
        </p:spPr>
        <p:txBody>
          <a:bodyPr wrap="none" rtlCol="0">
            <a:spAutoFit/>
          </a:bodyPr>
          <a:lstStyle/>
          <a:p>
            <a:r>
              <a:rPr lang="en-US" dirty="0"/>
              <a:t>8</a:t>
            </a:r>
            <a:r>
              <a:rPr lang="en-US" dirty="0" smtClean="0"/>
              <a:t>00mb</a:t>
            </a:r>
            <a:endParaRPr lang="en-US" dirty="0"/>
          </a:p>
        </p:txBody>
      </p:sp>
      <p:sp>
        <p:nvSpPr>
          <p:cNvPr id="7" name="TextBox 6"/>
          <p:cNvSpPr txBox="1"/>
          <p:nvPr/>
        </p:nvSpPr>
        <p:spPr>
          <a:xfrm>
            <a:off x="4958443" y="2276929"/>
            <a:ext cx="841321" cy="369332"/>
          </a:xfrm>
          <a:prstGeom prst="rect">
            <a:avLst/>
          </a:prstGeom>
          <a:solidFill>
            <a:schemeClr val="bg1"/>
          </a:solidFill>
        </p:spPr>
        <p:txBody>
          <a:bodyPr wrap="none" rtlCol="0">
            <a:spAutoFit/>
          </a:bodyPr>
          <a:lstStyle/>
          <a:p>
            <a:r>
              <a:rPr lang="en-US" dirty="0"/>
              <a:t>7</a:t>
            </a:r>
            <a:r>
              <a:rPr lang="en-US" dirty="0" smtClean="0"/>
              <a:t>00mb</a:t>
            </a:r>
            <a:endParaRPr lang="en-US" dirty="0"/>
          </a:p>
        </p:txBody>
      </p:sp>
      <p:sp>
        <p:nvSpPr>
          <p:cNvPr id="8" name="TextBox 7"/>
          <p:cNvSpPr txBox="1"/>
          <p:nvPr/>
        </p:nvSpPr>
        <p:spPr>
          <a:xfrm>
            <a:off x="1" y="3773714"/>
            <a:ext cx="4478886" cy="2031325"/>
          </a:xfrm>
          <a:prstGeom prst="rect">
            <a:avLst/>
          </a:prstGeom>
          <a:noFill/>
        </p:spPr>
        <p:txBody>
          <a:bodyPr wrap="square" rtlCol="0">
            <a:spAutoFit/>
          </a:bodyPr>
          <a:lstStyle/>
          <a:p>
            <a:r>
              <a:rPr lang="en-US" dirty="0" smtClean="0"/>
              <a:t>Noon mid level flow</a:t>
            </a:r>
          </a:p>
          <a:p>
            <a:pPr>
              <a:buFont typeface="Arial"/>
              <a:buChar char="•"/>
            </a:pPr>
            <a:r>
              <a:rPr lang="en-US" dirty="0" smtClean="0"/>
              <a:t>Flow strongest at 600mb.</a:t>
            </a:r>
          </a:p>
          <a:p>
            <a:pPr>
              <a:buFont typeface="Arial"/>
              <a:buChar char="•"/>
            </a:pPr>
            <a:r>
              <a:rPr lang="en-US" dirty="0" smtClean="0"/>
              <a:t>RH max (obviously) responsible for middle cloud issues.</a:t>
            </a:r>
          </a:p>
          <a:p>
            <a:pPr>
              <a:buFont typeface="Arial"/>
              <a:buChar char="•"/>
            </a:pPr>
            <a:r>
              <a:rPr lang="en-US" dirty="0" smtClean="0"/>
              <a:t>In forecast sequences (not shown), can see the 600mb anticyclone “rolling” westward, carrying the RH blob with it.</a:t>
            </a:r>
            <a:endParaRPr lang="en-US" dirty="0"/>
          </a:p>
        </p:txBody>
      </p:sp>
      <p:cxnSp>
        <p:nvCxnSpPr>
          <p:cNvPr id="10" name="Straight Connector 9"/>
          <p:cNvCxnSpPr/>
          <p:nvPr/>
        </p:nvCxnSpPr>
        <p:spPr>
          <a:xfrm>
            <a:off x="1197429" y="1215574"/>
            <a:ext cx="120468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165462" y="980509"/>
            <a:ext cx="47330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625589" y="1213986"/>
            <a:ext cx="120468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625584" y="4443412"/>
            <a:ext cx="120468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6200000" flipV="1">
            <a:off x="475741" y="3442098"/>
            <a:ext cx="4136571" cy="282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220808" y="1284096"/>
            <a:ext cx="364202" cy="461665"/>
          </a:xfrm>
          <a:prstGeom prst="rect">
            <a:avLst/>
          </a:prstGeom>
          <a:noFill/>
        </p:spPr>
        <p:txBody>
          <a:bodyPr wrap="none" rtlCol="0">
            <a:spAutoFit/>
          </a:bodyPr>
          <a:lstStyle/>
          <a:p>
            <a:r>
              <a:rPr lang="en-US" sz="2400" dirty="0" smtClean="0">
                <a:solidFill>
                  <a:schemeClr val="bg1"/>
                </a:solidFill>
              </a:rPr>
              <a:t>A</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50" y="457200"/>
            <a:ext cx="8420100" cy="5943600"/>
          </a:xfrm>
          <a:prstGeom prst="rect">
            <a:avLst/>
          </a:prstGeom>
        </p:spPr>
      </p:pic>
      <p:cxnSp>
        <p:nvCxnSpPr>
          <p:cNvPr id="4" name="Straight Connector 3"/>
          <p:cNvCxnSpPr/>
          <p:nvPr/>
        </p:nvCxnSpPr>
        <p:spPr>
          <a:xfrm rot="5400000" flipH="1" flipV="1">
            <a:off x="3501571" y="3429000"/>
            <a:ext cx="50800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296926" y="6031468"/>
            <a:ext cx="1884851" cy="338554"/>
          </a:xfrm>
          <a:prstGeom prst="rect">
            <a:avLst/>
          </a:prstGeom>
          <a:noFill/>
        </p:spPr>
        <p:txBody>
          <a:bodyPr wrap="none" rtlCol="0">
            <a:spAutoFit/>
          </a:bodyPr>
          <a:lstStyle/>
          <a:p>
            <a:r>
              <a:rPr lang="en-US" sz="1600" dirty="0" smtClean="0">
                <a:solidFill>
                  <a:srgbClr val="FF0000"/>
                </a:solidFill>
              </a:rPr>
              <a:t>Corner turn on track</a:t>
            </a:r>
            <a:endParaRPr lang="en-US" sz="1600" dirty="0">
              <a:solidFill>
                <a:srgbClr val="FF0000"/>
              </a:solidFill>
            </a:endParaRPr>
          </a:p>
        </p:txBody>
      </p:sp>
      <p:sp>
        <p:nvSpPr>
          <p:cNvPr id="7" name="TextBox 6"/>
          <p:cNvSpPr txBox="1"/>
          <p:nvPr/>
        </p:nvSpPr>
        <p:spPr>
          <a:xfrm>
            <a:off x="1976506" y="105620"/>
            <a:ext cx="5205271" cy="461665"/>
          </a:xfrm>
          <a:prstGeom prst="rect">
            <a:avLst/>
          </a:prstGeom>
          <a:noFill/>
        </p:spPr>
        <p:txBody>
          <a:bodyPr wrap="none" rtlCol="0">
            <a:spAutoFit/>
          </a:bodyPr>
          <a:lstStyle/>
          <a:p>
            <a:r>
              <a:rPr lang="en-US" sz="2400" dirty="0" smtClean="0"/>
              <a:t>Curtain using forecast valid 2017082112</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431800"/>
            <a:ext cx="8559800" cy="5994400"/>
          </a:xfrm>
          <a:prstGeom prst="rect">
            <a:avLst/>
          </a:prstGeom>
        </p:spPr>
      </p:pic>
      <p:cxnSp>
        <p:nvCxnSpPr>
          <p:cNvPr id="3" name="Straight Connector 2"/>
          <p:cNvCxnSpPr/>
          <p:nvPr/>
        </p:nvCxnSpPr>
        <p:spPr>
          <a:xfrm rot="5400000" flipH="1" flipV="1">
            <a:off x="3441813" y="3369242"/>
            <a:ext cx="5143500" cy="1588"/>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296926" y="6031468"/>
            <a:ext cx="1884851" cy="338554"/>
          </a:xfrm>
          <a:prstGeom prst="rect">
            <a:avLst/>
          </a:prstGeom>
          <a:noFill/>
        </p:spPr>
        <p:txBody>
          <a:bodyPr wrap="none" rtlCol="0">
            <a:spAutoFit/>
          </a:bodyPr>
          <a:lstStyle/>
          <a:p>
            <a:r>
              <a:rPr lang="en-US" sz="1600" dirty="0" smtClean="0">
                <a:solidFill>
                  <a:srgbClr val="FF0000"/>
                </a:solidFill>
              </a:rPr>
              <a:t>Corner turn on track</a:t>
            </a:r>
            <a:endParaRPr lang="en-US" sz="1600" dirty="0">
              <a:solidFill>
                <a:srgbClr val="FF0000"/>
              </a:solidFill>
            </a:endParaRPr>
          </a:p>
        </p:txBody>
      </p:sp>
      <p:sp>
        <p:nvSpPr>
          <p:cNvPr id="7" name="TextBox 6"/>
          <p:cNvSpPr txBox="1"/>
          <p:nvPr/>
        </p:nvSpPr>
        <p:spPr>
          <a:xfrm>
            <a:off x="1976506" y="105620"/>
            <a:ext cx="5205271" cy="461665"/>
          </a:xfrm>
          <a:prstGeom prst="rect">
            <a:avLst/>
          </a:prstGeom>
          <a:noFill/>
        </p:spPr>
        <p:txBody>
          <a:bodyPr wrap="none" rtlCol="0">
            <a:spAutoFit/>
          </a:bodyPr>
          <a:lstStyle/>
          <a:p>
            <a:r>
              <a:rPr lang="en-US" sz="2400" dirty="0" smtClean="0"/>
              <a:t>Curtain using forecast valid 2017082118</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a:t>
            </a:r>
            <a:endParaRPr lang="en-US" dirty="0"/>
          </a:p>
        </p:txBody>
      </p:sp>
      <p:sp>
        <p:nvSpPr>
          <p:cNvPr id="3" name="TextBox 2"/>
          <p:cNvSpPr txBox="1"/>
          <p:nvPr/>
        </p:nvSpPr>
        <p:spPr>
          <a:xfrm>
            <a:off x="1179286" y="2032000"/>
            <a:ext cx="7763664" cy="646331"/>
          </a:xfrm>
          <a:prstGeom prst="rect">
            <a:avLst/>
          </a:prstGeom>
          <a:noFill/>
        </p:spPr>
        <p:txBody>
          <a:bodyPr wrap="none" rtlCol="0">
            <a:spAutoFit/>
          </a:bodyPr>
          <a:lstStyle/>
          <a:p>
            <a:pPr>
              <a:buFont typeface="Arial"/>
              <a:buChar char="•"/>
            </a:pPr>
            <a:r>
              <a:rPr lang="en-US" dirty="0" smtClean="0"/>
              <a:t>A new moisture surge, this time from the northeast, enters the surveyed region.</a:t>
            </a:r>
          </a:p>
          <a:p>
            <a:pPr>
              <a:buFont typeface="Arial"/>
              <a:buChar char="•"/>
            </a:pPr>
            <a:r>
              <a:rPr lang="en-US" dirty="0" smtClean="0"/>
              <a:t>Expect middle and/or high cloud down to 5S (scattered).</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364480" cy="4145280"/>
          </a:xfrm>
          <a:prstGeom prst="rect">
            <a:avLst/>
          </a:prstGeom>
        </p:spPr>
      </p:pic>
      <p:sp>
        <p:nvSpPr>
          <p:cNvPr id="5" name="TextBox 4"/>
          <p:cNvSpPr txBox="1"/>
          <p:nvPr/>
        </p:nvSpPr>
        <p:spPr>
          <a:xfrm>
            <a:off x="145142" y="4417786"/>
            <a:ext cx="3634377" cy="2308324"/>
          </a:xfrm>
          <a:prstGeom prst="rect">
            <a:avLst/>
          </a:prstGeom>
          <a:noFill/>
        </p:spPr>
        <p:txBody>
          <a:bodyPr wrap="square" rtlCol="0">
            <a:spAutoFit/>
          </a:bodyPr>
          <a:lstStyle/>
          <a:p>
            <a:r>
              <a:rPr lang="en-US" dirty="0" smtClean="0"/>
              <a:t>VERY anomalous surface wind pattern on Thursday.  SH high “separated” from basic northwestward flow toward ASI and STH by a wind minimum.  Near </a:t>
            </a:r>
            <a:r>
              <a:rPr lang="en-US" dirty="0" err="1" smtClean="0"/>
              <a:t>westerlies</a:t>
            </a:r>
            <a:r>
              <a:rPr lang="en-US" dirty="0" smtClean="0"/>
              <a:t> at STP with Angola Bay eddy extending far off the African coast.</a:t>
            </a:r>
            <a:endParaRPr lang="en-US" dirty="0"/>
          </a:p>
        </p:txBody>
      </p:sp>
      <p:sp>
        <p:nvSpPr>
          <p:cNvPr id="10" name="TextBox 9"/>
          <p:cNvSpPr txBox="1"/>
          <p:nvPr/>
        </p:nvSpPr>
        <p:spPr>
          <a:xfrm>
            <a:off x="743857" y="2276929"/>
            <a:ext cx="838691" cy="369332"/>
          </a:xfrm>
          <a:prstGeom prst="rect">
            <a:avLst/>
          </a:prstGeom>
          <a:solidFill>
            <a:schemeClr val="bg1"/>
          </a:solidFill>
        </p:spPr>
        <p:txBody>
          <a:bodyPr wrap="none" rtlCol="0">
            <a:spAutoFit/>
          </a:bodyPr>
          <a:lstStyle/>
          <a:p>
            <a:r>
              <a:rPr lang="en-US" dirty="0" smtClean="0"/>
              <a:t>TODAY</a:t>
            </a:r>
            <a:endParaRPr lang="en-US" dirty="0"/>
          </a:p>
        </p:txBody>
      </p:sp>
      <p:pic>
        <p:nvPicPr>
          <p:cNvPr id="8" name="Picture 7"/>
          <p:cNvPicPr>
            <a:picLocks noChangeAspect="1"/>
          </p:cNvPicPr>
          <p:nvPr/>
        </p:nvPicPr>
        <p:blipFill>
          <a:blip r:embed="rId3"/>
          <a:stretch>
            <a:fillRect/>
          </a:stretch>
        </p:blipFill>
        <p:spPr>
          <a:xfrm>
            <a:off x="3779520" y="2712720"/>
            <a:ext cx="5364480" cy="4145280"/>
          </a:xfrm>
          <a:prstGeom prst="rect">
            <a:avLst/>
          </a:prstGeom>
        </p:spPr>
      </p:pic>
      <p:sp>
        <p:nvSpPr>
          <p:cNvPr id="11" name="TextBox 10"/>
          <p:cNvSpPr txBox="1"/>
          <p:nvPr/>
        </p:nvSpPr>
        <p:spPr>
          <a:xfrm>
            <a:off x="7418614" y="3960615"/>
            <a:ext cx="1046793" cy="369332"/>
          </a:xfrm>
          <a:prstGeom prst="rect">
            <a:avLst/>
          </a:prstGeom>
          <a:solidFill>
            <a:schemeClr val="bg1"/>
          </a:solidFill>
        </p:spPr>
        <p:txBody>
          <a:bodyPr wrap="none" rtlCol="0">
            <a:spAutoFit/>
          </a:bodyPr>
          <a:lstStyle/>
          <a:p>
            <a:r>
              <a:rPr lang="en-US" dirty="0" smtClean="0"/>
              <a:t>Thursday</a:t>
            </a:r>
            <a:endParaRPr lang="en-US" dirty="0"/>
          </a:p>
        </p:txBody>
      </p:sp>
      <p:cxnSp>
        <p:nvCxnSpPr>
          <p:cNvPr id="13" name="Straight Arrow Connector 12"/>
          <p:cNvCxnSpPr/>
          <p:nvPr/>
        </p:nvCxnSpPr>
        <p:spPr>
          <a:xfrm flipV="1">
            <a:off x="2503714" y="4916714"/>
            <a:ext cx="3156857" cy="72571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43857" y="4145282"/>
            <a:ext cx="5814786" cy="23498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4693920" cy="3627120"/>
          </a:xfrm>
          <a:prstGeom prst="rect">
            <a:avLst/>
          </a:prstGeom>
        </p:spPr>
      </p:pic>
      <p:pic>
        <p:nvPicPr>
          <p:cNvPr id="15" name="Picture 14"/>
          <p:cNvPicPr>
            <a:picLocks noChangeAspect="1"/>
          </p:cNvPicPr>
          <p:nvPr/>
        </p:nvPicPr>
        <p:blipFill>
          <a:blip r:embed="rId3"/>
          <a:stretch>
            <a:fillRect/>
          </a:stretch>
        </p:blipFill>
        <p:spPr>
          <a:xfrm>
            <a:off x="4450080" y="0"/>
            <a:ext cx="4693920" cy="3627120"/>
          </a:xfrm>
          <a:prstGeom prst="rect">
            <a:avLst/>
          </a:prstGeom>
        </p:spPr>
      </p:pic>
      <p:pic>
        <p:nvPicPr>
          <p:cNvPr id="20" name="Picture 19"/>
          <p:cNvPicPr>
            <a:picLocks noChangeAspect="1"/>
          </p:cNvPicPr>
          <p:nvPr/>
        </p:nvPicPr>
        <p:blipFill>
          <a:blip r:embed="rId4"/>
          <a:stretch>
            <a:fillRect/>
          </a:stretch>
        </p:blipFill>
        <p:spPr>
          <a:xfrm>
            <a:off x="4450080" y="3230880"/>
            <a:ext cx="4693920" cy="3627120"/>
          </a:xfrm>
          <a:prstGeom prst="rect">
            <a:avLst/>
          </a:prstGeom>
        </p:spPr>
      </p:pic>
      <p:sp>
        <p:nvSpPr>
          <p:cNvPr id="5" name="TextBox 4"/>
          <p:cNvSpPr txBox="1"/>
          <p:nvPr/>
        </p:nvSpPr>
        <p:spPr>
          <a:xfrm>
            <a:off x="1088571" y="2276929"/>
            <a:ext cx="841321" cy="369332"/>
          </a:xfrm>
          <a:prstGeom prst="rect">
            <a:avLst/>
          </a:prstGeom>
          <a:solidFill>
            <a:schemeClr val="bg1"/>
          </a:solidFill>
        </p:spPr>
        <p:txBody>
          <a:bodyPr wrap="none" rtlCol="0">
            <a:spAutoFit/>
          </a:bodyPr>
          <a:lstStyle/>
          <a:p>
            <a:r>
              <a:rPr lang="en-US" dirty="0" smtClean="0"/>
              <a:t>600mb</a:t>
            </a:r>
            <a:endParaRPr lang="en-US" dirty="0"/>
          </a:p>
        </p:txBody>
      </p:sp>
      <p:sp>
        <p:nvSpPr>
          <p:cNvPr id="6" name="TextBox 5"/>
          <p:cNvSpPr txBox="1"/>
          <p:nvPr/>
        </p:nvSpPr>
        <p:spPr>
          <a:xfrm>
            <a:off x="5205186" y="5533571"/>
            <a:ext cx="841321" cy="369332"/>
          </a:xfrm>
          <a:prstGeom prst="rect">
            <a:avLst/>
          </a:prstGeom>
          <a:solidFill>
            <a:schemeClr val="bg1"/>
          </a:solidFill>
        </p:spPr>
        <p:txBody>
          <a:bodyPr wrap="none" rtlCol="0">
            <a:spAutoFit/>
          </a:bodyPr>
          <a:lstStyle/>
          <a:p>
            <a:r>
              <a:rPr lang="en-US" dirty="0"/>
              <a:t>8</a:t>
            </a:r>
            <a:r>
              <a:rPr lang="en-US" dirty="0" smtClean="0"/>
              <a:t>00mb</a:t>
            </a:r>
            <a:endParaRPr lang="en-US" dirty="0"/>
          </a:p>
        </p:txBody>
      </p:sp>
      <p:sp>
        <p:nvSpPr>
          <p:cNvPr id="7" name="TextBox 6"/>
          <p:cNvSpPr txBox="1"/>
          <p:nvPr/>
        </p:nvSpPr>
        <p:spPr>
          <a:xfrm>
            <a:off x="4958443" y="2276929"/>
            <a:ext cx="841321" cy="369332"/>
          </a:xfrm>
          <a:prstGeom prst="rect">
            <a:avLst/>
          </a:prstGeom>
          <a:solidFill>
            <a:schemeClr val="bg1"/>
          </a:solidFill>
        </p:spPr>
        <p:txBody>
          <a:bodyPr wrap="none" rtlCol="0">
            <a:spAutoFit/>
          </a:bodyPr>
          <a:lstStyle/>
          <a:p>
            <a:r>
              <a:rPr lang="en-US" dirty="0"/>
              <a:t>7</a:t>
            </a:r>
            <a:r>
              <a:rPr lang="en-US" dirty="0" smtClean="0"/>
              <a:t>00mb</a:t>
            </a:r>
            <a:endParaRPr lang="en-US" dirty="0"/>
          </a:p>
        </p:txBody>
      </p:sp>
      <p:sp>
        <p:nvSpPr>
          <p:cNvPr id="8" name="TextBox 7"/>
          <p:cNvSpPr txBox="1"/>
          <p:nvPr/>
        </p:nvSpPr>
        <p:spPr>
          <a:xfrm>
            <a:off x="1" y="3773714"/>
            <a:ext cx="4478886" cy="2031325"/>
          </a:xfrm>
          <a:prstGeom prst="rect">
            <a:avLst/>
          </a:prstGeom>
          <a:noFill/>
        </p:spPr>
        <p:txBody>
          <a:bodyPr wrap="square" rtlCol="0">
            <a:spAutoFit/>
          </a:bodyPr>
          <a:lstStyle/>
          <a:p>
            <a:r>
              <a:rPr lang="en-US" dirty="0" smtClean="0"/>
              <a:t>Noon Thursday mid level flow</a:t>
            </a:r>
          </a:p>
          <a:p>
            <a:pPr>
              <a:buFont typeface="Arial"/>
              <a:buChar char="•"/>
            </a:pPr>
            <a:r>
              <a:rPr lang="en-US" dirty="0" smtClean="0"/>
              <a:t>Surge of moist air coming from the north at 800mb</a:t>
            </a:r>
          </a:p>
          <a:p>
            <a:pPr>
              <a:buFont typeface="Arial"/>
              <a:buChar char="•"/>
            </a:pPr>
            <a:r>
              <a:rPr lang="en-US" dirty="0" smtClean="0"/>
              <a:t>Surge apparent at other mid levels (more from the northeast.</a:t>
            </a:r>
          </a:p>
          <a:p>
            <a:pPr>
              <a:buFont typeface="Arial"/>
              <a:buChar char="•"/>
            </a:pPr>
            <a:r>
              <a:rPr lang="en-US" dirty="0" smtClean="0"/>
              <a:t>Dry air ahead (600mb in particular) is due to descent.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cxnSp>
        <p:nvCxnSpPr>
          <p:cNvPr id="5" name="Straight Connector 4"/>
          <p:cNvCxnSpPr/>
          <p:nvPr/>
        </p:nvCxnSpPr>
        <p:spPr>
          <a:xfrm rot="5400000">
            <a:off x="6536871" y="1500414"/>
            <a:ext cx="914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44714" y="4384040"/>
            <a:ext cx="8586643" cy="2585323"/>
          </a:xfrm>
          <a:prstGeom prst="rect">
            <a:avLst/>
          </a:prstGeom>
          <a:noFill/>
        </p:spPr>
        <p:txBody>
          <a:bodyPr wrap="square" rtlCol="0">
            <a:spAutoFit/>
          </a:bodyPr>
          <a:lstStyle/>
          <a:p>
            <a:pPr>
              <a:buFont typeface="Arial"/>
              <a:buChar char="•"/>
            </a:pPr>
            <a:r>
              <a:rPr lang="en-US" dirty="0" err="1" smtClean="0"/>
              <a:t>Northeasterlies</a:t>
            </a:r>
            <a:r>
              <a:rPr lang="en-US" dirty="0" smtClean="0"/>
              <a:t> at 200mb (not shown) lead to high clouds north of 5S.  High clouds forecast at south end are at 150mb, doubtful because of long moisture trajectory.  May see some high clouds near </a:t>
            </a:r>
            <a:r>
              <a:rPr lang="en-US" dirty="0" err="1" smtClean="0"/>
              <a:t>tropopause</a:t>
            </a:r>
            <a:r>
              <a:rPr lang="en-US" dirty="0" smtClean="0"/>
              <a:t> as there is a pronounced southward flow from the convective region (and high forecast RH).  These might go to 10S.</a:t>
            </a:r>
          </a:p>
          <a:p>
            <a:pPr>
              <a:buFont typeface="Arial"/>
              <a:buChar char="•"/>
            </a:pPr>
            <a:r>
              <a:rPr lang="en-US" dirty="0" smtClean="0"/>
              <a:t>Middle clouds are expected (though they tend to decrease with forecast hour) due to moisture surge.</a:t>
            </a:r>
          </a:p>
          <a:p>
            <a:pPr>
              <a:buFont typeface="Arial"/>
              <a:buChar char="•"/>
            </a:pPr>
            <a:r>
              <a:rPr lang="en-US" dirty="0" smtClean="0"/>
              <a:t>Too early to forecast low clouds reliably, but anomalous wind speeds have not had an obviously substantial effect on the forecast distribution.</a:t>
            </a:r>
          </a:p>
          <a:p>
            <a:r>
              <a:rPr lang="en-US" dirty="0" smtClean="0"/>
              <a:t>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317501" y="5756255"/>
            <a:ext cx="8261994" cy="923330"/>
          </a:xfrm>
          <a:prstGeom prst="rect">
            <a:avLst/>
          </a:prstGeom>
          <a:noFill/>
        </p:spPr>
        <p:txBody>
          <a:bodyPr wrap="square" rtlCol="0">
            <a:spAutoFit/>
          </a:bodyPr>
          <a:lstStyle/>
          <a:p>
            <a:r>
              <a:rPr lang="en-US" dirty="0" smtClean="0"/>
              <a:t>Can see the RH plume at 600mb from the northeast impacting the cloud base to 5S along the routine track.  Generally light winds except those associated with the RH plume.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7-08-21 at 7.36.09 AM.png"/>
          <p:cNvPicPr>
            <a:picLocks noChangeAspect="1"/>
          </p:cNvPicPr>
          <p:nvPr/>
        </p:nvPicPr>
        <p:blipFill>
          <a:blip r:embed="rId2"/>
          <a:stretch>
            <a:fillRect/>
          </a:stretch>
        </p:blipFill>
        <p:spPr>
          <a:xfrm>
            <a:off x="0" y="0"/>
            <a:ext cx="3920490" cy="4198620"/>
          </a:xfrm>
          <a:prstGeom prst="rect">
            <a:avLst/>
          </a:prstGeom>
        </p:spPr>
      </p:pic>
      <p:pic>
        <p:nvPicPr>
          <p:cNvPr id="3" name="Picture 2" descr="Screen Shot 2017-08-21 at 7.37.41 AM.png"/>
          <p:cNvPicPr>
            <a:picLocks noChangeAspect="1"/>
          </p:cNvPicPr>
          <p:nvPr/>
        </p:nvPicPr>
        <p:blipFill>
          <a:blip r:embed="rId3"/>
          <a:stretch>
            <a:fillRect/>
          </a:stretch>
        </p:blipFill>
        <p:spPr>
          <a:xfrm>
            <a:off x="5491988" y="0"/>
            <a:ext cx="3652012" cy="3936492"/>
          </a:xfrm>
          <a:prstGeom prst="rect">
            <a:avLst/>
          </a:prstGeom>
        </p:spPr>
      </p:pic>
      <p:sp>
        <p:nvSpPr>
          <p:cNvPr id="4" name="TextBox 3"/>
          <p:cNvSpPr txBox="1"/>
          <p:nvPr/>
        </p:nvSpPr>
        <p:spPr>
          <a:xfrm>
            <a:off x="635000" y="4853214"/>
            <a:ext cx="7275549" cy="646331"/>
          </a:xfrm>
          <a:prstGeom prst="rect">
            <a:avLst/>
          </a:prstGeom>
          <a:noFill/>
        </p:spPr>
        <p:txBody>
          <a:bodyPr wrap="none" rtlCol="0">
            <a:spAutoFit/>
          </a:bodyPr>
          <a:lstStyle/>
          <a:p>
            <a:r>
              <a:rPr lang="en-US" dirty="0" smtClean="0"/>
              <a:t>At 1 km, 2 day trajectories are reachable and coherent from south end.</a:t>
            </a:r>
          </a:p>
          <a:p>
            <a:r>
              <a:rPr lang="en-US" dirty="0" smtClean="0"/>
              <a:t>At 3 km (right), trajectories from ~5S head west coherently.  “Convergence”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descr="EEAU41_201708210300.jpg"/>
          <p:cNvPicPr>
            <a:picLocks noChangeAspect="1"/>
          </p:cNvPicPr>
          <p:nvPr/>
        </p:nvPicPr>
        <p:blipFill>
          <a:blip r:embed="rId2"/>
          <a:srcRect r="46200" b="22001"/>
          <a:stretch>
            <a:fillRect/>
          </a:stretch>
        </p:blipFill>
        <p:spPr>
          <a:xfrm>
            <a:off x="0" y="-1"/>
            <a:ext cx="4796485" cy="5188696"/>
          </a:xfrm>
          <a:prstGeom prst="rect">
            <a:avLst/>
          </a:prstGeom>
        </p:spPr>
      </p:pic>
      <p:pic>
        <p:nvPicPr>
          <p:cNvPr id="18" name="Picture 17"/>
          <p:cNvPicPr>
            <a:picLocks noChangeAspect="1"/>
          </p:cNvPicPr>
          <p:nvPr/>
        </p:nvPicPr>
        <p:blipFill>
          <a:blip r:embed="rId3"/>
          <a:srcRect l="3443"/>
          <a:stretch>
            <a:fillRect/>
          </a:stretch>
        </p:blipFill>
        <p:spPr>
          <a:xfrm>
            <a:off x="3964214" y="2712720"/>
            <a:ext cx="5179786" cy="4145280"/>
          </a:xfrm>
          <a:prstGeom prst="rect">
            <a:avLst/>
          </a:prstGeom>
        </p:spPr>
      </p:pic>
      <p:sp>
        <p:nvSpPr>
          <p:cNvPr id="7" name="TextBox 6"/>
          <p:cNvSpPr txBox="1"/>
          <p:nvPr/>
        </p:nvSpPr>
        <p:spPr>
          <a:xfrm>
            <a:off x="4439495" y="5566368"/>
            <a:ext cx="684765" cy="369332"/>
          </a:xfrm>
          <a:prstGeom prst="rect">
            <a:avLst/>
          </a:prstGeom>
          <a:solidFill>
            <a:schemeClr val="bg1"/>
          </a:solidFill>
        </p:spPr>
        <p:txBody>
          <a:bodyPr wrap="none" rtlCol="0">
            <a:spAutoFit/>
          </a:bodyPr>
          <a:lstStyle/>
          <a:p>
            <a:r>
              <a:rPr lang="en-US" dirty="0" smtClean="0"/>
              <a:t>3 AM</a:t>
            </a:r>
            <a:endParaRPr lang="en-US" dirty="0"/>
          </a:p>
        </p:txBody>
      </p:sp>
      <p:cxnSp>
        <p:nvCxnSpPr>
          <p:cNvPr id="23" name="Straight Connector 22"/>
          <p:cNvCxnSpPr/>
          <p:nvPr/>
        </p:nvCxnSpPr>
        <p:spPr>
          <a:xfrm>
            <a:off x="4758640" y="4456112"/>
            <a:ext cx="251399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73832" y="3982712"/>
            <a:ext cx="9960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272632" y="3479150"/>
            <a:ext cx="217206" cy="31750"/>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796485" y="0"/>
            <a:ext cx="4347515" cy="2031325"/>
          </a:xfrm>
          <a:prstGeom prst="rect">
            <a:avLst/>
          </a:prstGeom>
          <a:noFill/>
        </p:spPr>
        <p:txBody>
          <a:bodyPr wrap="square" rtlCol="0">
            <a:spAutoFit/>
          </a:bodyPr>
          <a:lstStyle/>
          <a:p>
            <a:r>
              <a:rPr lang="en-US" dirty="0" smtClean="0"/>
              <a:t>Cloud forecast/</a:t>
            </a:r>
            <a:r>
              <a:rPr lang="en-US" dirty="0" err="1" smtClean="0"/>
              <a:t>obs</a:t>
            </a:r>
            <a:r>
              <a:rPr lang="en-US" dirty="0" smtClean="0"/>
              <a:t> comparison</a:t>
            </a:r>
          </a:p>
          <a:p>
            <a:pPr>
              <a:buFont typeface="Arial"/>
              <a:buChar char="•"/>
            </a:pPr>
            <a:r>
              <a:rPr lang="en-US" dirty="0" smtClean="0"/>
              <a:t>Mid cloud is verifying well, including along the flight track (orange in forecast diagram)</a:t>
            </a:r>
          </a:p>
          <a:p>
            <a:pPr>
              <a:buFont typeface="Arial"/>
              <a:buChar char="•"/>
            </a:pPr>
            <a:r>
              <a:rPr lang="en-US" dirty="0" smtClean="0"/>
              <a:t>High cloud near routine track (magenta) is also present in forecast</a:t>
            </a:r>
          </a:p>
          <a:p>
            <a:pPr>
              <a:buFont typeface="Arial"/>
              <a:buChar char="•"/>
            </a:pPr>
            <a:endParaRPr lang="en-US" dirty="0" smtClean="0"/>
          </a:p>
          <a:p>
            <a:pPr>
              <a:buFont typeface="Arial"/>
              <a:buChar char="•"/>
            </a:pPr>
            <a:endParaRPr lang="en-US" dirty="0"/>
          </a:p>
        </p:txBody>
      </p:sp>
      <p:sp>
        <p:nvSpPr>
          <p:cNvPr id="28" name="Oval 27"/>
          <p:cNvSpPr/>
          <p:nvPr/>
        </p:nvSpPr>
        <p:spPr>
          <a:xfrm>
            <a:off x="6139056" y="4172238"/>
            <a:ext cx="1635157" cy="618548"/>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20" name="TextBox 19"/>
          <p:cNvSpPr txBox="1"/>
          <p:nvPr/>
        </p:nvSpPr>
        <p:spPr>
          <a:xfrm>
            <a:off x="640612" y="2528054"/>
            <a:ext cx="684765" cy="369332"/>
          </a:xfrm>
          <a:prstGeom prst="rect">
            <a:avLst/>
          </a:prstGeom>
          <a:solidFill>
            <a:schemeClr val="bg1"/>
          </a:solidFill>
        </p:spPr>
        <p:txBody>
          <a:bodyPr wrap="none" rtlCol="0">
            <a:spAutoFit/>
          </a:bodyPr>
          <a:lstStyle/>
          <a:p>
            <a:r>
              <a:rPr lang="en-US" dirty="0" smtClean="0"/>
              <a:t>3 AM</a:t>
            </a:r>
            <a:endParaRPr lang="en-US" dirty="0"/>
          </a:p>
        </p:txBody>
      </p:sp>
      <p:cxnSp>
        <p:nvCxnSpPr>
          <p:cNvPr id="22" name="Straight Connector 21"/>
          <p:cNvCxnSpPr/>
          <p:nvPr/>
        </p:nvCxnSpPr>
        <p:spPr>
          <a:xfrm>
            <a:off x="695038" y="3133232"/>
            <a:ext cx="2362033" cy="10751"/>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2573654" y="2660563"/>
            <a:ext cx="966839" cy="2"/>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0800000" flipV="1">
            <a:off x="3238500" y="1342571"/>
            <a:ext cx="2757714" cy="13701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7-08-21 at 7.58.17 AM.png"/>
          <p:cNvPicPr>
            <a:picLocks noChangeAspect="1"/>
          </p:cNvPicPr>
          <p:nvPr/>
        </p:nvPicPr>
        <p:blipFill>
          <a:blip r:embed="rId2"/>
          <a:stretch>
            <a:fillRect/>
          </a:stretch>
        </p:blipFill>
        <p:spPr>
          <a:xfrm>
            <a:off x="2028889" y="0"/>
            <a:ext cx="6338079" cy="6858000"/>
          </a:xfrm>
          <a:prstGeom prst="rect">
            <a:avLst/>
          </a:prstGeom>
        </p:spPr>
      </p:pic>
      <p:sp>
        <p:nvSpPr>
          <p:cNvPr id="3" name="TextBox 2"/>
          <p:cNvSpPr txBox="1"/>
          <p:nvPr/>
        </p:nvSpPr>
        <p:spPr>
          <a:xfrm>
            <a:off x="0" y="879929"/>
            <a:ext cx="2028889" cy="2585323"/>
          </a:xfrm>
          <a:prstGeom prst="rect">
            <a:avLst/>
          </a:prstGeom>
          <a:noFill/>
        </p:spPr>
        <p:txBody>
          <a:bodyPr wrap="square" rtlCol="0">
            <a:spAutoFit/>
          </a:bodyPr>
          <a:lstStyle/>
          <a:p>
            <a:r>
              <a:rPr lang="en-US" dirty="0" smtClean="0"/>
              <a:t>600mb (4km).  Again, see possibilities of reaching coherently moving air masses west of routine flight track in two days.  Direction similar to 3 km.</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2143"/>
            <a:ext cx="7772400" cy="707571"/>
          </a:xfrm>
        </p:spPr>
        <p:txBody>
          <a:bodyPr>
            <a:normAutofit fontScale="90000"/>
          </a:bodyPr>
          <a:lstStyle/>
          <a:p>
            <a:r>
              <a:rPr lang="en-US" dirty="0" smtClean="0"/>
              <a:t>Friday</a:t>
            </a:r>
            <a:endParaRPr lang="en-US" dirty="0"/>
          </a:p>
        </p:txBody>
      </p:sp>
      <p:sp>
        <p:nvSpPr>
          <p:cNvPr id="4" name="Subtitle 3"/>
          <p:cNvSpPr>
            <a:spLocks noGrp="1"/>
          </p:cNvSpPr>
          <p:nvPr>
            <p:ph type="subTitle" idx="1"/>
          </p:nvPr>
        </p:nvSpPr>
        <p:spPr>
          <a:xfrm>
            <a:off x="685800" y="979713"/>
            <a:ext cx="7772400" cy="5197929"/>
          </a:xfrm>
        </p:spPr>
        <p:txBody>
          <a:bodyPr/>
          <a:lstStyle/>
          <a:p>
            <a:pPr algn="l">
              <a:buFont typeface="Arial"/>
              <a:buChar char="•"/>
            </a:pPr>
            <a:r>
              <a:rPr lang="en-US" dirty="0" smtClean="0"/>
              <a:t>Midlevel flow shows moisture surge progressing westward, strongly led by 600mb level (faster flow).</a:t>
            </a:r>
          </a:p>
          <a:p>
            <a:pPr algn="l">
              <a:buFont typeface="Arial"/>
              <a:buChar char="•"/>
            </a:pPr>
            <a:r>
              <a:rPr lang="en-US" dirty="0" smtClean="0"/>
              <a:t>High and middle cloud similar to Thursday, except that mid level cloud has advanced to the west</a:t>
            </a:r>
          </a:p>
          <a:p>
            <a:pPr algn="l">
              <a:buFont typeface="Arial"/>
              <a:buChar char="•"/>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45142" y="4417786"/>
            <a:ext cx="3634377" cy="646331"/>
          </a:xfrm>
          <a:prstGeom prst="rect">
            <a:avLst/>
          </a:prstGeom>
          <a:noFill/>
        </p:spPr>
        <p:txBody>
          <a:bodyPr wrap="square" rtlCol="0">
            <a:spAutoFit/>
          </a:bodyPr>
          <a:lstStyle/>
          <a:p>
            <a:r>
              <a:rPr lang="en-US" dirty="0" smtClean="0"/>
              <a:t>Still weak surface winds, but Angola bay eddy is back to “normal” size.</a:t>
            </a:r>
            <a:endParaRPr lang="en-US" dirty="0"/>
          </a:p>
        </p:txBody>
      </p:sp>
      <p:sp>
        <p:nvSpPr>
          <p:cNvPr id="11" name="TextBox 10"/>
          <p:cNvSpPr txBox="1"/>
          <p:nvPr/>
        </p:nvSpPr>
        <p:spPr>
          <a:xfrm>
            <a:off x="7418614" y="3960615"/>
            <a:ext cx="1046793" cy="369332"/>
          </a:xfrm>
          <a:prstGeom prst="rect">
            <a:avLst/>
          </a:prstGeom>
          <a:solidFill>
            <a:schemeClr val="bg1"/>
          </a:solidFill>
        </p:spPr>
        <p:txBody>
          <a:bodyPr wrap="none" rtlCol="0">
            <a:spAutoFit/>
          </a:bodyPr>
          <a:lstStyle/>
          <a:p>
            <a:r>
              <a:rPr lang="en-US" dirty="0" smtClean="0"/>
              <a:t>Thursday</a:t>
            </a:r>
            <a:endParaRPr lang="en-US" dirty="0"/>
          </a:p>
        </p:txBody>
      </p:sp>
      <p:pic>
        <p:nvPicPr>
          <p:cNvPr id="12" name="Picture 11"/>
          <p:cNvPicPr>
            <a:picLocks noChangeAspect="1"/>
          </p:cNvPicPr>
          <p:nvPr/>
        </p:nvPicPr>
        <p:blipFill>
          <a:blip r:embed="rId2"/>
          <a:stretch>
            <a:fillRect/>
          </a:stretch>
        </p:blipFill>
        <p:spPr>
          <a:xfrm>
            <a:off x="3779520" y="2710549"/>
            <a:ext cx="5364480" cy="4145280"/>
          </a:xfrm>
          <a:prstGeom prst="rect">
            <a:avLst/>
          </a:prstGeom>
        </p:spPr>
      </p:pic>
      <p:sp>
        <p:nvSpPr>
          <p:cNvPr id="10" name="TextBox 9"/>
          <p:cNvSpPr txBox="1"/>
          <p:nvPr/>
        </p:nvSpPr>
        <p:spPr>
          <a:xfrm>
            <a:off x="7418614" y="3775948"/>
            <a:ext cx="761747" cy="369332"/>
          </a:xfrm>
          <a:prstGeom prst="rect">
            <a:avLst/>
          </a:prstGeom>
          <a:solidFill>
            <a:schemeClr val="bg1"/>
          </a:solidFill>
        </p:spPr>
        <p:txBody>
          <a:bodyPr wrap="none" rtlCol="0">
            <a:spAutoFit/>
          </a:bodyPr>
          <a:lstStyle/>
          <a:p>
            <a:r>
              <a:rPr lang="en-US" dirty="0" smtClean="0"/>
              <a:t>Friday</a:t>
            </a:r>
            <a:endParaRPr lang="en-US" dirty="0"/>
          </a:p>
        </p:txBody>
      </p:sp>
      <p:pic>
        <p:nvPicPr>
          <p:cNvPr id="13" name="Picture 12"/>
          <p:cNvPicPr>
            <a:picLocks noChangeAspect="1"/>
          </p:cNvPicPr>
          <p:nvPr/>
        </p:nvPicPr>
        <p:blipFill>
          <a:blip r:embed="rId3"/>
          <a:stretch>
            <a:fillRect/>
          </a:stretch>
        </p:blipFill>
        <p:spPr>
          <a:xfrm>
            <a:off x="0" y="0"/>
            <a:ext cx="5364480" cy="4145280"/>
          </a:xfrm>
          <a:prstGeom prst="rect">
            <a:avLst/>
          </a:prstGeom>
        </p:spPr>
      </p:pic>
      <p:sp>
        <p:nvSpPr>
          <p:cNvPr id="14" name="TextBox 13"/>
          <p:cNvSpPr txBox="1"/>
          <p:nvPr/>
        </p:nvSpPr>
        <p:spPr>
          <a:xfrm>
            <a:off x="3398646" y="574097"/>
            <a:ext cx="1046793" cy="369332"/>
          </a:xfrm>
          <a:prstGeom prst="rect">
            <a:avLst/>
          </a:prstGeom>
          <a:solidFill>
            <a:schemeClr val="bg1"/>
          </a:solidFill>
        </p:spPr>
        <p:txBody>
          <a:bodyPr wrap="none" rtlCol="0">
            <a:spAutoFit/>
          </a:bodyPr>
          <a:lstStyle/>
          <a:p>
            <a:r>
              <a:rPr lang="en-US" dirty="0" smtClean="0"/>
              <a:t>Thursday</a:t>
            </a:r>
            <a:endParaRPr lang="en-US" dirty="0"/>
          </a:p>
        </p:txBody>
      </p:sp>
      <p:cxnSp>
        <p:nvCxnSpPr>
          <p:cNvPr id="7" name="Straight Arrow Connector 6"/>
          <p:cNvCxnSpPr/>
          <p:nvPr/>
        </p:nvCxnSpPr>
        <p:spPr>
          <a:xfrm flipV="1">
            <a:off x="3398646" y="4145282"/>
            <a:ext cx="3314211" cy="918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450080" y="3230880"/>
            <a:ext cx="4693920" cy="3627120"/>
          </a:xfrm>
          <a:prstGeom prst="rect">
            <a:avLst/>
          </a:prstGeom>
        </p:spPr>
      </p:pic>
      <p:pic>
        <p:nvPicPr>
          <p:cNvPr id="10" name="Picture 9"/>
          <p:cNvPicPr>
            <a:picLocks noChangeAspect="1"/>
          </p:cNvPicPr>
          <p:nvPr/>
        </p:nvPicPr>
        <p:blipFill>
          <a:blip r:embed="rId3"/>
          <a:stretch>
            <a:fillRect/>
          </a:stretch>
        </p:blipFill>
        <p:spPr>
          <a:xfrm>
            <a:off x="4450080" y="0"/>
            <a:ext cx="4693920" cy="3627120"/>
          </a:xfrm>
          <a:prstGeom prst="rect">
            <a:avLst/>
          </a:prstGeom>
        </p:spPr>
      </p:pic>
      <p:pic>
        <p:nvPicPr>
          <p:cNvPr id="9" name="Picture 8"/>
          <p:cNvPicPr>
            <a:picLocks noChangeAspect="1"/>
          </p:cNvPicPr>
          <p:nvPr/>
        </p:nvPicPr>
        <p:blipFill>
          <a:blip r:embed="rId4"/>
          <a:stretch>
            <a:fillRect/>
          </a:stretch>
        </p:blipFill>
        <p:spPr>
          <a:xfrm>
            <a:off x="1" y="0"/>
            <a:ext cx="4693920" cy="3627120"/>
          </a:xfrm>
          <a:prstGeom prst="rect">
            <a:avLst/>
          </a:prstGeom>
        </p:spPr>
      </p:pic>
      <p:sp>
        <p:nvSpPr>
          <p:cNvPr id="5" name="TextBox 4"/>
          <p:cNvSpPr txBox="1"/>
          <p:nvPr/>
        </p:nvSpPr>
        <p:spPr>
          <a:xfrm>
            <a:off x="1088571" y="2276929"/>
            <a:ext cx="841321" cy="369332"/>
          </a:xfrm>
          <a:prstGeom prst="rect">
            <a:avLst/>
          </a:prstGeom>
          <a:solidFill>
            <a:schemeClr val="bg1"/>
          </a:solidFill>
        </p:spPr>
        <p:txBody>
          <a:bodyPr wrap="none" rtlCol="0">
            <a:spAutoFit/>
          </a:bodyPr>
          <a:lstStyle/>
          <a:p>
            <a:r>
              <a:rPr lang="en-US" dirty="0" smtClean="0"/>
              <a:t>600mb</a:t>
            </a:r>
            <a:endParaRPr lang="en-US" dirty="0"/>
          </a:p>
        </p:txBody>
      </p:sp>
      <p:sp>
        <p:nvSpPr>
          <p:cNvPr id="6" name="TextBox 5"/>
          <p:cNvSpPr txBox="1"/>
          <p:nvPr/>
        </p:nvSpPr>
        <p:spPr>
          <a:xfrm>
            <a:off x="5205186" y="5533571"/>
            <a:ext cx="841321" cy="369332"/>
          </a:xfrm>
          <a:prstGeom prst="rect">
            <a:avLst/>
          </a:prstGeom>
          <a:solidFill>
            <a:schemeClr val="bg1"/>
          </a:solidFill>
        </p:spPr>
        <p:txBody>
          <a:bodyPr wrap="none" rtlCol="0">
            <a:spAutoFit/>
          </a:bodyPr>
          <a:lstStyle/>
          <a:p>
            <a:r>
              <a:rPr lang="en-US" dirty="0"/>
              <a:t>8</a:t>
            </a:r>
            <a:r>
              <a:rPr lang="en-US" dirty="0" smtClean="0"/>
              <a:t>00mb</a:t>
            </a:r>
            <a:endParaRPr lang="en-US" dirty="0"/>
          </a:p>
        </p:txBody>
      </p:sp>
      <p:sp>
        <p:nvSpPr>
          <p:cNvPr id="7" name="TextBox 6"/>
          <p:cNvSpPr txBox="1"/>
          <p:nvPr/>
        </p:nvSpPr>
        <p:spPr>
          <a:xfrm>
            <a:off x="4958443" y="2276929"/>
            <a:ext cx="841321" cy="369332"/>
          </a:xfrm>
          <a:prstGeom prst="rect">
            <a:avLst/>
          </a:prstGeom>
          <a:solidFill>
            <a:schemeClr val="bg1"/>
          </a:solidFill>
        </p:spPr>
        <p:txBody>
          <a:bodyPr wrap="none" rtlCol="0">
            <a:spAutoFit/>
          </a:bodyPr>
          <a:lstStyle/>
          <a:p>
            <a:r>
              <a:rPr lang="en-US" dirty="0"/>
              <a:t>7</a:t>
            </a:r>
            <a:r>
              <a:rPr lang="en-US" dirty="0" smtClean="0"/>
              <a:t>00mb</a:t>
            </a:r>
            <a:endParaRPr lang="en-US" dirty="0"/>
          </a:p>
        </p:txBody>
      </p:sp>
      <p:sp>
        <p:nvSpPr>
          <p:cNvPr id="8" name="TextBox 7"/>
          <p:cNvSpPr txBox="1"/>
          <p:nvPr/>
        </p:nvSpPr>
        <p:spPr>
          <a:xfrm>
            <a:off x="1" y="4662714"/>
            <a:ext cx="4478886" cy="923330"/>
          </a:xfrm>
          <a:prstGeom prst="rect">
            <a:avLst/>
          </a:prstGeom>
          <a:noFill/>
        </p:spPr>
        <p:txBody>
          <a:bodyPr wrap="square" rtlCol="0">
            <a:spAutoFit/>
          </a:bodyPr>
          <a:lstStyle/>
          <a:p>
            <a:r>
              <a:rPr lang="en-US" dirty="0" smtClean="0"/>
              <a:t>Noon Friday mid level flow shows the</a:t>
            </a:r>
          </a:p>
          <a:p>
            <a:r>
              <a:rPr lang="en-US" dirty="0" smtClean="0"/>
              <a:t>westward motion of RH surge most apparent at 600mb.</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 name="Straight Connector 4"/>
          <p:cNvCxnSpPr/>
          <p:nvPr/>
        </p:nvCxnSpPr>
        <p:spPr>
          <a:xfrm rot="5400000">
            <a:off x="6536871" y="1500414"/>
            <a:ext cx="914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44714" y="4384040"/>
            <a:ext cx="8586643" cy="1754327"/>
          </a:xfrm>
          <a:prstGeom prst="rect">
            <a:avLst/>
          </a:prstGeom>
          <a:noFill/>
        </p:spPr>
        <p:txBody>
          <a:bodyPr wrap="square" rtlCol="0">
            <a:spAutoFit/>
          </a:bodyPr>
          <a:lstStyle/>
          <a:p>
            <a:pPr>
              <a:buFont typeface="Arial"/>
              <a:buChar char="•"/>
            </a:pPr>
            <a:r>
              <a:rPr lang="en-US" dirty="0" smtClean="0"/>
              <a:t>Similar pattern for midlevel clouds for both models  (though EC goes further west).  Obviously related to moisture surge in previous slides.</a:t>
            </a:r>
          </a:p>
          <a:p>
            <a:pPr>
              <a:buFont typeface="Arial"/>
              <a:buChar char="•"/>
            </a:pPr>
            <a:r>
              <a:rPr lang="en-US" dirty="0" smtClean="0"/>
              <a:t>Broad agreement in high level clouds as well north of 5S.  </a:t>
            </a:r>
            <a:r>
              <a:rPr lang="en-US" dirty="0" err="1" smtClean="0"/>
              <a:t>Northeasterlies</a:t>
            </a:r>
            <a:r>
              <a:rPr lang="en-US" dirty="0" smtClean="0"/>
              <a:t> indicate that some high level clouds are to be expected.</a:t>
            </a:r>
          </a:p>
          <a:p>
            <a:pPr>
              <a:buFont typeface="Arial"/>
              <a:buChar char="•"/>
            </a:pPr>
            <a:r>
              <a:rPr lang="en-US" dirty="0" smtClean="0"/>
              <a:t>Extensive high clouds in EC south of 5S uncertain.</a:t>
            </a:r>
          </a:p>
          <a:p>
            <a:r>
              <a:rPr lang="en-US" dirty="0" smtClean="0"/>
              <a:t> </a:t>
            </a:r>
            <a:endParaRPr lang="en-US" dirty="0"/>
          </a:p>
        </p:txBody>
      </p:sp>
      <p:pic>
        <p:nvPicPr>
          <p:cNvPr id="6" name="Picture 5"/>
          <p:cNvPicPr>
            <a:picLocks noChangeAspect="1"/>
          </p:cNvPicPr>
          <p:nvPr/>
        </p:nvPicPr>
        <p:blipFill>
          <a:blip r:embed="rId2"/>
          <a:stretch>
            <a:fillRect/>
          </a:stretch>
        </p:blipFill>
        <p:spPr>
          <a:xfrm>
            <a:off x="0" y="0"/>
            <a:ext cx="5364480" cy="4145280"/>
          </a:xfrm>
          <a:prstGeom prst="rect">
            <a:avLst/>
          </a:prstGeom>
        </p:spPr>
      </p:pic>
      <p:pic>
        <p:nvPicPr>
          <p:cNvPr id="8" name="Picture 7"/>
          <p:cNvPicPr>
            <a:picLocks noChangeAspect="1"/>
          </p:cNvPicPr>
          <p:nvPr/>
        </p:nvPicPr>
        <p:blipFill>
          <a:blip r:embed="rId3"/>
          <a:stretch>
            <a:fillRect/>
          </a:stretch>
        </p:blipFill>
        <p:spPr>
          <a:xfrm>
            <a:off x="4843485" y="0"/>
            <a:ext cx="4302760" cy="438404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3779520" y="2712720"/>
            <a:ext cx="5364480" cy="4145280"/>
          </a:xfrm>
          <a:prstGeom prst="rect">
            <a:avLst/>
          </a:prstGeom>
        </p:spPr>
      </p:pic>
      <p:sp>
        <p:nvSpPr>
          <p:cNvPr id="4" name="TextBox 3"/>
          <p:cNvSpPr txBox="1"/>
          <p:nvPr/>
        </p:nvSpPr>
        <p:spPr>
          <a:xfrm>
            <a:off x="4717144" y="381000"/>
            <a:ext cx="4426856" cy="1477328"/>
          </a:xfrm>
          <a:prstGeom prst="rect">
            <a:avLst/>
          </a:prstGeom>
          <a:noFill/>
        </p:spPr>
        <p:txBody>
          <a:bodyPr wrap="square" rtlCol="0">
            <a:spAutoFit/>
          </a:bodyPr>
          <a:lstStyle/>
          <a:p>
            <a:r>
              <a:rPr lang="en-US" dirty="0" smtClean="0"/>
              <a:t>Saturday cross sections along routine track longitude (left), and along equator (below).  Prominence of 600mb RH is apparent.  Consistent with flow speed, 600mb leads the lower levels.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descr="EEAU41_201708210300.jpg"/>
          <p:cNvPicPr>
            <a:picLocks noChangeAspect="1"/>
          </p:cNvPicPr>
          <p:nvPr/>
        </p:nvPicPr>
        <p:blipFill>
          <a:blip r:embed="rId2"/>
          <a:srcRect r="46200" b="22001"/>
          <a:stretch>
            <a:fillRect/>
          </a:stretch>
        </p:blipFill>
        <p:spPr>
          <a:xfrm>
            <a:off x="0" y="-1"/>
            <a:ext cx="4796485" cy="5188696"/>
          </a:xfrm>
          <a:prstGeom prst="rect">
            <a:avLst/>
          </a:prstGeom>
        </p:spPr>
      </p:pic>
      <p:pic>
        <p:nvPicPr>
          <p:cNvPr id="13" name="Picture 12"/>
          <p:cNvPicPr>
            <a:picLocks noChangeAspect="1"/>
          </p:cNvPicPr>
          <p:nvPr/>
        </p:nvPicPr>
        <p:blipFill>
          <a:blip r:embed="rId3"/>
          <a:stretch>
            <a:fillRect/>
          </a:stretch>
        </p:blipFill>
        <p:spPr>
          <a:xfrm>
            <a:off x="3779520" y="2718146"/>
            <a:ext cx="5364480" cy="4145280"/>
          </a:xfrm>
          <a:prstGeom prst="rect">
            <a:avLst/>
          </a:prstGeom>
          <a:ln>
            <a:solidFill>
              <a:schemeClr val="bg1"/>
            </a:solidFill>
          </a:ln>
        </p:spPr>
      </p:pic>
      <p:sp>
        <p:nvSpPr>
          <p:cNvPr id="7" name="TextBox 6"/>
          <p:cNvSpPr txBox="1"/>
          <p:nvPr/>
        </p:nvSpPr>
        <p:spPr>
          <a:xfrm>
            <a:off x="4439495" y="5566368"/>
            <a:ext cx="684765" cy="369332"/>
          </a:xfrm>
          <a:prstGeom prst="rect">
            <a:avLst/>
          </a:prstGeom>
          <a:solidFill>
            <a:schemeClr val="bg1"/>
          </a:solidFill>
        </p:spPr>
        <p:txBody>
          <a:bodyPr wrap="none" rtlCol="0">
            <a:spAutoFit/>
          </a:bodyPr>
          <a:lstStyle/>
          <a:p>
            <a:r>
              <a:rPr lang="en-US" dirty="0" smtClean="0"/>
              <a:t>3 AM</a:t>
            </a:r>
            <a:endParaRPr lang="en-US" dirty="0"/>
          </a:p>
        </p:txBody>
      </p:sp>
      <p:cxnSp>
        <p:nvCxnSpPr>
          <p:cNvPr id="23" name="Straight Connector 22"/>
          <p:cNvCxnSpPr/>
          <p:nvPr/>
        </p:nvCxnSpPr>
        <p:spPr>
          <a:xfrm>
            <a:off x="4940060" y="4338189"/>
            <a:ext cx="2241862" cy="1633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35549" y="3932708"/>
            <a:ext cx="843620" cy="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181922" y="3479150"/>
            <a:ext cx="217206" cy="317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796485" y="0"/>
            <a:ext cx="4347515" cy="1200329"/>
          </a:xfrm>
          <a:prstGeom prst="rect">
            <a:avLst/>
          </a:prstGeom>
          <a:noFill/>
        </p:spPr>
        <p:txBody>
          <a:bodyPr wrap="square" rtlCol="0">
            <a:spAutoFit/>
          </a:bodyPr>
          <a:lstStyle/>
          <a:p>
            <a:r>
              <a:rPr lang="en-US" dirty="0" smtClean="0"/>
              <a:t>Cloud forecast/</a:t>
            </a:r>
            <a:r>
              <a:rPr lang="en-US" dirty="0" err="1" smtClean="0"/>
              <a:t>obs</a:t>
            </a:r>
            <a:endParaRPr lang="en-US" dirty="0" smtClean="0"/>
          </a:p>
          <a:p>
            <a:pPr>
              <a:buFont typeface="Arial"/>
              <a:buChar char="•"/>
            </a:pPr>
            <a:r>
              <a:rPr lang="en-US" dirty="0" smtClean="0"/>
              <a:t>Mid cloud is verifying well, including along the flight track (white in diagram)</a:t>
            </a:r>
          </a:p>
          <a:p>
            <a:pPr>
              <a:buFont typeface="Arial"/>
              <a:buChar char="•"/>
            </a:pPr>
            <a:endParaRPr lang="en-US" dirty="0"/>
          </a:p>
        </p:txBody>
      </p:sp>
      <p:sp>
        <p:nvSpPr>
          <p:cNvPr id="28" name="Oval 27"/>
          <p:cNvSpPr/>
          <p:nvPr/>
        </p:nvSpPr>
        <p:spPr>
          <a:xfrm>
            <a:off x="6112939" y="4045246"/>
            <a:ext cx="1635157" cy="618548"/>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20" name="TextBox 19"/>
          <p:cNvSpPr txBox="1"/>
          <p:nvPr/>
        </p:nvSpPr>
        <p:spPr>
          <a:xfrm>
            <a:off x="640612" y="2528054"/>
            <a:ext cx="684765" cy="369332"/>
          </a:xfrm>
          <a:prstGeom prst="rect">
            <a:avLst/>
          </a:prstGeom>
          <a:solidFill>
            <a:schemeClr val="bg1"/>
          </a:solidFill>
        </p:spPr>
        <p:txBody>
          <a:bodyPr wrap="none" rtlCol="0">
            <a:spAutoFit/>
          </a:bodyPr>
          <a:lstStyle/>
          <a:p>
            <a:r>
              <a:rPr lang="en-US" dirty="0" smtClean="0"/>
              <a:t>3 AM</a:t>
            </a:r>
            <a:endParaRPr lang="en-US" dirty="0"/>
          </a:p>
        </p:txBody>
      </p:sp>
      <p:cxnSp>
        <p:nvCxnSpPr>
          <p:cNvPr id="22" name="Straight Connector 21"/>
          <p:cNvCxnSpPr/>
          <p:nvPr/>
        </p:nvCxnSpPr>
        <p:spPr>
          <a:xfrm>
            <a:off x="695038" y="3133232"/>
            <a:ext cx="2362033" cy="10751"/>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2573654" y="2660563"/>
            <a:ext cx="966839" cy="2"/>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rot="20535844">
            <a:off x="1902701" y="2823958"/>
            <a:ext cx="1635157" cy="618548"/>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descr="EEAU41_201708210300.jpg"/>
          <p:cNvPicPr>
            <a:picLocks noChangeAspect="1"/>
          </p:cNvPicPr>
          <p:nvPr/>
        </p:nvPicPr>
        <p:blipFill>
          <a:blip r:embed="rId2"/>
          <a:srcRect r="46200" b="22001"/>
          <a:stretch>
            <a:fillRect/>
          </a:stretch>
        </p:blipFill>
        <p:spPr>
          <a:xfrm>
            <a:off x="0" y="-1"/>
            <a:ext cx="4796485" cy="5188696"/>
          </a:xfrm>
          <a:prstGeom prst="rect">
            <a:avLst/>
          </a:prstGeom>
        </p:spPr>
      </p:pic>
      <p:pic>
        <p:nvPicPr>
          <p:cNvPr id="14" name="Picture 13"/>
          <p:cNvPicPr>
            <a:picLocks noChangeAspect="1"/>
          </p:cNvPicPr>
          <p:nvPr/>
        </p:nvPicPr>
        <p:blipFill>
          <a:blip r:embed="rId3"/>
          <a:stretch>
            <a:fillRect/>
          </a:stretch>
        </p:blipFill>
        <p:spPr>
          <a:xfrm>
            <a:off x="3779520" y="2712720"/>
            <a:ext cx="5364480" cy="4145280"/>
          </a:xfrm>
          <a:prstGeom prst="rect">
            <a:avLst/>
          </a:prstGeom>
        </p:spPr>
      </p:pic>
      <p:sp>
        <p:nvSpPr>
          <p:cNvPr id="7" name="TextBox 6"/>
          <p:cNvSpPr txBox="1"/>
          <p:nvPr/>
        </p:nvSpPr>
        <p:spPr>
          <a:xfrm>
            <a:off x="4439495" y="5566368"/>
            <a:ext cx="684765" cy="369332"/>
          </a:xfrm>
          <a:prstGeom prst="rect">
            <a:avLst/>
          </a:prstGeom>
          <a:solidFill>
            <a:schemeClr val="bg1"/>
          </a:solidFill>
        </p:spPr>
        <p:txBody>
          <a:bodyPr wrap="none" rtlCol="0">
            <a:spAutoFit/>
          </a:bodyPr>
          <a:lstStyle/>
          <a:p>
            <a:r>
              <a:rPr lang="en-US" dirty="0" smtClean="0"/>
              <a:t>3 AM</a:t>
            </a:r>
            <a:endParaRPr lang="en-US" dirty="0"/>
          </a:p>
        </p:txBody>
      </p:sp>
      <p:cxnSp>
        <p:nvCxnSpPr>
          <p:cNvPr id="23" name="Straight Connector 22"/>
          <p:cNvCxnSpPr/>
          <p:nvPr/>
        </p:nvCxnSpPr>
        <p:spPr>
          <a:xfrm>
            <a:off x="4940060" y="4338189"/>
            <a:ext cx="2241862" cy="1633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35549" y="3932708"/>
            <a:ext cx="843620" cy="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181922" y="3479150"/>
            <a:ext cx="217206" cy="317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796485" y="0"/>
            <a:ext cx="4347515" cy="2031325"/>
          </a:xfrm>
          <a:prstGeom prst="rect">
            <a:avLst/>
          </a:prstGeom>
          <a:noFill/>
        </p:spPr>
        <p:txBody>
          <a:bodyPr wrap="square" rtlCol="0">
            <a:spAutoFit/>
          </a:bodyPr>
          <a:lstStyle/>
          <a:p>
            <a:r>
              <a:rPr lang="en-US" dirty="0" smtClean="0"/>
              <a:t>Cloud forecast/</a:t>
            </a:r>
            <a:r>
              <a:rPr lang="en-US" dirty="0" err="1" smtClean="0"/>
              <a:t>obs</a:t>
            </a:r>
            <a:endParaRPr lang="en-US" dirty="0" smtClean="0"/>
          </a:p>
          <a:p>
            <a:pPr>
              <a:buFont typeface="Arial"/>
              <a:buChar char="•"/>
            </a:pPr>
            <a:r>
              <a:rPr lang="en-US" dirty="0" smtClean="0"/>
              <a:t>Low cloud forecast is really not very good at all.  </a:t>
            </a:r>
            <a:r>
              <a:rPr lang="en-US" dirty="0" err="1" smtClean="0"/>
              <a:t>Fcst</a:t>
            </a:r>
            <a:r>
              <a:rPr lang="en-US" dirty="0" smtClean="0"/>
              <a:t> splits a low cloud region where there is not a split (orange).</a:t>
            </a:r>
          </a:p>
          <a:p>
            <a:pPr>
              <a:buFont typeface="Arial"/>
              <a:buChar char="•"/>
            </a:pPr>
            <a:r>
              <a:rPr lang="en-US" dirty="0" smtClean="0"/>
              <a:t>“Corner” area is not bad.</a:t>
            </a:r>
          </a:p>
          <a:p>
            <a:pPr>
              <a:buFont typeface="Arial"/>
              <a:buChar char="•"/>
            </a:pPr>
            <a:r>
              <a:rPr lang="en-US" dirty="0" smtClean="0"/>
              <a:t>UKMO is worse.</a:t>
            </a:r>
          </a:p>
          <a:p>
            <a:pPr>
              <a:buFont typeface="Arial"/>
              <a:buChar char="•"/>
            </a:pPr>
            <a:endParaRPr lang="en-US" dirty="0"/>
          </a:p>
        </p:txBody>
      </p:sp>
      <p:sp>
        <p:nvSpPr>
          <p:cNvPr id="28" name="Oval 27"/>
          <p:cNvSpPr/>
          <p:nvPr/>
        </p:nvSpPr>
        <p:spPr>
          <a:xfrm>
            <a:off x="6705672" y="3329214"/>
            <a:ext cx="952500" cy="453572"/>
          </a:xfrm>
          <a:prstGeom prst="ellipse">
            <a:avLst/>
          </a:prstGeom>
          <a:noFill/>
          <a:ln w="3492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20" name="TextBox 19"/>
          <p:cNvSpPr txBox="1"/>
          <p:nvPr/>
        </p:nvSpPr>
        <p:spPr>
          <a:xfrm>
            <a:off x="640612" y="2528054"/>
            <a:ext cx="684765" cy="369332"/>
          </a:xfrm>
          <a:prstGeom prst="rect">
            <a:avLst/>
          </a:prstGeom>
          <a:solidFill>
            <a:schemeClr val="bg1"/>
          </a:solidFill>
        </p:spPr>
        <p:txBody>
          <a:bodyPr wrap="none" rtlCol="0">
            <a:spAutoFit/>
          </a:bodyPr>
          <a:lstStyle/>
          <a:p>
            <a:r>
              <a:rPr lang="en-US" dirty="0" smtClean="0"/>
              <a:t>3 AM</a:t>
            </a:r>
            <a:endParaRPr lang="en-US" dirty="0"/>
          </a:p>
        </p:txBody>
      </p:sp>
      <p:cxnSp>
        <p:nvCxnSpPr>
          <p:cNvPr id="22" name="Straight Connector 21"/>
          <p:cNvCxnSpPr/>
          <p:nvPr/>
        </p:nvCxnSpPr>
        <p:spPr>
          <a:xfrm>
            <a:off x="695038" y="3133232"/>
            <a:ext cx="2362033" cy="10751"/>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2573654" y="2660563"/>
            <a:ext cx="966839" cy="2"/>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4717143" y="4172857"/>
            <a:ext cx="1982071" cy="369332"/>
          </a:xfrm>
          <a:prstGeom prst="rect">
            <a:avLst/>
          </a:prstGeom>
          <a:noFill/>
        </p:spPr>
        <p:txBody>
          <a:bodyPr wrap="none" rtlCol="0">
            <a:spAutoFit/>
          </a:bodyPr>
          <a:lstStyle/>
          <a:p>
            <a:r>
              <a:rPr lang="en-US" dirty="0" smtClean="0">
                <a:solidFill>
                  <a:schemeClr val="bg1"/>
                </a:solidFill>
              </a:rPr>
              <a:t>700 AM image (</a:t>
            </a:r>
            <a:r>
              <a:rPr lang="en-US" dirty="0" err="1" smtClean="0">
                <a:solidFill>
                  <a:schemeClr val="bg1"/>
                </a:solidFill>
              </a:rPr>
              <a:t>vis</a:t>
            </a:r>
            <a:r>
              <a:rPr lang="en-US" dirty="0" smtClean="0">
                <a:solidFill>
                  <a:schemeClr val="bg1"/>
                </a:solidFill>
              </a:rPr>
              <a:t>)</a:t>
            </a:r>
            <a:endParaRPr lang="en-US" dirty="0">
              <a:solidFill>
                <a:schemeClr val="bg1"/>
              </a:solidFill>
            </a:endParaRPr>
          </a:p>
        </p:txBody>
      </p:sp>
      <p:cxnSp>
        <p:nvCxnSpPr>
          <p:cNvPr id="13" name="Straight Connector 12"/>
          <p:cNvCxnSpPr/>
          <p:nvPr/>
        </p:nvCxnSpPr>
        <p:spPr>
          <a:xfrm>
            <a:off x="589643" y="2667000"/>
            <a:ext cx="1986643"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EVAU31_201708210730.jpg"/>
          <p:cNvPicPr>
            <a:picLocks noChangeAspect="1"/>
          </p:cNvPicPr>
          <p:nvPr/>
        </p:nvPicPr>
        <p:blipFill>
          <a:blip r:embed="rId2"/>
          <a:stretch>
            <a:fillRect/>
          </a:stretch>
        </p:blipFill>
        <p:spPr>
          <a:xfrm>
            <a:off x="0" y="17584"/>
            <a:ext cx="9144000" cy="6822831"/>
          </a:xfrm>
          <a:prstGeom prst="rect">
            <a:avLst/>
          </a:prstGeom>
        </p:spPr>
      </p:pic>
      <p:cxnSp>
        <p:nvCxnSpPr>
          <p:cNvPr id="17" name="Straight Connector 16"/>
          <p:cNvCxnSpPr/>
          <p:nvPr/>
        </p:nvCxnSpPr>
        <p:spPr>
          <a:xfrm>
            <a:off x="698500" y="3229429"/>
            <a:ext cx="24311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2634456" y="2735830"/>
            <a:ext cx="990374"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490357" y="4172857"/>
            <a:ext cx="2279853" cy="369332"/>
          </a:xfrm>
          <a:prstGeom prst="rect">
            <a:avLst/>
          </a:prstGeom>
          <a:noFill/>
        </p:spPr>
        <p:txBody>
          <a:bodyPr wrap="none" rtlCol="0">
            <a:spAutoFit/>
          </a:bodyPr>
          <a:lstStyle/>
          <a:p>
            <a:r>
              <a:rPr lang="en-US" dirty="0" smtClean="0">
                <a:solidFill>
                  <a:schemeClr val="bg1"/>
                </a:solidFill>
              </a:rPr>
              <a:t>Latest Vis image, 0730</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descr="EEAU41_201708210300.jpg"/>
          <p:cNvPicPr>
            <a:picLocks noChangeAspect="1"/>
          </p:cNvPicPr>
          <p:nvPr/>
        </p:nvPicPr>
        <p:blipFill>
          <a:blip r:embed="rId2"/>
          <a:srcRect r="46200" b="22001"/>
          <a:stretch>
            <a:fillRect/>
          </a:stretch>
        </p:blipFill>
        <p:spPr>
          <a:xfrm>
            <a:off x="0" y="-1"/>
            <a:ext cx="4796485" cy="5188696"/>
          </a:xfrm>
          <a:prstGeom prst="rect">
            <a:avLst/>
          </a:prstGeom>
        </p:spPr>
      </p:pic>
      <p:pic>
        <p:nvPicPr>
          <p:cNvPr id="13" name="Picture 12"/>
          <p:cNvPicPr>
            <a:picLocks noChangeAspect="1"/>
          </p:cNvPicPr>
          <p:nvPr/>
        </p:nvPicPr>
        <p:blipFill>
          <a:blip r:embed="rId3"/>
          <a:stretch>
            <a:fillRect/>
          </a:stretch>
        </p:blipFill>
        <p:spPr>
          <a:xfrm>
            <a:off x="3784238" y="2712720"/>
            <a:ext cx="5364480" cy="4145280"/>
          </a:xfrm>
          <a:prstGeom prst="rect">
            <a:avLst/>
          </a:prstGeom>
        </p:spPr>
      </p:pic>
      <p:sp>
        <p:nvSpPr>
          <p:cNvPr id="7" name="TextBox 6"/>
          <p:cNvSpPr txBox="1"/>
          <p:nvPr/>
        </p:nvSpPr>
        <p:spPr>
          <a:xfrm>
            <a:off x="4439495" y="5566368"/>
            <a:ext cx="684765" cy="369332"/>
          </a:xfrm>
          <a:prstGeom prst="rect">
            <a:avLst/>
          </a:prstGeom>
          <a:solidFill>
            <a:schemeClr val="bg1"/>
          </a:solidFill>
        </p:spPr>
        <p:txBody>
          <a:bodyPr wrap="none" rtlCol="0">
            <a:spAutoFit/>
          </a:bodyPr>
          <a:lstStyle/>
          <a:p>
            <a:r>
              <a:rPr lang="en-US" dirty="0" smtClean="0"/>
              <a:t>3 AM</a:t>
            </a:r>
            <a:endParaRPr lang="en-US" dirty="0"/>
          </a:p>
        </p:txBody>
      </p:sp>
      <p:cxnSp>
        <p:nvCxnSpPr>
          <p:cNvPr id="23" name="Straight Connector 22"/>
          <p:cNvCxnSpPr/>
          <p:nvPr/>
        </p:nvCxnSpPr>
        <p:spPr>
          <a:xfrm>
            <a:off x="4940060" y="4338189"/>
            <a:ext cx="2241862" cy="1633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35549" y="3932708"/>
            <a:ext cx="843620" cy="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181922" y="3479150"/>
            <a:ext cx="217206" cy="317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796485" y="0"/>
            <a:ext cx="4347515" cy="1200329"/>
          </a:xfrm>
          <a:prstGeom prst="rect">
            <a:avLst/>
          </a:prstGeom>
          <a:noFill/>
        </p:spPr>
        <p:txBody>
          <a:bodyPr wrap="square" rtlCol="0">
            <a:spAutoFit/>
          </a:bodyPr>
          <a:lstStyle/>
          <a:p>
            <a:r>
              <a:rPr lang="en-US" dirty="0" smtClean="0"/>
              <a:t>High cloud forecast/</a:t>
            </a:r>
            <a:r>
              <a:rPr lang="en-US" dirty="0" err="1" smtClean="0"/>
              <a:t>obs</a:t>
            </a:r>
            <a:endParaRPr lang="en-US" dirty="0" smtClean="0"/>
          </a:p>
          <a:p>
            <a:pPr>
              <a:buFont typeface="Arial"/>
              <a:buChar char="•"/>
            </a:pPr>
            <a:r>
              <a:rPr lang="en-US" dirty="0" smtClean="0"/>
              <a:t>Hard to distinguish from mid levels when it is  faint, but there is reasonable correspondence.</a:t>
            </a:r>
          </a:p>
        </p:txBody>
      </p:sp>
      <p:sp>
        <p:nvSpPr>
          <p:cNvPr id="20" name="TextBox 19"/>
          <p:cNvSpPr txBox="1"/>
          <p:nvPr/>
        </p:nvSpPr>
        <p:spPr>
          <a:xfrm>
            <a:off x="640612" y="2528054"/>
            <a:ext cx="684765" cy="369332"/>
          </a:xfrm>
          <a:prstGeom prst="rect">
            <a:avLst/>
          </a:prstGeom>
          <a:solidFill>
            <a:schemeClr val="bg1"/>
          </a:solidFill>
        </p:spPr>
        <p:txBody>
          <a:bodyPr wrap="none" rtlCol="0">
            <a:spAutoFit/>
          </a:bodyPr>
          <a:lstStyle/>
          <a:p>
            <a:r>
              <a:rPr lang="en-US" dirty="0" smtClean="0"/>
              <a:t>3 AM</a:t>
            </a:r>
            <a:endParaRPr lang="en-US" dirty="0"/>
          </a:p>
        </p:txBody>
      </p:sp>
      <p:cxnSp>
        <p:nvCxnSpPr>
          <p:cNvPr id="22" name="Straight Connector 21"/>
          <p:cNvCxnSpPr/>
          <p:nvPr/>
        </p:nvCxnSpPr>
        <p:spPr>
          <a:xfrm>
            <a:off x="695038" y="3133232"/>
            <a:ext cx="2362033" cy="10751"/>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2573654" y="2660563"/>
            <a:ext cx="966839" cy="2"/>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5364480" cy="4145280"/>
          </a:xfrm>
          <a:prstGeom prst="rect">
            <a:avLst/>
          </a:prstGeom>
        </p:spPr>
      </p:pic>
      <p:pic>
        <p:nvPicPr>
          <p:cNvPr id="16" name="Picture 15"/>
          <p:cNvPicPr>
            <a:picLocks noChangeAspect="1"/>
          </p:cNvPicPr>
          <p:nvPr/>
        </p:nvPicPr>
        <p:blipFill>
          <a:blip r:embed="rId3"/>
          <a:stretch>
            <a:fillRect/>
          </a:stretch>
        </p:blipFill>
        <p:spPr>
          <a:xfrm>
            <a:off x="3779520" y="2703649"/>
            <a:ext cx="5364480" cy="4145280"/>
          </a:xfrm>
          <a:prstGeom prst="rect">
            <a:avLst/>
          </a:prstGeom>
        </p:spPr>
      </p:pic>
      <p:sp>
        <p:nvSpPr>
          <p:cNvPr id="6" name="TextBox 5"/>
          <p:cNvSpPr txBox="1"/>
          <p:nvPr/>
        </p:nvSpPr>
        <p:spPr>
          <a:xfrm>
            <a:off x="1191503" y="3104622"/>
            <a:ext cx="698403" cy="369332"/>
          </a:xfrm>
          <a:prstGeom prst="rect">
            <a:avLst/>
          </a:prstGeom>
          <a:solidFill>
            <a:schemeClr val="bg1"/>
          </a:solidFill>
        </p:spPr>
        <p:txBody>
          <a:bodyPr wrap="none" rtlCol="0">
            <a:spAutoFit/>
          </a:bodyPr>
          <a:lstStyle/>
          <a:p>
            <a:r>
              <a:rPr lang="en-US" dirty="0" smtClean="0"/>
              <a:t>Noon</a:t>
            </a:r>
            <a:endParaRPr lang="en-US" dirty="0"/>
          </a:p>
        </p:txBody>
      </p:sp>
      <p:sp>
        <p:nvSpPr>
          <p:cNvPr id="7" name="TextBox 6"/>
          <p:cNvSpPr txBox="1"/>
          <p:nvPr/>
        </p:nvSpPr>
        <p:spPr>
          <a:xfrm>
            <a:off x="4439495" y="5566368"/>
            <a:ext cx="670451" cy="369332"/>
          </a:xfrm>
          <a:prstGeom prst="rect">
            <a:avLst/>
          </a:prstGeom>
          <a:solidFill>
            <a:schemeClr val="bg1"/>
          </a:solidFill>
        </p:spPr>
        <p:txBody>
          <a:bodyPr wrap="none" rtlCol="0">
            <a:spAutoFit/>
          </a:bodyPr>
          <a:lstStyle/>
          <a:p>
            <a:r>
              <a:rPr lang="en-US" dirty="0" smtClean="0"/>
              <a:t>3 PM</a:t>
            </a:r>
            <a:endParaRPr lang="en-US" dirty="0"/>
          </a:p>
        </p:txBody>
      </p:sp>
      <p:cxnSp>
        <p:nvCxnSpPr>
          <p:cNvPr id="9" name="Straight Connector 8"/>
          <p:cNvCxnSpPr/>
          <p:nvPr/>
        </p:nvCxnSpPr>
        <p:spPr>
          <a:xfrm>
            <a:off x="958946" y="1762283"/>
            <a:ext cx="251399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3000332" y="1270252"/>
            <a:ext cx="9960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472144" y="773040"/>
            <a:ext cx="217206"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758640" y="4456112"/>
            <a:ext cx="251399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73832" y="3982712"/>
            <a:ext cx="9960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272632" y="3479150"/>
            <a:ext cx="217206" cy="31750"/>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364480" y="0"/>
            <a:ext cx="3779520" cy="2862323"/>
          </a:xfrm>
          <a:prstGeom prst="rect">
            <a:avLst/>
          </a:prstGeom>
          <a:noFill/>
        </p:spPr>
        <p:txBody>
          <a:bodyPr wrap="square" rtlCol="0">
            <a:spAutoFit/>
          </a:bodyPr>
          <a:lstStyle/>
          <a:p>
            <a:r>
              <a:rPr lang="en-US" dirty="0" smtClean="0"/>
              <a:t>Cloud forecast for today.</a:t>
            </a:r>
          </a:p>
          <a:p>
            <a:pPr>
              <a:buFont typeface="Arial"/>
              <a:buChar char="•"/>
            </a:pPr>
            <a:r>
              <a:rPr lang="en-US" dirty="0" smtClean="0"/>
              <a:t> EC middle cloud </a:t>
            </a:r>
            <a:r>
              <a:rPr lang="en-US" dirty="0" err="1" smtClean="0"/>
              <a:t>fcst</a:t>
            </a:r>
            <a:r>
              <a:rPr lang="en-US" dirty="0" smtClean="0"/>
              <a:t> is verifying for current time, so is believable.  High cloud may be overdone.</a:t>
            </a:r>
          </a:p>
          <a:p>
            <a:pPr>
              <a:buFont typeface="Arial"/>
              <a:buChar char="•"/>
            </a:pPr>
            <a:r>
              <a:rPr lang="en-US" dirty="0" smtClean="0"/>
              <a:t>Middle cloud (white circle, yellow/green) near track is possible with all the moisture coming off the continent</a:t>
            </a:r>
          </a:p>
          <a:p>
            <a:pPr>
              <a:buFont typeface="Arial"/>
              <a:buChar char="•"/>
            </a:pPr>
            <a:r>
              <a:rPr lang="en-US" dirty="0" smtClean="0"/>
              <a:t>High cloud (orange, circle, magenta/blue) along routine track possible</a:t>
            </a:r>
          </a:p>
          <a:p>
            <a:pPr>
              <a:buFont typeface="Arial"/>
              <a:buChar char="•"/>
            </a:pPr>
            <a:endParaRPr lang="en-US" dirty="0"/>
          </a:p>
        </p:txBody>
      </p:sp>
      <p:sp>
        <p:nvSpPr>
          <p:cNvPr id="27" name="Oval 26"/>
          <p:cNvSpPr/>
          <p:nvPr/>
        </p:nvSpPr>
        <p:spPr>
          <a:xfrm rot="1815544">
            <a:off x="1788605" y="1376589"/>
            <a:ext cx="1639371" cy="618548"/>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486071" y="3972071"/>
            <a:ext cx="1242173" cy="618548"/>
          </a:xfrm>
          <a:prstGeom prst="ellipse">
            <a:avLst/>
          </a:prstGeom>
          <a:noFill/>
          <a:ln w="3492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3430" y="0"/>
            <a:ext cx="5364480" cy="4145280"/>
          </a:xfrm>
          <a:prstGeom prst="rect">
            <a:avLst/>
          </a:prstGeom>
        </p:spPr>
      </p:pic>
      <p:pic>
        <p:nvPicPr>
          <p:cNvPr id="19" name="Picture 18"/>
          <p:cNvPicPr>
            <a:picLocks noChangeAspect="1"/>
          </p:cNvPicPr>
          <p:nvPr/>
        </p:nvPicPr>
        <p:blipFill>
          <a:blip r:embed="rId3"/>
          <a:stretch>
            <a:fillRect/>
          </a:stretch>
        </p:blipFill>
        <p:spPr>
          <a:xfrm>
            <a:off x="3803831" y="2712720"/>
            <a:ext cx="5364480" cy="4145280"/>
          </a:xfrm>
          <a:prstGeom prst="rect">
            <a:avLst/>
          </a:prstGeom>
        </p:spPr>
      </p:pic>
      <p:sp>
        <p:nvSpPr>
          <p:cNvPr id="6" name="TextBox 5"/>
          <p:cNvSpPr txBox="1"/>
          <p:nvPr/>
        </p:nvSpPr>
        <p:spPr>
          <a:xfrm>
            <a:off x="1191503" y="3104622"/>
            <a:ext cx="698403" cy="369332"/>
          </a:xfrm>
          <a:prstGeom prst="rect">
            <a:avLst/>
          </a:prstGeom>
          <a:solidFill>
            <a:schemeClr val="bg1"/>
          </a:solidFill>
        </p:spPr>
        <p:txBody>
          <a:bodyPr wrap="none" rtlCol="0">
            <a:spAutoFit/>
          </a:bodyPr>
          <a:lstStyle/>
          <a:p>
            <a:r>
              <a:rPr lang="en-US" dirty="0" smtClean="0"/>
              <a:t>Noon</a:t>
            </a:r>
            <a:endParaRPr lang="en-US" dirty="0"/>
          </a:p>
        </p:txBody>
      </p:sp>
      <p:sp>
        <p:nvSpPr>
          <p:cNvPr id="7" name="TextBox 6"/>
          <p:cNvSpPr txBox="1"/>
          <p:nvPr/>
        </p:nvSpPr>
        <p:spPr>
          <a:xfrm>
            <a:off x="4439495" y="5566368"/>
            <a:ext cx="670451" cy="369332"/>
          </a:xfrm>
          <a:prstGeom prst="rect">
            <a:avLst/>
          </a:prstGeom>
          <a:solidFill>
            <a:schemeClr val="bg1"/>
          </a:solidFill>
        </p:spPr>
        <p:txBody>
          <a:bodyPr wrap="none" rtlCol="0">
            <a:spAutoFit/>
          </a:bodyPr>
          <a:lstStyle/>
          <a:p>
            <a:r>
              <a:rPr lang="en-US" dirty="0" smtClean="0"/>
              <a:t>3 PM</a:t>
            </a:r>
            <a:endParaRPr lang="en-US" dirty="0"/>
          </a:p>
        </p:txBody>
      </p:sp>
      <p:cxnSp>
        <p:nvCxnSpPr>
          <p:cNvPr id="9" name="Straight Connector 8"/>
          <p:cNvCxnSpPr/>
          <p:nvPr/>
        </p:nvCxnSpPr>
        <p:spPr>
          <a:xfrm>
            <a:off x="1131295" y="1617147"/>
            <a:ext cx="222513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2968584" y="1193149"/>
            <a:ext cx="84180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399576" y="718614"/>
            <a:ext cx="217206"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949131" y="4338189"/>
            <a:ext cx="232350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79728" y="3906969"/>
            <a:ext cx="85722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218206" y="3406582"/>
            <a:ext cx="217206" cy="31750"/>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364480" y="0"/>
            <a:ext cx="3779520" cy="1754327"/>
          </a:xfrm>
          <a:prstGeom prst="rect">
            <a:avLst/>
          </a:prstGeom>
          <a:noFill/>
        </p:spPr>
        <p:txBody>
          <a:bodyPr wrap="square" rtlCol="0">
            <a:spAutoFit/>
          </a:bodyPr>
          <a:lstStyle/>
          <a:p>
            <a:r>
              <a:rPr lang="en-US" dirty="0" smtClean="0"/>
              <a:t>Middle Cloud forecast for today.</a:t>
            </a:r>
          </a:p>
          <a:p>
            <a:pPr>
              <a:buFont typeface="Arial"/>
              <a:buChar char="•"/>
            </a:pPr>
            <a:r>
              <a:rPr lang="en-US" dirty="0" smtClean="0"/>
              <a:t> Note mid-cloud along track</a:t>
            </a:r>
          </a:p>
          <a:p>
            <a:pPr>
              <a:buFont typeface="Arial"/>
              <a:buChar char="•"/>
            </a:pPr>
            <a:r>
              <a:rPr lang="en-US" dirty="0" smtClean="0"/>
              <a:t>Middle cloud (white circle and orange circle) near track is possible with all the moisture coming off the continent</a:t>
            </a:r>
          </a:p>
          <a:p>
            <a:endParaRPr lang="en-US" dirty="0"/>
          </a:p>
        </p:txBody>
      </p:sp>
      <p:sp>
        <p:nvSpPr>
          <p:cNvPr id="27" name="Oval 26"/>
          <p:cNvSpPr/>
          <p:nvPr/>
        </p:nvSpPr>
        <p:spPr>
          <a:xfrm>
            <a:off x="2442029" y="1309461"/>
            <a:ext cx="914400" cy="618548"/>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19447305">
            <a:off x="6150656" y="3916687"/>
            <a:ext cx="1431178" cy="618548"/>
          </a:xfrm>
          <a:prstGeom prst="ellipse">
            <a:avLst/>
          </a:prstGeom>
          <a:noFill/>
          <a:ln w="3492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5364480" cy="4145280"/>
          </a:xfrm>
          <a:prstGeom prst="rect">
            <a:avLst/>
          </a:prstGeom>
        </p:spPr>
      </p:pic>
      <p:pic>
        <p:nvPicPr>
          <p:cNvPr id="16" name="Picture 15"/>
          <p:cNvPicPr>
            <a:picLocks noChangeAspect="1"/>
          </p:cNvPicPr>
          <p:nvPr/>
        </p:nvPicPr>
        <p:blipFill>
          <a:blip r:embed="rId3"/>
          <a:stretch>
            <a:fillRect/>
          </a:stretch>
        </p:blipFill>
        <p:spPr>
          <a:xfrm>
            <a:off x="3803831" y="2712720"/>
            <a:ext cx="5364480" cy="4145280"/>
          </a:xfrm>
          <a:prstGeom prst="rect">
            <a:avLst/>
          </a:prstGeom>
        </p:spPr>
      </p:pic>
      <p:sp>
        <p:nvSpPr>
          <p:cNvPr id="6" name="TextBox 5"/>
          <p:cNvSpPr txBox="1"/>
          <p:nvPr/>
        </p:nvSpPr>
        <p:spPr>
          <a:xfrm>
            <a:off x="1191503" y="3104622"/>
            <a:ext cx="698403" cy="369332"/>
          </a:xfrm>
          <a:prstGeom prst="rect">
            <a:avLst/>
          </a:prstGeom>
          <a:solidFill>
            <a:schemeClr val="bg1"/>
          </a:solidFill>
        </p:spPr>
        <p:txBody>
          <a:bodyPr wrap="none" rtlCol="0">
            <a:spAutoFit/>
          </a:bodyPr>
          <a:lstStyle/>
          <a:p>
            <a:r>
              <a:rPr lang="en-US" dirty="0" smtClean="0"/>
              <a:t>Noon</a:t>
            </a:r>
            <a:endParaRPr lang="en-US" dirty="0"/>
          </a:p>
        </p:txBody>
      </p:sp>
      <p:sp>
        <p:nvSpPr>
          <p:cNvPr id="7" name="TextBox 6"/>
          <p:cNvSpPr txBox="1"/>
          <p:nvPr/>
        </p:nvSpPr>
        <p:spPr>
          <a:xfrm>
            <a:off x="4439495" y="5566368"/>
            <a:ext cx="670451" cy="369332"/>
          </a:xfrm>
          <a:prstGeom prst="rect">
            <a:avLst/>
          </a:prstGeom>
          <a:solidFill>
            <a:schemeClr val="bg1"/>
          </a:solidFill>
        </p:spPr>
        <p:txBody>
          <a:bodyPr wrap="none" rtlCol="0">
            <a:spAutoFit/>
          </a:bodyPr>
          <a:lstStyle/>
          <a:p>
            <a:r>
              <a:rPr lang="en-US" dirty="0" smtClean="0"/>
              <a:t>3 PM</a:t>
            </a:r>
            <a:endParaRPr lang="en-US" dirty="0"/>
          </a:p>
        </p:txBody>
      </p:sp>
      <p:cxnSp>
        <p:nvCxnSpPr>
          <p:cNvPr id="9" name="Straight Connector 8"/>
          <p:cNvCxnSpPr/>
          <p:nvPr/>
        </p:nvCxnSpPr>
        <p:spPr>
          <a:xfrm>
            <a:off x="1131295" y="1617147"/>
            <a:ext cx="222513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2968584" y="1193149"/>
            <a:ext cx="84180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399576" y="718614"/>
            <a:ext cx="217206" cy="3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949131" y="4338189"/>
            <a:ext cx="232350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79728" y="3906969"/>
            <a:ext cx="85722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218206" y="3406582"/>
            <a:ext cx="217206" cy="31750"/>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364480" y="0"/>
            <a:ext cx="3779520" cy="1754327"/>
          </a:xfrm>
          <a:prstGeom prst="rect">
            <a:avLst/>
          </a:prstGeom>
          <a:noFill/>
        </p:spPr>
        <p:txBody>
          <a:bodyPr wrap="square" rtlCol="0">
            <a:spAutoFit/>
          </a:bodyPr>
          <a:lstStyle/>
          <a:p>
            <a:r>
              <a:rPr lang="en-US" dirty="0" smtClean="0"/>
              <a:t>High Cloud forecast for today.</a:t>
            </a:r>
          </a:p>
          <a:p>
            <a:pPr>
              <a:buFont typeface="Arial"/>
              <a:buChar char="•"/>
            </a:pPr>
            <a:r>
              <a:rPr lang="en-US" dirty="0" smtClean="0"/>
              <a:t>Based on comparison with this morning, this may be overdone.</a:t>
            </a:r>
          </a:p>
          <a:p>
            <a:pPr>
              <a:buFont typeface="Arial"/>
              <a:buChar char="•"/>
            </a:pPr>
            <a:r>
              <a:rPr lang="en-US" dirty="0" smtClean="0"/>
              <a:t>But, have high cloud at about the same spots as with middle cloud.</a:t>
            </a:r>
          </a:p>
          <a:p>
            <a:endParaRPr lang="en-US" dirty="0"/>
          </a:p>
        </p:txBody>
      </p:sp>
      <p:sp>
        <p:nvSpPr>
          <p:cNvPr id="27" name="Oval 26"/>
          <p:cNvSpPr/>
          <p:nvPr/>
        </p:nvSpPr>
        <p:spPr>
          <a:xfrm>
            <a:off x="2442029" y="1309461"/>
            <a:ext cx="914400" cy="618548"/>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486071" y="3972071"/>
            <a:ext cx="1242173" cy="618548"/>
          </a:xfrm>
          <a:prstGeom prst="ellipse">
            <a:avLst/>
          </a:prstGeom>
          <a:noFill/>
          <a:ln w="3492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1105</TotalTime>
  <Words>915</Words>
  <Application>Microsoft Macintosh PowerPoint</Application>
  <PresentationFormat>On-screen Show (4:3)</PresentationFormat>
  <Paragraphs>98</Paragraphs>
  <Slides>25</Slides>
  <Notes>0</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Office Theme</vt:lpstr>
      <vt:lpstr>ORACLES weather briefing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Thursday</vt:lpstr>
      <vt:lpstr>Slide 15</vt:lpstr>
      <vt:lpstr>Slide 16</vt:lpstr>
      <vt:lpstr>Slide 17</vt:lpstr>
      <vt:lpstr>Slide 18</vt:lpstr>
      <vt:lpstr>Slide 19</vt:lpstr>
      <vt:lpstr>Slide 20</vt:lpstr>
      <vt:lpstr>_x0006_Friday</vt:lpstr>
      <vt:lpstr>Slide 22</vt:lpstr>
      <vt:lpstr>Slide 23</vt:lpstr>
      <vt:lpstr>Slide 24</vt:lpstr>
      <vt:lpstr>Slide 25</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Lenny Pfister</dc:creator>
  <cp:lastModifiedBy>Lenny Pfister</cp:lastModifiedBy>
  <cp:revision>4</cp:revision>
  <dcterms:created xsi:type="dcterms:W3CDTF">2017-08-20T16:08:27Z</dcterms:created>
  <dcterms:modified xsi:type="dcterms:W3CDTF">2017-08-21T10:33:39Z</dcterms:modified>
</cp:coreProperties>
</file>