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7" r:id="rId2"/>
    <p:sldId id="811" r:id="rId3"/>
    <p:sldId id="827" r:id="rId4"/>
    <p:sldId id="813" r:id="rId5"/>
    <p:sldId id="814" r:id="rId6"/>
    <p:sldId id="806" r:id="rId7"/>
    <p:sldId id="810" r:id="rId8"/>
    <p:sldId id="793" r:id="rId9"/>
    <p:sldId id="807" r:id="rId10"/>
    <p:sldId id="808" r:id="rId11"/>
    <p:sldId id="809" r:id="rId12"/>
    <p:sldId id="812" r:id="rId13"/>
    <p:sldId id="823" r:id="rId14"/>
    <p:sldId id="819" r:id="rId15"/>
    <p:sldId id="820" r:id="rId16"/>
    <p:sldId id="821" r:id="rId17"/>
    <p:sldId id="822" r:id="rId18"/>
    <p:sldId id="815" r:id="rId19"/>
    <p:sldId id="81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FF"/>
    <a:srgbClr val="00FF01"/>
    <a:srgbClr val="636EBD"/>
    <a:srgbClr val="B3DFB1"/>
    <a:srgbClr val="A7D1A7"/>
    <a:srgbClr val="FF1EE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594" autoAdjust="0"/>
  </p:normalViewPr>
  <p:slideViewPr>
    <p:cSldViewPr snapToGrid="0" snapToObjects="1">
      <p:cViewPr>
        <p:scale>
          <a:sx n="90" d="100"/>
          <a:sy n="90" d="100"/>
        </p:scale>
        <p:origin x="-1528" y="-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3C661-1624-2046-876B-48DFAB2D19A1}" type="datetimeFigureOut">
              <a:rPr lang="en-US" smtClean="0"/>
              <a:pPr/>
              <a:t>8/19/17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C31F6-EF25-A94D-AC4A-5257FB7F1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73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30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9B449-5070-B243-B165-1C3D5A33A74B}" type="datetimeFigureOut">
              <a:rPr lang="en-US" smtClean="0"/>
              <a:pPr/>
              <a:t>8/19/17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dirty="0" smtClean="0"/>
              <a:t>19-Aug-2017</a:t>
            </a:r>
          </a:p>
          <a:p>
            <a:r>
              <a:rPr lang="en-US" dirty="0" smtClean="0"/>
              <a:t>Lenny </a:t>
            </a:r>
            <a:r>
              <a:rPr lang="en-US" dirty="0" err="1" smtClean="0"/>
              <a:t>Pfister</a:t>
            </a:r>
            <a:r>
              <a:rPr lang="en-US" dirty="0" smtClean="0"/>
              <a:t> and Rei Ueyama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4" descr="Image result for nasa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624" y="285750"/>
            <a:ext cx="1682749" cy="168274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8600" y="1621718"/>
            <a:ext cx="8686800" cy="187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ORACLES weather briefing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18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44" y="391080"/>
            <a:ext cx="7848600" cy="6466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404" y="-9937"/>
            <a:ext cx="888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Low, middle, high cloud (27-hr) forecast for 8/19 Sat @ </a:t>
            </a:r>
            <a:r>
              <a:rPr lang="en-US" sz="2400" dirty="0">
                <a:solidFill>
                  <a:srgbClr val="FF6600"/>
                </a:solidFill>
              </a:rPr>
              <a:t>3</a:t>
            </a:r>
            <a:r>
              <a:rPr lang="en-US" sz="2400" dirty="0" smtClean="0">
                <a:solidFill>
                  <a:srgbClr val="FF6600"/>
                </a:solidFill>
              </a:rPr>
              <a:t>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6062132" y="1436172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730851" y="3157009"/>
            <a:ext cx="4097037" cy="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827888" y="1749099"/>
            <a:ext cx="0" cy="140791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/>
          <p:nvPr/>
        </p:nvSpPr>
        <p:spPr>
          <a:xfrm>
            <a:off x="1605844" y="3019439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9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44" y="380376"/>
            <a:ext cx="7809089" cy="6477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404" y="-9937"/>
            <a:ext cx="888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Low, middle, high cloud (30-hr) forecast for 8/19 Sat @ 6PM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6062132" y="1436172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730851" y="3157009"/>
            <a:ext cx="4097037" cy="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827888" y="1749099"/>
            <a:ext cx="0" cy="140791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/>
          <p:nvPr/>
        </p:nvSpPr>
        <p:spPr>
          <a:xfrm>
            <a:off x="1605844" y="3019439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5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5494" y="846836"/>
            <a:ext cx="5680964" cy="4684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217" y="84667"/>
            <a:ext cx="5812983" cy="445249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05" y="5576757"/>
            <a:ext cx="91667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/>
              <a:t>High clouds possible west of ~8W along 8S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Low cloud cover is overestimated in both models</a:t>
            </a:r>
          </a:p>
          <a:p>
            <a:pPr marL="742950" lvl="1" indent="-285750">
              <a:buFontTx/>
              <a:buChar char="-"/>
            </a:pPr>
            <a:r>
              <a:rPr lang="en-US" sz="2000" dirty="0" smtClean="0"/>
              <a:t>Scattered to broken low clouds along 8S;  most dense low clouds 0-5E along 8S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Low cloud clearing south of TMS to ~7S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78666" y="509344"/>
            <a:ext cx="162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ECMWF (24-hr)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66651" y="-38159"/>
            <a:ext cx="1501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UKMO (12-hr)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628" y="-80492"/>
            <a:ext cx="7543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Low, middle, high cloud forecast for 8/19 Sat @ 12PM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37566" y="3712587"/>
            <a:ext cx="1321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36EBD"/>
                </a:solidFill>
              </a:rPr>
              <a:t>H</a:t>
            </a:r>
            <a:r>
              <a:rPr lang="en-US" dirty="0" smtClean="0">
                <a:solidFill>
                  <a:srgbClr val="636EBD"/>
                </a:solidFill>
              </a:rPr>
              <a:t>igh clouds</a:t>
            </a:r>
            <a:endParaRPr lang="en-US" dirty="0">
              <a:solidFill>
                <a:srgbClr val="636EBD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5214049" y="2674886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8092970" y="1548072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3539647" y="1560771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409796" y="2849780"/>
            <a:ext cx="2988447" cy="0"/>
          </a:xfrm>
          <a:prstGeom prst="line">
            <a:avLst/>
          </a:prstGeom>
          <a:ln w="28575" cmpd="sng"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398243" y="1840336"/>
            <a:ext cx="0" cy="1009444"/>
          </a:xfrm>
          <a:prstGeom prst="line">
            <a:avLst/>
          </a:prstGeom>
          <a:ln w="28575" cmpd="sng"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7939740" y="1819519"/>
            <a:ext cx="0" cy="997889"/>
          </a:xfrm>
          <a:prstGeom prst="line">
            <a:avLst/>
          </a:prstGeom>
          <a:ln w="28575" cmpd="sng">
            <a:solidFill>
              <a:srgbClr val="FF1EED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426545" y="2818073"/>
            <a:ext cx="2527306" cy="0"/>
          </a:xfrm>
          <a:prstGeom prst="line">
            <a:avLst/>
          </a:prstGeom>
          <a:ln w="28575" cmpd="sng">
            <a:solidFill>
              <a:srgbClr val="FF1EED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6321778" y="3118556"/>
            <a:ext cx="1876778" cy="566828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1467556" y="3118556"/>
            <a:ext cx="1648466" cy="94686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093156" y="4054715"/>
            <a:ext cx="138449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</a:t>
            </a:r>
            <a:r>
              <a:rPr lang="en-US" dirty="0" smtClean="0">
                <a:solidFill>
                  <a:srgbClr val="FFFF00"/>
                </a:solidFill>
              </a:rPr>
              <a:t>igh clouds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6" name="5-Point Star 25"/>
          <p:cNvSpPr/>
          <p:nvPr/>
        </p:nvSpPr>
        <p:spPr>
          <a:xfrm>
            <a:off x="283626" y="2702360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 rot="21367809">
            <a:off x="282994" y="2716656"/>
            <a:ext cx="1394032" cy="653349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220" y="3429292"/>
            <a:ext cx="5150556" cy="3660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887" y="256815"/>
            <a:ext cx="5263444" cy="3681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7418" y="256816"/>
            <a:ext cx="5137191" cy="364177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8045" y="23165"/>
            <a:ext cx="898595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 RH (color), winds, vert. velocity (pink) at 8/19 Sat @ </a:t>
            </a:r>
            <a:r>
              <a:rPr lang="en-US" sz="2400" dirty="0">
                <a:solidFill>
                  <a:srgbClr val="FF6600"/>
                </a:solidFill>
              </a:rPr>
              <a:t>3</a:t>
            </a:r>
            <a:r>
              <a:rPr lang="en-US" sz="2400" dirty="0" smtClean="0">
                <a:solidFill>
                  <a:srgbClr val="FF6600"/>
                </a:solidFill>
              </a:rPr>
              <a:t>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712" y="3262484"/>
            <a:ext cx="139417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600 </a:t>
            </a:r>
            <a:r>
              <a:rPr lang="en-US" sz="2800" dirty="0" err="1" smtClean="0">
                <a:solidFill>
                  <a:srgbClr val="FF6600"/>
                </a:solidFill>
              </a:rPr>
              <a:t>mb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58079" y="3234263"/>
            <a:ext cx="139417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7</a:t>
            </a:r>
            <a:r>
              <a:rPr lang="en-US" sz="2800" dirty="0" smtClean="0">
                <a:solidFill>
                  <a:srgbClr val="FF6600"/>
                </a:solidFill>
              </a:rPr>
              <a:t>00 </a:t>
            </a:r>
            <a:r>
              <a:rPr lang="en-US" sz="2800" dirty="0" err="1" smtClean="0">
                <a:solidFill>
                  <a:srgbClr val="FF6600"/>
                </a:solidFill>
              </a:rPr>
              <a:t>mb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41522" y="6293556"/>
            <a:ext cx="139417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800 </a:t>
            </a:r>
            <a:r>
              <a:rPr lang="en-US" sz="2800" dirty="0" err="1" smtClean="0">
                <a:solidFill>
                  <a:srgbClr val="FF6600"/>
                </a:solidFill>
              </a:rPr>
              <a:t>mb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2804828" y="1535288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7543340" y="1535288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7467140" y="4753451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4990725" y="5565076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7453029" y="1763888"/>
            <a:ext cx="1" cy="72401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438457" y="4967940"/>
            <a:ext cx="1" cy="72401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734272" y="1793639"/>
            <a:ext cx="1" cy="72401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5219325" y="2530239"/>
            <a:ext cx="2247815" cy="6410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5-Point Star 28"/>
          <p:cNvSpPr/>
          <p:nvPr/>
        </p:nvSpPr>
        <p:spPr>
          <a:xfrm>
            <a:off x="309984" y="2405297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5020273" y="2400417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514680" y="2536649"/>
            <a:ext cx="2219593" cy="0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5154125" y="5691958"/>
            <a:ext cx="2247815" cy="6410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56362" y="4628108"/>
            <a:ext cx="34266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High RH at 600 and 800mb near TMS</a:t>
            </a:r>
          </a:p>
          <a:p>
            <a:endParaRPr lang="en-US" sz="2000" dirty="0" smtClean="0"/>
          </a:p>
          <a:p>
            <a:r>
              <a:rPr lang="en-US" sz="2000" dirty="0" smtClean="0"/>
              <a:t>Winds transport moisture towards the routine flight track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2088444" y="2144889"/>
            <a:ext cx="944984" cy="2483219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2300111" y="5108222"/>
            <a:ext cx="5243229" cy="98779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87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385"/>
            <a:ext cx="8908998" cy="618094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rot="5400000" flipH="1" flipV="1">
            <a:off x="-278457" y="3807280"/>
            <a:ext cx="524797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1808693" y="3804185"/>
            <a:ext cx="524797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 flipH="1" flipV="1">
            <a:off x="3959841" y="3801088"/>
            <a:ext cx="524797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9777" y="60619"/>
            <a:ext cx="4445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RH curtain along the flight track</a:t>
            </a:r>
          </a:p>
          <a:p>
            <a:r>
              <a:rPr lang="en-US" sz="2400" dirty="0" smtClean="0">
                <a:solidFill>
                  <a:srgbClr val="FF6600"/>
                </a:solidFill>
              </a:rPr>
              <a:t>(using 8/18 12Z forecast)</a:t>
            </a:r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697" y="-73950"/>
            <a:ext cx="2730301" cy="12298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50098" y="1085310"/>
            <a:ext cx="10182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8S, 7.5W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3692" y="1067179"/>
            <a:ext cx="6344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8S, 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1030" y="1078469"/>
            <a:ext cx="7472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5S, 5E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058102" y="832274"/>
            <a:ext cx="1590" cy="5838099"/>
          </a:xfrm>
          <a:prstGeom prst="line">
            <a:avLst/>
          </a:prstGeom>
          <a:ln>
            <a:solidFill>
              <a:srgbClr val="FFFF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67831" y="1991113"/>
            <a:ext cx="719669" cy="40011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~6kft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44222" y="2391223"/>
            <a:ext cx="141111" cy="226544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823178" y="2915110"/>
            <a:ext cx="790224" cy="40011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~4kft</a:t>
            </a:r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>
            <a:off x="5218290" y="3315220"/>
            <a:ext cx="623710" cy="204700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524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8-19 at 6.58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739"/>
            <a:ext cx="9144000" cy="58388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777" y="60619"/>
            <a:ext cx="4445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Forecast sounding at A (~8S, ~7E)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15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19 at 7.00.3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7202"/>
            <a:ext cx="9144000" cy="58902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777" y="60619"/>
            <a:ext cx="4445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Forecast sounding at B (~8S, ~0)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14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19 at 7.02.2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866"/>
            <a:ext cx="9144000" cy="5797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777" y="60619"/>
            <a:ext cx="4445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Forecast sounding at C (~5S, ~5E)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69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270" y="2617151"/>
            <a:ext cx="4949952" cy="4279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666" y="344826"/>
            <a:ext cx="5325618" cy="4250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4665" y="-43262"/>
            <a:ext cx="9341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Longitudinal cross-sections of RH (color), wind, BL and cloud base heights </a:t>
            </a:r>
          </a:p>
          <a:p>
            <a:pPr algn="r"/>
            <a:r>
              <a:rPr lang="en-US" sz="2400" dirty="0" smtClean="0">
                <a:solidFill>
                  <a:srgbClr val="FF6600"/>
                </a:solidFill>
              </a:rPr>
              <a:t>on 8/19 Sat @ 12 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79964" y="4210643"/>
            <a:ext cx="1241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along 5S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09959" y="6471946"/>
            <a:ext cx="141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a</a:t>
            </a:r>
            <a:r>
              <a:rPr lang="en-US" sz="2400" dirty="0" smtClean="0">
                <a:solidFill>
                  <a:srgbClr val="FF6600"/>
                </a:solidFill>
              </a:rPr>
              <a:t>long 10S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28221" y="4456785"/>
            <a:ext cx="42504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Along ~8S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Cloud tops decrease </a:t>
            </a:r>
            <a:r>
              <a:rPr lang="en-US" sz="2000" dirty="0" smtClean="0"/>
              <a:t>from ~</a:t>
            </a:r>
            <a:r>
              <a:rPr lang="en-US" sz="2000" dirty="0"/>
              <a:t>6</a:t>
            </a:r>
            <a:r>
              <a:rPr lang="en-US" sz="2000" dirty="0" smtClean="0"/>
              <a:t> </a:t>
            </a:r>
            <a:r>
              <a:rPr lang="en-US" sz="2000" dirty="0" err="1" smtClean="0"/>
              <a:t>kft</a:t>
            </a:r>
            <a:r>
              <a:rPr lang="en-US" sz="2000" dirty="0" smtClean="0"/>
              <a:t> </a:t>
            </a:r>
            <a:r>
              <a:rPr lang="en-US" sz="2000" dirty="0"/>
              <a:t>to </a:t>
            </a:r>
            <a:r>
              <a:rPr lang="en-US" sz="2000" dirty="0" smtClean="0"/>
              <a:t>~4 </a:t>
            </a:r>
            <a:r>
              <a:rPr lang="en-US" sz="2000" dirty="0" err="1"/>
              <a:t>k</a:t>
            </a:r>
            <a:r>
              <a:rPr lang="en-US" sz="2000" dirty="0" err="1" smtClean="0"/>
              <a:t>ft</a:t>
            </a:r>
            <a:r>
              <a:rPr lang="en-US" sz="2000" dirty="0" smtClean="0"/>
              <a:t> 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Headwinds of 10-15 knots at 15 </a:t>
            </a:r>
            <a:r>
              <a:rPr lang="en-US" sz="2000" dirty="0" err="1" smtClean="0"/>
              <a:t>kft</a:t>
            </a:r>
            <a:r>
              <a:rPr lang="en-US" sz="2000" dirty="0"/>
              <a:t> </a:t>
            </a:r>
            <a:r>
              <a:rPr lang="en-US" sz="2000" dirty="0" smtClean="0"/>
              <a:t>(increasing to the east)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Tailwinds of 5-15 knots at </a:t>
            </a:r>
            <a:r>
              <a:rPr lang="en-US" sz="2000" dirty="0"/>
              <a:t>7</a:t>
            </a:r>
            <a:r>
              <a:rPr lang="en-US" sz="2000" dirty="0" smtClean="0"/>
              <a:t>-10 </a:t>
            </a:r>
            <a:r>
              <a:rPr lang="en-US" sz="2000" dirty="0" err="1" smtClean="0"/>
              <a:t>kft</a:t>
            </a:r>
            <a:r>
              <a:rPr lang="en-US" sz="2000" dirty="0" smtClean="0"/>
              <a:t> 14W-0 (northerly crosswinds 0-5E)</a:t>
            </a:r>
            <a:endParaRPr lang="en-US" sz="20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479133" y="387159"/>
            <a:ext cx="1" cy="370982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332111" y="387159"/>
            <a:ext cx="1" cy="370982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415845" y="2628674"/>
            <a:ext cx="1" cy="370982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8277578" y="2628674"/>
            <a:ext cx="1" cy="370982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31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98" y="460737"/>
            <a:ext cx="6951043" cy="4788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895" y="5156975"/>
            <a:ext cx="6378226" cy="558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40" y="418403"/>
            <a:ext cx="776015" cy="44922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889" y="-43262"/>
            <a:ext cx="929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RH (color), wind, BL and cloud base heights along 5E, 8/19 Sat @ </a:t>
            </a:r>
            <a:r>
              <a:rPr lang="en-US" sz="2400" dirty="0">
                <a:solidFill>
                  <a:srgbClr val="FF6600"/>
                </a:solidFill>
              </a:rPr>
              <a:t>3</a:t>
            </a:r>
            <a:r>
              <a:rPr lang="en-US" sz="2400" dirty="0" smtClean="0">
                <a:solidFill>
                  <a:srgbClr val="FF6600"/>
                </a:solidFill>
              </a:rPr>
              <a:t>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2299" y="582803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15-25 </a:t>
            </a:r>
            <a:r>
              <a:rPr lang="en-US" dirty="0" err="1" smtClean="0">
                <a:solidFill>
                  <a:srgbClr val="FFFF00"/>
                </a:solidFill>
              </a:rPr>
              <a:t>knts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0716" y="113979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15-20 </a:t>
            </a:r>
            <a:r>
              <a:rPr lang="en-US" dirty="0" err="1" smtClean="0">
                <a:solidFill>
                  <a:srgbClr val="FFFF00"/>
                </a:solidFill>
              </a:rPr>
              <a:t>knts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6605" y="2017889"/>
            <a:ext cx="8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10 </a:t>
            </a:r>
            <a:r>
              <a:rPr lang="en-US" dirty="0" err="1" smtClean="0">
                <a:solidFill>
                  <a:srgbClr val="FFFF00"/>
                </a:solidFill>
              </a:rPr>
              <a:t>knts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223" y="579966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 smtClean="0"/>
              <a:t>Moist air from the east at 15 </a:t>
            </a:r>
            <a:r>
              <a:rPr lang="en-US" sz="2000" dirty="0" err="1" smtClean="0"/>
              <a:t>kft</a:t>
            </a:r>
            <a:r>
              <a:rPr lang="en-US" sz="2000" dirty="0" smtClean="0"/>
              <a:t>: north of ~6S along the routine flight track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crosswinds 10-20 knots above 10 </a:t>
            </a:r>
            <a:r>
              <a:rPr lang="en-US" sz="2000" dirty="0" err="1" smtClean="0"/>
              <a:t>kft</a:t>
            </a:r>
            <a:r>
              <a:rPr lang="en-US" sz="2000" dirty="0" smtClean="0"/>
              <a:t>; headwinds ~10 knots at 5-7 </a:t>
            </a:r>
            <a:r>
              <a:rPr lang="en-US" sz="2000" dirty="0" err="1" smtClean="0"/>
              <a:t>kft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09268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67" y="14111"/>
            <a:ext cx="860961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763" y="145286"/>
            <a:ext cx="88885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Enhanced IR satellite imagery at 8/19 Sat @ 7:30AM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5734753" y="3552840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1375830" y="5213567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505653" y="5357667"/>
            <a:ext cx="4068815" cy="2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514622" y="3767329"/>
            <a:ext cx="3402" cy="1618560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457222" y="5148991"/>
            <a:ext cx="1" cy="473795"/>
          </a:xfrm>
          <a:prstGeom prst="straightConnector1">
            <a:avLst/>
          </a:prstGeom>
          <a:ln w="57150" cmpd="sng">
            <a:solidFill>
              <a:srgbClr val="00FF0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890891" y="5693341"/>
            <a:ext cx="268108" cy="259218"/>
          </a:xfrm>
          <a:prstGeom prst="straightConnector1">
            <a:avLst/>
          </a:prstGeom>
          <a:ln w="57150" cmpd="sng">
            <a:solidFill>
              <a:srgbClr val="00FF0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46057" y="643960"/>
            <a:ext cx="3627386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Models miss these mid clouds (7-8 km), but have dissipated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432778" y="1763889"/>
            <a:ext cx="358419" cy="143933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85845" y="3241230"/>
            <a:ext cx="2658155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These high clouds will likely dissipate</a:t>
            </a:r>
            <a:endParaRPr lang="en-US" sz="20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180667" y="3949116"/>
            <a:ext cx="1428042" cy="65110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396" y="6118709"/>
            <a:ext cx="8568271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Upper-level winds </a:t>
            </a:r>
            <a:r>
              <a:rPr lang="en-US" sz="2000" dirty="0" smtClean="0"/>
              <a:t>recirculate these </a:t>
            </a:r>
            <a:r>
              <a:rPr lang="en-US" sz="2000" dirty="0"/>
              <a:t>high clouds </a:t>
            </a:r>
            <a:r>
              <a:rPr lang="en-US" sz="2000" dirty="0" smtClean="0"/>
              <a:t>towards the SE (reforming at the N edge) – could still be present along 8S track west of ~12W at 10AM takeoff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173762" y="659239"/>
            <a:ext cx="4172459" cy="224676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Band of high clouds &gt;18 km moving SW (dissipating at the SW edge, reforming at NE edge) – main band likely will not intersect track, but generates thin streamers that propagate southward across 8S track (mostly west of 0)</a:t>
            </a:r>
            <a:endParaRPr lang="en-US" sz="2000" i="1" dirty="0" smtClean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46667" y="3048000"/>
            <a:ext cx="729541" cy="77577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8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900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69508"/>
            <a:ext cx="88885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Cloud-top height (estimated from satellite) at 8/19 Sat @ 7:30AM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5935131" y="533062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1463320" y="2750989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536699" y="2888221"/>
            <a:ext cx="4135968" cy="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672667" y="761662"/>
            <a:ext cx="3402" cy="2098335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66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67" y="0"/>
            <a:ext cx="860961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763" y="145286"/>
            <a:ext cx="88885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Enhanced IR satellite imagery at 8/19 Sat @ 7:30AM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5734753" y="3552840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1375830" y="5213567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505653" y="5357667"/>
            <a:ext cx="4068815" cy="2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514622" y="3767329"/>
            <a:ext cx="3402" cy="1618560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45907" y="2614155"/>
            <a:ext cx="267265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Low cloud clearing has started</a:t>
            </a:r>
            <a:endParaRPr lang="en-US" sz="20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187222" y="3322041"/>
            <a:ext cx="1128889" cy="189152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187222" y="3322041"/>
            <a:ext cx="2003778" cy="172973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574468" y="3322041"/>
            <a:ext cx="1876200" cy="172973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389709" y="2614155"/>
            <a:ext cx="267265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Low clouds filling in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468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0"/>
            <a:ext cx="90036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69508"/>
            <a:ext cx="88885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cloud-top height (estimated from satellite) at 8/19 Sat @ 7:30AM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5935131" y="533062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1463320" y="2750989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536699" y="2888221"/>
            <a:ext cx="4135968" cy="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672667" y="761662"/>
            <a:ext cx="3402" cy="2098335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401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2" y="560209"/>
            <a:ext cx="9144000" cy="6267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404" y="-9937"/>
            <a:ext cx="888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High cloud (18-hr) forecast for 8/19 Sat @ </a:t>
            </a:r>
            <a:r>
              <a:rPr lang="en-US" sz="2400" dirty="0">
                <a:solidFill>
                  <a:srgbClr val="FF6600"/>
                </a:solidFill>
              </a:rPr>
              <a:t>6</a:t>
            </a:r>
            <a:r>
              <a:rPr lang="en-US" sz="2400" dirty="0" smtClean="0">
                <a:solidFill>
                  <a:srgbClr val="FF6600"/>
                </a:solidFill>
              </a:rPr>
              <a:t>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6062132" y="1704281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900183" y="3368676"/>
            <a:ext cx="3927705" cy="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827888" y="2074333"/>
            <a:ext cx="0" cy="1237898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/>
          <p:nvPr/>
        </p:nvSpPr>
        <p:spPr>
          <a:xfrm>
            <a:off x="1775176" y="3231104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80909" y="3838227"/>
            <a:ext cx="694267" cy="107244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0999" y="5051777"/>
            <a:ext cx="4303890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These high clouds are more expansive and displaced southward compared to satellite images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386667" y="3459704"/>
            <a:ext cx="1947334" cy="95707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119509" y="4474757"/>
            <a:ext cx="3838224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W</a:t>
            </a:r>
            <a:r>
              <a:rPr lang="en-US" sz="2000" dirty="0" smtClean="0"/>
              <a:t>inds shift </a:t>
            </a:r>
            <a:r>
              <a:rPr lang="en-US" sz="2000" dirty="0"/>
              <a:t>from NE to NW </a:t>
            </a:r>
            <a:r>
              <a:rPr lang="en-US" sz="2000" dirty="0" smtClean="0"/>
              <a:t>across the 8S track</a:t>
            </a:r>
            <a:endParaRPr lang="en-US" sz="20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3527778" y="1326444"/>
            <a:ext cx="2060223" cy="119944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489222" y="558921"/>
            <a:ext cx="3654779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General location of this high cloud band is well simulated, but not as expansive as observed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116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45" y="396994"/>
            <a:ext cx="7861300" cy="64610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404" y="-9937"/>
            <a:ext cx="888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Low, middle, high cloud (18-hr) forecast for 8/19 Sat @ </a:t>
            </a:r>
            <a:r>
              <a:rPr lang="en-US" sz="2400" dirty="0">
                <a:solidFill>
                  <a:srgbClr val="FF6600"/>
                </a:solidFill>
              </a:rPr>
              <a:t>6</a:t>
            </a:r>
            <a:r>
              <a:rPr lang="en-US" sz="2400" dirty="0" smtClean="0">
                <a:solidFill>
                  <a:srgbClr val="FF6600"/>
                </a:solidFill>
              </a:rPr>
              <a:t>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6062132" y="1436172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730851" y="3157009"/>
            <a:ext cx="4097037" cy="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827888" y="1749099"/>
            <a:ext cx="0" cy="140791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/>
          <p:nvPr/>
        </p:nvSpPr>
        <p:spPr>
          <a:xfrm>
            <a:off x="1605844" y="3019439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605844" y="4021670"/>
            <a:ext cx="694267" cy="134055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7887" y="5551189"/>
            <a:ext cx="3838224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Band of high clouds displaced southward in the forecast</a:t>
            </a:r>
          </a:p>
        </p:txBody>
      </p:sp>
    </p:spTree>
    <p:extLst>
      <p:ext uri="{BB962C8B-B14F-4D97-AF65-F5344CB8AC3E}">
        <p14:creationId xmlns:p14="http://schemas.microsoft.com/office/powerpoint/2010/main" val="99895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4" y="393964"/>
            <a:ext cx="7848600" cy="6464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404" y="-9937"/>
            <a:ext cx="888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Low, middle, high cloud (21-hr) forecast for 8/19 Sat @ 9AM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6062132" y="1436172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730851" y="3157009"/>
            <a:ext cx="4097037" cy="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827888" y="1749099"/>
            <a:ext cx="0" cy="140791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/>
          <p:nvPr/>
        </p:nvSpPr>
        <p:spPr>
          <a:xfrm>
            <a:off x="1605844" y="3019439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4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3" y="376611"/>
            <a:ext cx="7876821" cy="6495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404" y="-9937"/>
            <a:ext cx="888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Low, middle, high cloud (24-hr) forecast for 8/19 Sat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6062132" y="1436172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730851" y="3157009"/>
            <a:ext cx="4097037" cy="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827888" y="1749099"/>
            <a:ext cx="0" cy="140791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/>
          <p:nvPr/>
        </p:nvSpPr>
        <p:spPr>
          <a:xfrm>
            <a:off x="1605844" y="3019439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0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5234</TotalTime>
  <Words>672</Words>
  <Application>Microsoft Macintosh PowerPoint</Application>
  <PresentationFormat>On-screen Show (4:3)</PresentationFormat>
  <Paragraphs>69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Briefing, 20170801</dc:title>
  <dc:creator>Lenny Pfister</dc:creator>
  <cp:lastModifiedBy>Rei</cp:lastModifiedBy>
  <cp:revision>747</cp:revision>
  <dcterms:created xsi:type="dcterms:W3CDTF">2017-08-09T16:32:16Z</dcterms:created>
  <dcterms:modified xsi:type="dcterms:W3CDTF">2017-08-19T08:29:37Z</dcterms:modified>
</cp:coreProperties>
</file>