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png" ContentType="image/png"/>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jpeg" ContentType="image/jpeg"/>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slides/slide18.xml" ContentType="application/vnd.openxmlformats-officedocument.presentationml.slide+xml"/>
  <Override PartName="/ppt/slides/slide23.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slides/slide16.xml" ContentType="application/vnd.openxmlformats-officedocument.presentationml.slide+xml"/>
  <Override PartName="/ppt/slides/slide21.xml" ContentType="application/vnd.openxmlformats-officedocument.presentationml.slide+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s/slide19.xml" ContentType="application/vnd.openxmlformats-officedocument.presentationml.slide+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s/slide6.xml" ContentType="application/vnd.openxmlformats-officedocument.presentationml.slide+xml"/>
  <Override PartName="/ppt/slides/slide17.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theme/theme1.xml" ContentType="application/vnd.openxmlformats-officedocument.theme+xml"/>
  <Override PartName="/ppt/presProps.xml" ContentType="application/vnd.openxmlformats-officedocument.presentationml.presProps+xml"/>
  <Override PartName="/ppt/slides/slide20.xml" ContentType="application/vnd.openxmlformats-officedocument.presentationml.slide+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5"/>
  </p:notesMasterIdLst>
  <p:sldIdLst>
    <p:sldId id="509" r:id="rId2"/>
    <p:sldId id="623" r:id="rId3"/>
    <p:sldId id="624" r:id="rId4"/>
    <p:sldId id="633" r:id="rId5"/>
    <p:sldId id="630" r:id="rId6"/>
    <p:sldId id="625" r:id="rId7"/>
    <p:sldId id="626" r:id="rId8"/>
    <p:sldId id="627" r:id="rId9"/>
    <p:sldId id="636" r:id="rId10"/>
    <p:sldId id="634" r:id="rId11"/>
    <p:sldId id="635" r:id="rId12"/>
    <p:sldId id="642" r:id="rId13"/>
    <p:sldId id="643" r:id="rId14"/>
    <p:sldId id="637" r:id="rId15"/>
    <p:sldId id="638" r:id="rId16"/>
    <p:sldId id="639" r:id="rId17"/>
    <p:sldId id="640" r:id="rId18"/>
    <p:sldId id="645" r:id="rId19"/>
    <p:sldId id="646" r:id="rId20"/>
    <p:sldId id="644" r:id="rId21"/>
    <p:sldId id="641" r:id="rId22"/>
    <p:sldId id="647" r:id="rId23"/>
    <p:sldId id="648"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0FF01"/>
    <a:srgbClr val="636EBD"/>
    <a:srgbClr val="B3DFB1"/>
    <a:srgbClr val="A7D1A7"/>
    <a:srgbClr val="FF1EED"/>
    <a:srgbClr val="000000"/>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8477" autoAdjust="0"/>
    <p:restoredTop sz="97594" autoAdjust="0"/>
  </p:normalViewPr>
  <p:slideViewPr>
    <p:cSldViewPr snapToGrid="0" snapToObjects="1">
      <p:cViewPr>
        <p:scale>
          <a:sx n="100" d="100"/>
          <a:sy n="100" d="100"/>
        </p:scale>
        <p:origin x="-1600" y="-4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73C661-1624-2046-876B-48DFAB2D19A1}" type="datetimeFigureOut">
              <a:rPr lang="en-US" smtClean="0"/>
              <a:pPr/>
              <a:t>8/19/17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9C31F6-EF25-A94D-AC4A-5257FB7F175E}"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249739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39B449-5070-B243-B165-1C3D5A33A74B}" type="datetimeFigureOut">
              <a:rPr lang="en-US" smtClean="0"/>
              <a:pPr/>
              <a:t>8/19/17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39B449-5070-B243-B165-1C3D5A33A74B}" type="datetimeFigureOut">
              <a:rPr lang="en-US" smtClean="0"/>
              <a:pPr/>
              <a:t>8/19/17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39B449-5070-B243-B165-1C3D5A33A74B}" type="datetimeFigureOut">
              <a:rPr lang="en-US" smtClean="0"/>
              <a:pPr/>
              <a:t>8/19/17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39B449-5070-B243-B165-1C3D5A33A74B}" type="datetimeFigureOut">
              <a:rPr lang="en-US" smtClean="0"/>
              <a:pPr/>
              <a:t>8/19/17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39B449-5070-B243-B165-1C3D5A33A74B}" type="datetimeFigureOut">
              <a:rPr lang="en-US" smtClean="0"/>
              <a:pPr/>
              <a:t>8/19/17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39B449-5070-B243-B165-1C3D5A33A74B}" type="datetimeFigureOut">
              <a:rPr lang="en-US" smtClean="0"/>
              <a:pPr/>
              <a:t>8/19/17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39B449-5070-B243-B165-1C3D5A33A74B}" type="datetimeFigureOut">
              <a:rPr lang="en-US" smtClean="0"/>
              <a:pPr/>
              <a:t>8/19/17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39B449-5070-B243-B165-1C3D5A33A74B}" type="datetimeFigureOut">
              <a:rPr lang="en-US" smtClean="0"/>
              <a:pPr/>
              <a:t>8/19/17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39B449-5070-B243-B165-1C3D5A33A74B}" type="datetimeFigureOut">
              <a:rPr lang="en-US" smtClean="0"/>
              <a:pPr/>
              <a:t>8/19/17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39B449-5070-B243-B165-1C3D5A33A74B}" type="datetimeFigureOut">
              <a:rPr lang="en-US" smtClean="0"/>
              <a:pPr/>
              <a:t>8/19/17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39B449-5070-B243-B165-1C3D5A33A74B}" type="datetimeFigureOut">
              <a:rPr lang="en-US" smtClean="0"/>
              <a:pPr/>
              <a:t>8/19/17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39B449-5070-B243-B165-1C3D5A33A74B}" type="datetimeFigureOut">
              <a:rPr lang="en-US" smtClean="0"/>
              <a:pPr/>
              <a:t>8/19/17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6936B1-859C-4645-839E-3971237AEE3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060576"/>
            <a:ext cx="8686800" cy="1876425"/>
          </a:xfrm>
        </p:spPr>
        <p:txBody>
          <a:bodyPr>
            <a:normAutofit/>
          </a:bodyPr>
          <a:lstStyle/>
          <a:p>
            <a:r>
              <a:rPr lang="en-US" sz="3600" dirty="0" smtClean="0"/>
              <a:t>ORACLES weather briefing for</a:t>
            </a:r>
            <a:r>
              <a:rPr lang="en-US" sz="3600" dirty="0" smtClean="0"/>
              <a:t> Monda</a:t>
            </a:r>
            <a:r>
              <a:rPr lang="en-US" sz="3600" dirty="0" smtClean="0"/>
              <a:t>y and Wednesday</a:t>
            </a:r>
            <a:r>
              <a:rPr lang="en-US" sz="3600" dirty="0" smtClean="0"/>
              <a:t/>
            </a:r>
            <a:br>
              <a:rPr lang="en-US" sz="3600" dirty="0" smtClean="0"/>
            </a:br>
            <a:endParaRPr lang="en-US" sz="3200" dirty="0"/>
          </a:p>
        </p:txBody>
      </p:sp>
      <p:sp>
        <p:nvSpPr>
          <p:cNvPr id="3" name="Subtitle 2"/>
          <p:cNvSpPr>
            <a:spLocks noGrp="1"/>
          </p:cNvSpPr>
          <p:nvPr>
            <p:ph type="subTitle" idx="1"/>
          </p:nvPr>
        </p:nvSpPr>
        <p:spPr>
          <a:xfrm>
            <a:off x="1371600" y="3505200"/>
            <a:ext cx="6400800" cy="1752600"/>
          </a:xfrm>
        </p:spPr>
        <p:txBody>
          <a:bodyPr/>
          <a:lstStyle/>
          <a:p>
            <a:r>
              <a:rPr lang="en-US" dirty="0" smtClean="0"/>
              <a:t>19-</a:t>
            </a:r>
            <a:r>
              <a:rPr lang="en-US" dirty="0" smtClean="0"/>
              <a:t>Aug-2017</a:t>
            </a:r>
          </a:p>
          <a:p>
            <a:r>
              <a:rPr lang="en-US" dirty="0" smtClean="0"/>
              <a:t>Lenny </a:t>
            </a:r>
            <a:r>
              <a:rPr lang="en-US" dirty="0" err="1" smtClean="0"/>
              <a:t>Pfister</a:t>
            </a:r>
            <a:r>
              <a:rPr lang="en-US" dirty="0" smtClean="0"/>
              <a:t> and Rei Ueyama</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a:t>
            </a:fld>
            <a:endParaRPr lang="en-US"/>
          </a:p>
        </p:txBody>
      </p:sp>
      <p:pic>
        <p:nvPicPr>
          <p:cNvPr id="7" name="Picture 4" descr="Image result for nasa logo"/>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52471" y="285750"/>
            <a:ext cx="1652529" cy="13716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5" name="Picture 4"/>
          <p:cNvPicPr>
            <a:picLocks noChangeAspect="1"/>
          </p:cNvPicPr>
          <p:nvPr/>
        </p:nvPicPr>
        <p:blipFill>
          <a:blip r:embed="rId3"/>
          <a:stretch>
            <a:fillRect/>
          </a:stretch>
        </p:blipFill>
        <p:spPr>
          <a:xfrm>
            <a:off x="7159624" y="285750"/>
            <a:ext cx="1682749" cy="1682749"/>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11832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4450080" y="3230880"/>
            <a:ext cx="4693920" cy="3627120"/>
          </a:xfrm>
          <a:prstGeom prst="rect">
            <a:avLst/>
          </a:prstGeom>
        </p:spPr>
      </p:pic>
      <p:pic>
        <p:nvPicPr>
          <p:cNvPr id="10" name="Picture 9"/>
          <p:cNvPicPr>
            <a:picLocks noChangeAspect="1"/>
          </p:cNvPicPr>
          <p:nvPr/>
        </p:nvPicPr>
        <p:blipFill>
          <a:blip r:embed="rId3"/>
          <a:stretch>
            <a:fillRect/>
          </a:stretch>
        </p:blipFill>
        <p:spPr>
          <a:xfrm>
            <a:off x="4450080" y="0"/>
            <a:ext cx="4693920" cy="3627120"/>
          </a:xfrm>
          <a:prstGeom prst="rect">
            <a:avLst/>
          </a:prstGeom>
        </p:spPr>
      </p:pic>
      <p:pic>
        <p:nvPicPr>
          <p:cNvPr id="9" name="Picture 8"/>
          <p:cNvPicPr>
            <a:picLocks noChangeAspect="1"/>
          </p:cNvPicPr>
          <p:nvPr/>
        </p:nvPicPr>
        <p:blipFill>
          <a:blip r:embed="rId4"/>
          <a:stretch>
            <a:fillRect/>
          </a:stretch>
        </p:blipFill>
        <p:spPr>
          <a:xfrm>
            <a:off x="0" y="0"/>
            <a:ext cx="4693920" cy="3627120"/>
          </a:xfrm>
          <a:prstGeom prst="rect">
            <a:avLst/>
          </a:prstGeom>
        </p:spPr>
      </p:pic>
      <p:sp>
        <p:nvSpPr>
          <p:cNvPr id="5" name="TextBox 4"/>
          <p:cNvSpPr txBox="1"/>
          <p:nvPr/>
        </p:nvSpPr>
        <p:spPr>
          <a:xfrm>
            <a:off x="244928" y="916214"/>
            <a:ext cx="841321" cy="369332"/>
          </a:xfrm>
          <a:prstGeom prst="rect">
            <a:avLst/>
          </a:prstGeom>
          <a:solidFill>
            <a:schemeClr val="bg1"/>
          </a:solidFill>
        </p:spPr>
        <p:txBody>
          <a:bodyPr wrap="none" rtlCol="0">
            <a:spAutoFit/>
          </a:bodyPr>
          <a:lstStyle/>
          <a:p>
            <a:r>
              <a:rPr lang="en-US" dirty="0" smtClean="0"/>
              <a:t>600mb</a:t>
            </a:r>
            <a:endParaRPr lang="en-US" dirty="0"/>
          </a:p>
        </p:txBody>
      </p:sp>
      <p:sp>
        <p:nvSpPr>
          <p:cNvPr id="6" name="TextBox 5"/>
          <p:cNvSpPr txBox="1"/>
          <p:nvPr/>
        </p:nvSpPr>
        <p:spPr>
          <a:xfrm>
            <a:off x="5316365" y="5388429"/>
            <a:ext cx="841321" cy="369332"/>
          </a:xfrm>
          <a:prstGeom prst="rect">
            <a:avLst/>
          </a:prstGeom>
          <a:solidFill>
            <a:schemeClr val="bg1"/>
          </a:solidFill>
        </p:spPr>
        <p:txBody>
          <a:bodyPr wrap="none" rtlCol="0">
            <a:spAutoFit/>
          </a:bodyPr>
          <a:lstStyle/>
          <a:p>
            <a:r>
              <a:rPr lang="en-US" dirty="0" smtClean="0"/>
              <a:t>800mb</a:t>
            </a:r>
            <a:endParaRPr lang="en-US" dirty="0"/>
          </a:p>
        </p:txBody>
      </p:sp>
      <p:sp>
        <p:nvSpPr>
          <p:cNvPr id="7" name="TextBox 6"/>
          <p:cNvSpPr txBox="1"/>
          <p:nvPr/>
        </p:nvSpPr>
        <p:spPr>
          <a:xfrm>
            <a:off x="5316365" y="2297277"/>
            <a:ext cx="841321" cy="369332"/>
          </a:xfrm>
          <a:prstGeom prst="rect">
            <a:avLst/>
          </a:prstGeom>
          <a:solidFill>
            <a:schemeClr val="bg1"/>
          </a:solidFill>
        </p:spPr>
        <p:txBody>
          <a:bodyPr wrap="none" rtlCol="0">
            <a:spAutoFit/>
          </a:bodyPr>
          <a:lstStyle/>
          <a:p>
            <a:r>
              <a:rPr lang="en-US" dirty="0" smtClean="0"/>
              <a:t>700mb</a:t>
            </a:r>
            <a:endParaRPr lang="en-US" dirty="0"/>
          </a:p>
        </p:txBody>
      </p:sp>
      <p:sp>
        <p:nvSpPr>
          <p:cNvPr id="8" name="TextBox 7"/>
          <p:cNvSpPr txBox="1"/>
          <p:nvPr/>
        </p:nvSpPr>
        <p:spPr>
          <a:xfrm>
            <a:off x="244928" y="3627120"/>
            <a:ext cx="3918857" cy="3693319"/>
          </a:xfrm>
          <a:prstGeom prst="rect">
            <a:avLst/>
          </a:prstGeom>
          <a:noFill/>
        </p:spPr>
        <p:txBody>
          <a:bodyPr wrap="square" rtlCol="0">
            <a:spAutoFit/>
          </a:bodyPr>
          <a:lstStyle/>
          <a:p>
            <a:pPr>
              <a:buFont typeface="Arial"/>
              <a:buChar char="•"/>
            </a:pPr>
            <a:r>
              <a:rPr lang="en-US" dirty="0" smtClean="0"/>
              <a:t>A decisive surge of moisture is coming off the coast.  Will capture this in the northern part of our routine track</a:t>
            </a:r>
            <a:r>
              <a:rPr lang="en-US" dirty="0" smtClean="0"/>
              <a:t>.</a:t>
            </a:r>
          </a:p>
          <a:p>
            <a:pPr>
              <a:buFont typeface="Arial"/>
              <a:buChar char="•"/>
            </a:pPr>
            <a:r>
              <a:rPr lang="en-US" dirty="0" smtClean="0"/>
              <a:t>Emerges from coast on the 19</a:t>
            </a:r>
            <a:r>
              <a:rPr lang="en-US" baseline="30000" dirty="0" smtClean="0"/>
              <a:t>th</a:t>
            </a:r>
            <a:r>
              <a:rPr lang="en-US" dirty="0" smtClean="0"/>
              <a:t> (3Z at 800mb, 18Z at 700mb, 12Z at 600mb).</a:t>
            </a:r>
          </a:p>
          <a:p>
            <a:pPr>
              <a:buFont typeface="Arial"/>
              <a:buChar char="•"/>
            </a:pPr>
            <a:r>
              <a:rPr lang="en-US" dirty="0" smtClean="0"/>
              <a:t>Horizontal extent differences due to wind shear.</a:t>
            </a:r>
          </a:p>
          <a:p>
            <a:pPr>
              <a:buFont typeface="Arial"/>
              <a:buChar char="•"/>
            </a:pPr>
            <a:r>
              <a:rPr lang="en-US" dirty="0" smtClean="0"/>
              <a:t>Forward front is more advanced than older forecast.</a:t>
            </a:r>
          </a:p>
          <a:p>
            <a:pPr>
              <a:buFont typeface="Arial"/>
              <a:buChar char="•"/>
            </a:pPr>
            <a:r>
              <a:rPr lang="en-US" dirty="0" smtClean="0">
                <a:solidFill>
                  <a:srgbClr val="FF6600"/>
                </a:solidFill>
              </a:rPr>
              <a:t>Deep penetration of westerly jet (STJ, strong shear and winds, near 50knots)</a:t>
            </a:r>
          </a:p>
          <a:p>
            <a:endParaRPr lang="en-US" dirty="0" smtClean="0"/>
          </a:p>
          <a:p>
            <a:endParaRPr lang="en-US" dirty="0"/>
          </a:p>
        </p:txBody>
      </p:sp>
      <p:sp>
        <p:nvSpPr>
          <p:cNvPr id="12" name="Oval 11"/>
          <p:cNvSpPr/>
          <p:nvPr/>
        </p:nvSpPr>
        <p:spPr>
          <a:xfrm rot="19294086">
            <a:off x="1527986" y="1281284"/>
            <a:ext cx="667263" cy="1672273"/>
          </a:xfrm>
          <a:prstGeom prst="ellipse">
            <a:avLst/>
          </a:prstGeom>
          <a:noFill/>
          <a:ln w="34925">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046720" cy="6217920"/>
          </a:xfrm>
          <a:prstGeom prst="rect">
            <a:avLst/>
          </a:prstGeom>
        </p:spPr>
      </p:pic>
      <p:cxnSp>
        <p:nvCxnSpPr>
          <p:cNvPr id="4" name="Straight Connector 3"/>
          <p:cNvCxnSpPr/>
          <p:nvPr/>
        </p:nvCxnSpPr>
        <p:spPr>
          <a:xfrm rot="5400000" flipH="1" flipV="1">
            <a:off x="1519465" y="2335893"/>
            <a:ext cx="3764643" cy="1588"/>
          </a:xfrm>
          <a:prstGeom prst="line">
            <a:avLst/>
          </a:prstGeom>
          <a:ln w="4445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rot="5400000" flipH="1" flipV="1">
            <a:off x="4195535" y="2336687"/>
            <a:ext cx="3764644" cy="1588"/>
          </a:xfrm>
          <a:prstGeom prst="line">
            <a:avLst/>
          </a:prstGeom>
          <a:ln w="47625">
            <a:solidFill>
              <a:srgbClr val="008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08429" y="5848588"/>
            <a:ext cx="8391071" cy="923330"/>
          </a:xfrm>
          <a:prstGeom prst="rect">
            <a:avLst/>
          </a:prstGeom>
          <a:noFill/>
        </p:spPr>
        <p:txBody>
          <a:bodyPr wrap="square" rtlCol="0">
            <a:spAutoFit/>
          </a:bodyPr>
          <a:lstStyle/>
          <a:p>
            <a:r>
              <a:rPr lang="en-US" dirty="0" smtClean="0"/>
              <a:t>This is not a typical situation.  Moisture surge leads to the high incidence of middle cloud in the forecast, and it is not going away diurnally.  Note stronger than typical cross winds (25 knots) at 600 and 700mb.</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7-08-19 at 7.15.44 AM.png"/>
          <p:cNvPicPr>
            <a:picLocks noChangeAspect="1"/>
          </p:cNvPicPr>
          <p:nvPr/>
        </p:nvPicPr>
        <p:blipFill>
          <a:blip r:embed="rId2"/>
          <a:stretch>
            <a:fillRect/>
          </a:stretch>
        </p:blipFill>
        <p:spPr>
          <a:xfrm>
            <a:off x="4945276" y="-2"/>
            <a:ext cx="4404868" cy="4720336"/>
          </a:xfrm>
          <a:prstGeom prst="rect">
            <a:avLst/>
          </a:prstGeom>
        </p:spPr>
      </p:pic>
      <p:pic>
        <p:nvPicPr>
          <p:cNvPr id="3" name="Picture 2" descr="Screen Shot 2017-08-19 at 7.16.43 AM.png"/>
          <p:cNvPicPr>
            <a:picLocks noChangeAspect="1"/>
          </p:cNvPicPr>
          <p:nvPr/>
        </p:nvPicPr>
        <p:blipFill>
          <a:blip r:embed="rId3"/>
          <a:stretch>
            <a:fillRect/>
          </a:stretch>
        </p:blipFill>
        <p:spPr>
          <a:xfrm>
            <a:off x="0" y="0"/>
            <a:ext cx="4399026" cy="4708652"/>
          </a:xfrm>
          <a:prstGeom prst="rect">
            <a:avLst/>
          </a:prstGeom>
        </p:spPr>
      </p:pic>
      <p:sp>
        <p:nvSpPr>
          <p:cNvPr id="4" name="TextBox 3"/>
          <p:cNvSpPr txBox="1"/>
          <p:nvPr/>
        </p:nvSpPr>
        <p:spPr>
          <a:xfrm>
            <a:off x="281215" y="5152571"/>
            <a:ext cx="8761784" cy="1200329"/>
          </a:xfrm>
          <a:prstGeom prst="rect">
            <a:avLst/>
          </a:prstGeom>
          <a:noFill/>
        </p:spPr>
        <p:txBody>
          <a:bodyPr wrap="square" rtlCol="0">
            <a:spAutoFit/>
          </a:bodyPr>
          <a:lstStyle/>
          <a:p>
            <a:pPr>
              <a:buFont typeface="Arial"/>
              <a:buChar char="•"/>
            </a:pPr>
            <a:r>
              <a:rPr lang="en-US" dirty="0" smtClean="0"/>
              <a:t>Hans’ Forward Trajectories from Monday.  At 600mb, trajectories </a:t>
            </a:r>
            <a:r>
              <a:rPr lang="en-US" i="1" dirty="0" smtClean="0"/>
              <a:t>almost</a:t>
            </a:r>
            <a:r>
              <a:rPr lang="en-US" dirty="0" smtClean="0"/>
              <a:t> travel too far to be easily sampled.</a:t>
            </a:r>
          </a:p>
          <a:p>
            <a:pPr>
              <a:buFont typeface="Arial"/>
              <a:buChar char="•"/>
            </a:pPr>
            <a:r>
              <a:rPr lang="en-US" dirty="0" smtClean="0"/>
              <a:t>700mb trajectories are slower (as expected).</a:t>
            </a:r>
          </a:p>
          <a:p>
            <a:pPr>
              <a:buFont typeface="Arial"/>
              <a:buChar char="•"/>
            </a:pPr>
            <a:r>
              <a:rPr lang="en-US" dirty="0" smtClean="0"/>
              <a:t>I think these are the preferred levels to look at</a:t>
            </a:r>
          </a:p>
        </p:txBody>
      </p:sp>
      <p:sp>
        <p:nvSpPr>
          <p:cNvPr id="5" name="TextBox 4"/>
          <p:cNvSpPr txBox="1"/>
          <p:nvPr/>
        </p:nvSpPr>
        <p:spPr>
          <a:xfrm>
            <a:off x="689429" y="2594429"/>
            <a:ext cx="841321" cy="369332"/>
          </a:xfrm>
          <a:prstGeom prst="rect">
            <a:avLst/>
          </a:prstGeom>
          <a:noFill/>
        </p:spPr>
        <p:txBody>
          <a:bodyPr wrap="none" rtlCol="0">
            <a:spAutoFit/>
          </a:bodyPr>
          <a:lstStyle/>
          <a:p>
            <a:r>
              <a:rPr lang="en-US" dirty="0" smtClean="0"/>
              <a:t>600mb</a:t>
            </a:r>
            <a:endParaRPr lang="en-US" dirty="0"/>
          </a:p>
        </p:txBody>
      </p:sp>
      <p:sp>
        <p:nvSpPr>
          <p:cNvPr id="6" name="TextBox 5"/>
          <p:cNvSpPr txBox="1"/>
          <p:nvPr/>
        </p:nvSpPr>
        <p:spPr>
          <a:xfrm>
            <a:off x="5497286" y="2739571"/>
            <a:ext cx="841321" cy="369332"/>
          </a:xfrm>
          <a:prstGeom prst="rect">
            <a:avLst/>
          </a:prstGeom>
          <a:noFill/>
        </p:spPr>
        <p:txBody>
          <a:bodyPr wrap="none" rtlCol="0">
            <a:spAutoFit/>
          </a:bodyPr>
          <a:lstStyle/>
          <a:p>
            <a:r>
              <a:rPr lang="en-US" dirty="0" smtClean="0"/>
              <a:t>700mb</a:t>
            </a:r>
            <a:endParaRPr lang="en-US" dirty="0"/>
          </a:p>
        </p:txBody>
      </p:sp>
      <p:cxnSp>
        <p:nvCxnSpPr>
          <p:cNvPr id="8" name="Straight Arrow Connector 7"/>
          <p:cNvCxnSpPr/>
          <p:nvPr/>
        </p:nvCxnSpPr>
        <p:spPr>
          <a:xfrm rot="16200000" flipV="1">
            <a:off x="-108858" y="2803069"/>
            <a:ext cx="4381500" cy="13335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rot="5400000" flipH="1" flipV="1">
            <a:off x="3356429" y="2630714"/>
            <a:ext cx="4399642" cy="20410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Screen Shot 2017-08-19 at 7.22.27 AM.png"/>
          <p:cNvPicPr>
            <a:picLocks noChangeAspect="1"/>
          </p:cNvPicPr>
          <p:nvPr/>
        </p:nvPicPr>
        <p:blipFill>
          <a:blip r:embed="rId2"/>
          <a:stretch>
            <a:fillRect/>
          </a:stretch>
        </p:blipFill>
        <p:spPr>
          <a:xfrm>
            <a:off x="0" y="1"/>
            <a:ext cx="4303395" cy="4612005"/>
          </a:xfrm>
          <a:prstGeom prst="rect">
            <a:avLst/>
          </a:prstGeom>
        </p:spPr>
      </p:pic>
      <p:sp>
        <p:nvSpPr>
          <p:cNvPr id="4" name="TextBox 3"/>
          <p:cNvSpPr txBox="1"/>
          <p:nvPr/>
        </p:nvSpPr>
        <p:spPr>
          <a:xfrm>
            <a:off x="46045" y="4612006"/>
            <a:ext cx="8514700" cy="2031325"/>
          </a:xfrm>
          <a:prstGeom prst="rect">
            <a:avLst/>
          </a:prstGeom>
          <a:noFill/>
        </p:spPr>
        <p:txBody>
          <a:bodyPr wrap="square" rtlCol="0">
            <a:spAutoFit/>
          </a:bodyPr>
          <a:lstStyle/>
          <a:p>
            <a:pPr>
              <a:buFont typeface="Arial"/>
              <a:buChar char="•"/>
            </a:pPr>
            <a:r>
              <a:rPr lang="en-US" dirty="0" smtClean="0"/>
              <a:t>800mb (2 km) trajectories.  Tend to head north, but are reasonably on the STP-ASI track.</a:t>
            </a:r>
          </a:p>
          <a:p>
            <a:pPr>
              <a:buFont typeface="Arial"/>
              <a:buChar char="•"/>
            </a:pPr>
            <a:r>
              <a:rPr lang="en-US" dirty="0" smtClean="0"/>
              <a:t>This is the level we picked the last time.</a:t>
            </a:r>
          </a:p>
          <a:p>
            <a:pPr>
              <a:buFont typeface="Arial"/>
              <a:buChar char="•"/>
            </a:pPr>
            <a:r>
              <a:rPr lang="en-US" dirty="0" smtClean="0"/>
              <a:t>If we want to start in the “high RH” region described previously (which is north of 7S), would want to pick more northern points, whose trajectories appear squirrelly (and some go back to Africa)</a:t>
            </a:r>
          </a:p>
          <a:p>
            <a:pPr>
              <a:buFont typeface="Arial"/>
              <a:buChar char="•"/>
            </a:pPr>
            <a:r>
              <a:rPr lang="en-US" dirty="0" smtClean="0"/>
              <a:t>500mb trajectories that originate north of 7S move rapidly.  Only those closest to 7S stay arguably within range.  Probably above aerosol layer anyway.</a:t>
            </a:r>
            <a:endParaRPr lang="en-US" dirty="0"/>
          </a:p>
        </p:txBody>
      </p:sp>
      <p:cxnSp>
        <p:nvCxnSpPr>
          <p:cNvPr id="6" name="Straight Arrow Connector 5"/>
          <p:cNvCxnSpPr/>
          <p:nvPr/>
        </p:nvCxnSpPr>
        <p:spPr>
          <a:xfrm rot="5400000" flipH="1" flipV="1">
            <a:off x="-81644" y="3002643"/>
            <a:ext cx="3574144" cy="5442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1" name="Picture 10" descr="Screen Shot 2017-08-19 at 7.30.09 AM.png"/>
          <p:cNvPicPr>
            <a:picLocks noChangeAspect="1"/>
          </p:cNvPicPr>
          <p:nvPr/>
        </p:nvPicPr>
        <p:blipFill>
          <a:blip r:embed="rId3"/>
          <a:stretch>
            <a:fillRect/>
          </a:stretch>
        </p:blipFill>
        <p:spPr>
          <a:xfrm>
            <a:off x="4823460" y="-17144"/>
            <a:ext cx="4320540" cy="4629150"/>
          </a:xfrm>
          <a:prstGeom prst="rect">
            <a:avLst/>
          </a:prstGeom>
        </p:spPr>
      </p:pic>
      <p:sp>
        <p:nvSpPr>
          <p:cNvPr id="12" name="TextBox 11"/>
          <p:cNvSpPr txBox="1"/>
          <p:nvPr/>
        </p:nvSpPr>
        <p:spPr>
          <a:xfrm>
            <a:off x="453571" y="2304143"/>
            <a:ext cx="841321" cy="369332"/>
          </a:xfrm>
          <a:prstGeom prst="rect">
            <a:avLst/>
          </a:prstGeom>
          <a:noFill/>
        </p:spPr>
        <p:txBody>
          <a:bodyPr wrap="none" rtlCol="0">
            <a:spAutoFit/>
          </a:bodyPr>
          <a:lstStyle/>
          <a:p>
            <a:r>
              <a:rPr lang="en-US" dirty="0" smtClean="0"/>
              <a:t>800mb</a:t>
            </a:r>
            <a:endParaRPr lang="en-US" dirty="0"/>
          </a:p>
        </p:txBody>
      </p:sp>
      <p:sp>
        <p:nvSpPr>
          <p:cNvPr id="13" name="TextBox 12"/>
          <p:cNvSpPr txBox="1"/>
          <p:nvPr/>
        </p:nvSpPr>
        <p:spPr>
          <a:xfrm>
            <a:off x="5424714" y="2304143"/>
            <a:ext cx="841321" cy="369332"/>
          </a:xfrm>
          <a:prstGeom prst="rect">
            <a:avLst/>
          </a:prstGeom>
          <a:noFill/>
        </p:spPr>
        <p:txBody>
          <a:bodyPr wrap="none" rtlCol="0">
            <a:spAutoFit/>
          </a:bodyPr>
          <a:lstStyle/>
          <a:p>
            <a:r>
              <a:rPr lang="en-US" dirty="0" smtClean="0"/>
              <a:t>500mb</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Wednesday flight (to ASI)</a:t>
            </a:r>
            <a:endParaRPr lang="en-US" dirty="0"/>
          </a:p>
        </p:txBody>
      </p:sp>
      <p:sp>
        <p:nvSpPr>
          <p:cNvPr id="4" name="TextBox 3"/>
          <p:cNvSpPr txBox="1"/>
          <p:nvPr/>
        </p:nvSpPr>
        <p:spPr>
          <a:xfrm>
            <a:off x="457200" y="1417638"/>
            <a:ext cx="8229600" cy="4339650"/>
          </a:xfrm>
          <a:prstGeom prst="rect">
            <a:avLst/>
          </a:prstGeom>
          <a:noFill/>
        </p:spPr>
        <p:txBody>
          <a:bodyPr wrap="square" rtlCol="0">
            <a:spAutoFit/>
          </a:bodyPr>
          <a:lstStyle/>
          <a:p>
            <a:pPr>
              <a:buFont typeface="Arial"/>
              <a:buChar char="•"/>
            </a:pPr>
            <a:r>
              <a:rPr lang="en-US" sz="2400" dirty="0" smtClean="0"/>
              <a:t>Overall met – surface winds not as strong in our region – Angola eddy returns after temporary absence on Monday</a:t>
            </a:r>
          </a:p>
          <a:p>
            <a:pPr>
              <a:buFont typeface="Arial"/>
              <a:buChar char="•"/>
            </a:pPr>
            <a:r>
              <a:rPr lang="en-US" sz="2400" dirty="0" smtClean="0"/>
              <a:t>RH moisture surge continues westward, and is horizontally distorted (winds moving faster in the southern part than the northern part.</a:t>
            </a:r>
          </a:p>
          <a:p>
            <a:pPr>
              <a:buFont typeface="Arial"/>
              <a:buChar char="•"/>
            </a:pPr>
            <a:r>
              <a:rPr lang="en-US" sz="2400" dirty="0" smtClean="0"/>
              <a:t>At 600mb and 700mb, RH “plume” is caught up in a narrow deep trough and travels southeastward into </a:t>
            </a:r>
            <a:r>
              <a:rPr lang="en-US" sz="2400" dirty="0" err="1" smtClean="0"/>
              <a:t>midlatitudes</a:t>
            </a:r>
            <a:endParaRPr lang="en-US" sz="2400" dirty="0" smtClean="0"/>
          </a:p>
          <a:p>
            <a:pPr>
              <a:buFont typeface="Arial"/>
              <a:buChar char="•"/>
            </a:pPr>
            <a:r>
              <a:rPr lang="en-US" sz="2400" dirty="0" smtClean="0"/>
              <a:t>No midlevel clouds in the forecast.</a:t>
            </a:r>
          </a:p>
          <a:p>
            <a:pPr>
              <a:buFont typeface="Arial"/>
              <a:buChar char="•"/>
            </a:pPr>
            <a:r>
              <a:rPr lang="en-US" sz="2400" dirty="0" smtClean="0"/>
              <a:t>High level clouds streaming southwestward from African convection, may reach to 5S.</a:t>
            </a:r>
          </a:p>
          <a:p>
            <a:pPr>
              <a:buFont typeface="Arial"/>
              <a:buChar char="•"/>
            </a:pPr>
            <a:endParaRPr lang="en-US" dirty="0" smtClean="0"/>
          </a:p>
          <a:p>
            <a:pPr>
              <a:buFont typeface="Arial"/>
              <a:buChar char="•"/>
            </a:pP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3281944" y="4544786"/>
            <a:ext cx="328485" cy="369332"/>
          </a:xfrm>
          <a:prstGeom prst="rect">
            <a:avLst/>
          </a:prstGeom>
          <a:solidFill>
            <a:schemeClr val="tx1">
              <a:lumMod val="95000"/>
              <a:lumOff val="5000"/>
            </a:schemeClr>
          </a:solidFill>
        </p:spPr>
        <p:txBody>
          <a:bodyPr wrap="none" rtlCol="0">
            <a:spAutoFit/>
          </a:bodyPr>
          <a:lstStyle/>
          <a:p>
            <a:r>
              <a:rPr lang="en-US" dirty="0" smtClean="0">
                <a:solidFill>
                  <a:srgbClr val="FF6600"/>
                </a:solidFill>
              </a:rPr>
              <a:t>H</a:t>
            </a:r>
            <a:endParaRPr lang="en-US" dirty="0">
              <a:solidFill>
                <a:srgbClr val="FF6600"/>
              </a:solidFill>
            </a:endParaRPr>
          </a:p>
        </p:txBody>
      </p:sp>
      <p:sp>
        <p:nvSpPr>
          <p:cNvPr id="4" name="TextBox 3"/>
          <p:cNvSpPr txBox="1"/>
          <p:nvPr/>
        </p:nvSpPr>
        <p:spPr>
          <a:xfrm>
            <a:off x="1531158" y="4512520"/>
            <a:ext cx="287258" cy="369332"/>
          </a:xfrm>
          <a:prstGeom prst="rect">
            <a:avLst/>
          </a:prstGeom>
          <a:solidFill>
            <a:schemeClr val="tx1">
              <a:lumMod val="95000"/>
              <a:lumOff val="5000"/>
            </a:schemeClr>
          </a:solidFill>
        </p:spPr>
        <p:txBody>
          <a:bodyPr wrap="none" rtlCol="0">
            <a:spAutoFit/>
          </a:bodyPr>
          <a:lstStyle/>
          <a:p>
            <a:r>
              <a:rPr lang="en-US" dirty="0" smtClean="0">
                <a:solidFill>
                  <a:srgbClr val="FF6600"/>
                </a:solidFill>
              </a:rPr>
              <a:t>L</a:t>
            </a:r>
            <a:endParaRPr lang="en-US" dirty="0">
              <a:solidFill>
                <a:srgbClr val="FF6600"/>
              </a:solidFill>
            </a:endParaRPr>
          </a:p>
        </p:txBody>
      </p:sp>
      <p:sp>
        <p:nvSpPr>
          <p:cNvPr id="5" name="TextBox 4"/>
          <p:cNvSpPr txBox="1"/>
          <p:nvPr/>
        </p:nvSpPr>
        <p:spPr>
          <a:xfrm>
            <a:off x="154214" y="6217920"/>
            <a:ext cx="8837161" cy="646331"/>
          </a:xfrm>
          <a:prstGeom prst="rect">
            <a:avLst/>
          </a:prstGeom>
          <a:noFill/>
        </p:spPr>
        <p:txBody>
          <a:bodyPr wrap="square" rtlCol="0">
            <a:spAutoFit/>
          </a:bodyPr>
          <a:lstStyle/>
          <a:p>
            <a:r>
              <a:rPr lang="en-US" dirty="0" smtClean="0"/>
              <a:t>SH high has moved eastward, low forming behind it.  Still have strongly angled flow near Sao Tome (westerly component).</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5364480" cy="4145280"/>
          </a:xfrm>
          <a:prstGeom prst="rect">
            <a:avLst/>
          </a:prstGeom>
        </p:spPr>
      </p:pic>
      <p:pic>
        <p:nvPicPr>
          <p:cNvPr id="2" name="Picture 1"/>
          <p:cNvPicPr>
            <a:picLocks noChangeAspect="1"/>
          </p:cNvPicPr>
          <p:nvPr/>
        </p:nvPicPr>
        <p:blipFill>
          <a:blip r:embed="rId3"/>
          <a:stretch>
            <a:fillRect/>
          </a:stretch>
        </p:blipFill>
        <p:spPr>
          <a:xfrm>
            <a:off x="3779520" y="2712720"/>
            <a:ext cx="5364480" cy="4145280"/>
          </a:xfrm>
          <a:prstGeom prst="rect">
            <a:avLst/>
          </a:prstGeom>
        </p:spPr>
      </p:pic>
      <p:sp>
        <p:nvSpPr>
          <p:cNvPr id="3" name="TextBox 2"/>
          <p:cNvSpPr txBox="1"/>
          <p:nvPr/>
        </p:nvSpPr>
        <p:spPr>
          <a:xfrm>
            <a:off x="-1" y="4145280"/>
            <a:ext cx="3501571" cy="923330"/>
          </a:xfrm>
          <a:prstGeom prst="rect">
            <a:avLst/>
          </a:prstGeom>
          <a:noFill/>
        </p:spPr>
        <p:txBody>
          <a:bodyPr wrap="square" rtlCol="0">
            <a:spAutoFit/>
          </a:bodyPr>
          <a:lstStyle/>
          <a:p>
            <a:r>
              <a:rPr lang="en-US" dirty="0" smtClean="0"/>
              <a:t>Surface winds substantially weaker north of 20S than on Monday.  </a:t>
            </a:r>
            <a:r>
              <a:rPr lang="en-US" dirty="0" smtClean="0">
                <a:solidFill>
                  <a:srgbClr val="FF6600"/>
                </a:solidFill>
              </a:rPr>
              <a:t>Strong Angola Bay eddy returns </a:t>
            </a:r>
            <a:endParaRPr lang="en-US" dirty="0">
              <a:solidFill>
                <a:srgbClr val="FF6600"/>
              </a:solidFill>
            </a:endParaRPr>
          </a:p>
        </p:txBody>
      </p:sp>
      <p:sp>
        <p:nvSpPr>
          <p:cNvPr id="5" name="Oval 4"/>
          <p:cNvSpPr/>
          <p:nvPr/>
        </p:nvSpPr>
        <p:spPr>
          <a:xfrm>
            <a:off x="2311762" y="1028700"/>
            <a:ext cx="1467758" cy="914400"/>
          </a:xfrm>
          <a:prstGeom prst="ellipse">
            <a:avLst/>
          </a:prstGeom>
          <a:noFill/>
          <a:ln w="381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4450080" y="0"/>
            <a:ext cx="4693920" cy="3627120"/>
          </a:xfrm>
          <a:prstGeom prst="rect">
            <a:avLst/>
          </a:prstGeom>
        </p:spPr>
      </p:pic>
      <p:pic>
        <p:nvPicPr>
          <p:cNvPr id="14" name="Picture 13"/>
          <p:cNvPicPr>
            <a:picLocks noChangeAspect="1"/>
          </p:cNvPicPr>
          <p:nvPr/>
        </p:nvPicPr>
        <p:blipFill>
          <a:blip r:embed="rId3"/>
          <a:stretch>
            <a:fillRect/>
          </a:stretch>
        </p:blipFill>
        <p:spPr>
          <a:xfrm>
            <a:off x="4450080" y="3230880"/>
            <a:ext cx="4693920" cy="3627120"/>
          </a:xfrm>
          <a:prstGeom prst="rect">
            <a:avLst/>
          </a:prstGeom>
        </p:spPr>
      </p:pic>
      <p:sp>
        <p:nvSpPr>
          <p:cNvPr id="5" name="TextBox 4"/>
          <p:cNvSpPr txBox="1"/>
          <p:nvPr/>
        </p:nvSpPr>
        <p:spPr>
          <a:xfrm>
            <a:off x="244928" y="916214"/>
            <a:ext cx="841321" cy="369332"/>
          </a:xfrm>
          <a:prstGeom prst="rect">
            <a:avLst/>
          </a:prstGeom>
          <a:solidFill>
            <a:schemeClr val="bg1"/>
          </a:solidFill>
        </p:spPr>
        <p:txBody>
          <a:bodyPr wrap="none" rtlCol="0">
            <a:spAutoFit/>
          </a:bodyPr>
          <a:lstStyle/>
          <a:p>
            <a:r>
              <a:rPr lang="en-US" dirty="0" smtClean="0"/>
              <a:t>600mb</a:t>
            </a:r>
            <a:endParaRPr lang="en-US" dirty="0"/>
          </a:p>
        </p:txBody>
      </p:sp>
      <p:sp>
        <p:nvSpPr>
          <p:cNvPr id="8" name="TextBox 7"/>
          <p:cNvSpPr txBox="1"/>
          <p:nvPr/>
        </p:nvSpPr>
        <p:spPr>
          <a:xfrm>
            <a:off x="244928" y="3627120"/>
            <a:ext cx="3918857" cy="2308324"/>
          </a:xfrm>
          <a:prstGeom prst="rect">
            <a:avLst/>
          </a:prstGeom>
          <a:noFill/>
        </p:spPr>
        <p:txBody>
          <a:bodyPr wrap="square" rtlCol="0">
            <a:spAutoFit/>
          </a:bodyPr>
          <a:lstStyle/>
          <a:p>
            <a:pPr>
              <a:buFont typeface="Arial"/>
              <a:buChar char="•"/>
            </a:pPr>
            <a:r>
              <a:rPr lang="en-US" dirty="0" smtClean="0"/>
              <a:t>Sequence of events (daily) from Monday to Wednesday at 600mb</a:t>
            </a:r>
          </a:p>
          <a:p>
            <a:pPr>
              <a:buFont typeface="Arial"/>
              <a:buChar char="•"/>
            </a:pPr>
            <a:r>
              <a:rPr lang="en-US" dirty="0" smtClean="0"/>
              <a:t>Moisture starts getting wrapped around into jet</a:t>
            </a:r>
          </a:p>
          <a:p>
            <a:pPr>
              <a:buFont typeface="Arial"/>
              <a:buChar char="•"/>
            </a:pPr>
            <a:r>
              <a:rPr lang="en-US" dirty="0" smtClean="0">
                <a:solidFill>
                  <a:srgbClr val="FF6600"/>
                </a:solidFill>
              </a:rPr>
              <a:t> Low forms along jet (good model agreement).</a:t>
            </a:r>
          </a:p>
          <a:p>
            <a:endParaRPr lang="en-US" dirty="0" smtClean="0"/>
          </a:p>
          <a:p>
            <a:endParaRPr lang="en-US" dirty="0"/>
          </a:p>
        </p:txBody>
      </p:sp>
      <p:sp>
        <p:nvSpPr>
          <p:cNvPr id="12" name="Oval 11"/>
          <p:cNvSpPr/>
          <p:nvPr/>
        </p:nvSpPr>
        <p:spPr>
          <a:xfrm rot="19294086">
            <a:off x="5660839" y="4887795"/>
            <a:ext cx="846329" cy="996314"/>
          </a:xfrm>
          <a:prstGeom prst="ellipse">
            <a:avLst/>
          </a:prstGeom>
          <a:noFill/>
          <a:ln w="34925">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4"/>
          <a:stretch>
            <a:fillRect/>
          </a:stretch>
        </p:blipFill>
        <p:spPr>
          <a:xfrm>
            <a:off x="0" y="0"/>
            <a:ext cx="4693920" cy="3627120"/>
          </a:xfrm>
          <a:prstGeom prst="rect">
            <a:avLst/>
          </a:prstGeom>
        </p:spPr>
      </p:pic>
      <p:sp>
        <p:nvSpPr>
          <p:cNvPr id="6" name="TextBox 5"/>
          <p:cNvSpPr txBox="1"/>
          <p:nvPr/>
        </p:nvSpPr>
        <p:spPr>
          <a:xfrm>
            <a:off x="2777827" y="272143"/>
            <a:ext cx="1672253" cy="369332"/>
          </a:xfrm>
          <a:prstGeom prst="rect">
            <a:avLst/>
          </a:prstGeom>
          <a:solidFill>
            <a:schemeClr val="bg1"/>
          </a:solidFill>
        </p:spPr>
        <p:txBody>
          <a:bodyPr wrap="none" rtlCol="0">
            <a:spAutoFit/>
          </a:bodyPr>
          <a:lstStyle/>
          <a:p>
            <a:r>
              <a:rPr lang="en-US" dirty="0" smtClean="0"/>
              <a:t>6</a:t>
            </a:r>
            <a:r>
              <a:rPr lang="en-US" dirty="0" smtClean="0"/>
              <a:t>00mb Monday</a:t>
            </a:r>
            <a:endParaRPr lang="en-US" dirty="0"/>
          </a:p>
        </p:txBody>
      </p:sp>
      <p:sp>
        <p:nvSpPr>
          <p:cNvPr id="17" name="TextBox 16"/>
          <p:cNvSpPr txBox="1"/>
          <p:nvPr/>
        </p:nvSpPr>
        <p:spPr>
          <a:xfrm>
            <a:off x="7011990" y="3627120"/>
            <a:ext cx="1997737" cy="369332"/>
          </a:xfrm>
          <a:prstGeom prst="rect">
            <a:avLst/>
          </a:prstGeom>
          <a:solidFill>
            <a:schemeClr val="bg1"/>
          </a:solidFill>
        </p:spPr>
        <p:txBody>
          <a:bodyPr wrap="none" rtlCol="0">
            <a:spAutoFit/>
          </a:bodyPr>
          <a:lstStyle/>
          <a:p>
            <a:r>
              <a:rPr lang="en-US" dirty="0" smtClean="0"/>
              <a:t>6</a:t>
            </a:r>
            <a:r>
              <a:rPr lang="en-US" dirty="0" smtClean="0"/>
              <a:t>00mb Wednesday</a:t>
            </a:r>
            <a:endParaRPr lang="en-US" dirty="0"/>
          </a:p>
        </p:txBody>
      </p:sp>
      <p:sp>
        <p:nvSpPr>
          <p:cNvPr id="18" name="TextBox 17"/>
          <p:cNvSpPr txBox="1"/>
          <p:nvPr/>
        </p:nvSpPr>
        <p:spPr>
          <a:xfrm>
            <a:off x="7246764" y="272143"/>
            <a:ext cx="1672253" cy="369332"/>
          </a:xfrm>
          <a:prstGeom prst="rect">
            <a:avLst/>
          </a:prstGeom>
          <a:solidFill>
            <a:schemeClr val="bg1"/>
          </a:solidFill>
        </p:spPr>
        <p:txBody>
          <a:bodyPr wrap="none" rtlCol="0">
            <a:spAutoFit/>
          </a:bodyPr>
          <a:lstStyle/>
          <a:p>
            <a:r>
              <a:rPr lang="en-US" dirty="0" smtClean="0"/>
              <a:t>6</a:t>
            </a:r>
            <a:r>
              <a:rPr lang="en-US" dirty="0" smtClean="0"/>
              <a:t>00mb Tuesday</a:t>
            </a:r>
            <a:endParaRPr lang="en-US" dirty="0"/>
          </a:p>
        </p:txBody>
      </p:sp>
      <p:cxnSp>
        <p:nvCxnSpPr>
          <p:cNvPr id="20" name="Straight Connector 19"/>
          <p:cNvCxnSpPr/>
          <p:nvPr/>
        </p:nvCxnSpPr>
        <p:spPr>
          <a:xfrm rot="10800000" flipV="1">
            <a:off x="5624286" y="789213"/>
            <a:ext cx="1296994"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0800000" flipV="1">
            <a:off x="1186544" y="789213"/>
            <a:ext cx="1296994" cy="414691"/>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0800000" flipV="1">
            <a:off x="5624286" y="3932955"/>
            <a:ext cx="1296994" cy="528739"/>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stretch>
            <a:fillRect/>
          </a:stretch>
        </p:blipFill>
        <p:spPr>
          <a:xfrm>
            <a:off x="4450080" y="0"/>
            <a:ext cx="4693920" cy="3627120"/>
          </a:xfrm>
          <a:prstGeom prst="rect">
            <a:avLst/>
          </a:prstGeom>
        </p:spPr>
      </p:pic>
      <p:pic>
        <p:nvPicPr>
          <p:cNvPr id="24" name="Picture 23"/>
          <p:cNvPicPr>
            <a:picLocks noChangeAspect="1"/>
          </p:cNvPicPr>
          <p:nvPr/>
        </p:nvPicPr>
        <p:blipFill>
          <a:blip r:embed="rId3"/>
          <a:stretch>
            <a:fillRect/>
          </a:stretch>
        </p:blipFill>
        <p:spPr>
          <a:xfrm>
            <a:off x="4450080" y="3230880"/>
            <a:ext cx="4693920" cy="3627120"/>
          </a:xfrm>
          <a:prstGeom prst="rect">
            <a:avLst/>
          </a:prstGeom>
        </p:spPr>
      </p:pic>
      <p:pic>
        <p:nvPicPr>
          <p:cNvPr id="19" name="Picture 18"/>
          <p:cNvPicPr>
            <a:picLocks noChangeAspect="1"/>
          </p:cNvPicPr>
          <p:nvPr/>
        </p:nvPicPr>
        <p:blipFill>
          <a:blip r:embed="rId4"/>
          <a:stretch>
            <a:fillRect/>
          </a:stretch>
        </p:blipFill>
        <p:spPr>
          <a:xfrm>
            <a:off x="0" y="0"/>
            <a:ext cx="4693920" cy="3627120"/>
          </a:xfrm>
          <a:prstGeom prst="rect">
            <a:avLst/>
          </a:prstGeom>
        </p:spPr>
      </p:pic>
      <p:sp>
        <p:nvSpPr>
          <p:cNvPr id="8" name="TextBox 7"/>
          <p:cNvSpPr txBox="1"/>
          <p:nvPr/>
        </p:nvSpPr>
        <p:spPr>
          <a:xfrm>
            <a:off x="244928" y="3627120"/>
            <a:ext cx="3918857" cy="2308324"/>
          </a:xfrm>
          <a:prstGeom prst="rect">
            <a:avLst/>
          </a:prstGeom>
          <a:noFill/>
        </p:spPr>
        <p:txBody>
          <a:bodyPr wrap="square" rtlCol="0">
            <a:spAutoFit/>
          </a:bodyPr>
          <a:lstStyle/>
          <a:p>
            <a:pPr>
              <a:buFont typeface="Arial"/>
              <a:buChar char="•"/>
            </a:pPr>
            <a:r>
              <a:rPr lang="en-US" dirty="0" smtClean="0"/>
              <a:t>Sequence of events (daily) from Monday to Wednesday at 700mb</a:t>
            </a:r>
          </a:p>
          <a:p>
            <a:pPr>
              <a:buFont typeface="Arial"/>
              <a:buChar char="•"/>
            </a:pPr>
            <a:r>
              <a:rPr lang="en-US" dirty="0" smtClean="0"/>
              <a:t>Much the same basic pattern as at 600mb. </a:t>
            </a:r>
          </a:p>
          <a:p>
            <a:pPr>
              <a:buFont typeface="Arial"/>
              <a:buChar char="•"/>
            </a:pPr>
            <a:r>
              <a:rPr lang="en-US" dirty="0" smtClean="0"/>
              <a:t>Moisture plume over Ascension at 12Z on Wednesday</a:t>
            </a:r>
            <a:endParaRPr lang="en-US" dirty="0" smtClean="0"/>
          </a:p>
          <a:p>
            <a:endParaRPr lang="en-US" dirty="0" smtClean="0"/>
          </a:p>
          <a:p>
            <a:endParaRPr lang="en-US" dirty="0"/>
          </a:p>
        </p:txBody>
      </p:sp>
      <p:sp>
        <p:nvSpPr>
          <p:cNvPr id="6" name="TextBox 5"/>
          <p:cNvSpPr txBox="1"/>
          <p:nvPr/>
        </p:nvSpPr>
        <p:spPr>
          <a:xfrm>
            <a:off x="2777827" y="272143"/>
            <a:ext cx="1672253" cy="369332"/>
          </a:xfrm>
          <a:prstGeom prst="rect">
            <a:avLst/>
          </a:prstGeom>
          <a:solidFill>
            <a:schemeClr val="bg1"/>
          </a:solidFill>
        </p:spPr>
        <p:txBody>
          <a:bodyPr wrap="none" rtlCol="0">
            <a:spAutoFit/>
          </a:bodyPr>
          <a:lstStyle/>
          <a:p>
            <a:r>
              <a:rPr lang="en-US" dirty="0" smtClean="0"/>
              <a:t>7</a:t>
            </a:r>
            <a:r>
              <a:rPr lang="en-US" dirty="0" smtClean="0"/>
              <a:t>00mb Monday</a:t>
            </a:r>
            <a:endParaRPr lang="en-US" dirty="0"/>
          </a:p>
        </p:txBody>
      </p:sp>
      <p:sp>
        <p:nvSpPr>
          <p:cNvPr id="17" name="TextBox 16"/>
          <p:cNvSpPr txBox="1"/>
          <p:nvPr/>
        </p:nvSpPr>
        <p:spPr>
          <a:xfrm>
            <a:off x="7011990" y="3627120"/>
            <a:ext cx="1997737" cy="369332"/>
          </a:xfrm>
          <a:prstGeom prst="rect">
            <a:avLst/>
          </a:prstGeom>
          <a:solidFill>
            <a:schemeClr val="bg1"/>
          </a:solidFill>
        </p:spPr>
        <p:txBody>
          <a:bodyPr wrap="none" rtlCol="0">
            <a:spAutoFit/>
          </a:bodyPr>
          <a:lstStyle/>
          <a:p>
            <a:r>
              <a:rPr lang="en-US" dirty="0" smtClean="0"/>
              <a:t>7</a:t>
            </a:r>
            <a:r>
              <a:rPr lang="en-US" dirty="0" smtClean="0"/>
              <a:t>00mb Wednesday</a:t>
            </a:r>
            <a:endParaRPr lang="en-US" dirty="0"/>
          </a:p>
        </p:txBody>
      </p:sp>
      <p:sp>
        <p:nvSpPr>
          <p:cNvPr id="18" name="TextBox 17"/>
          <p:cNvSpPr txBox="1"/>
          <p:nvPr/>
        </p:nvSpPr>
        <p:spPr>
          <a:xfrm>
            <a:off x="7246764" y="272143"/>
            <a:ext cx="1672253" cy="369332"/>
          </a:xfrm>
          <a:prstGeom prst="rect">
            <a:avLst/>
          </a:prstGeom>
          <a:solidFill>
            <a:schemeClr val="bg1"/>
          </a:solidFill>
        </p:spPr>
        <p:txBody>
          <a:bodyPr wrap="none" rtlCol="0">
            <a:spAutoFit/>
          </a:bodyPr>
          <a:lstStyle/>
          <a:p>
            <a:r>
              <a:rPr lang="en-US" dirty="0" smtClean="0"/>
              <a:t>7</a:t>
            </a:r>
            <a:r>
              <a:rPr lang="en-US" dirty="0" smtClean="0"/>
              <a:t>00mb Tuesday</a:t>
            </a:r>
            <a:endParaRPr lang="en-US" dirty="0"/>
          </a:p>
        </p:txBody>
      </p:sp>
      <p:cxnSp>
        <p:nvCxnSpPr>
          <p:cNvPr id="20" name="Straight Connector 19"/>
          <p:cNvCxnSpPr/>
          <p:nvPr/>
        </p:nvCxnSpPr>
        <p:spPr>
          <a:xfrm rot="10800000" flipV="1">
            <a:off x="5624286" y="789213"/>
            <a:ext cx="1296994"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0800000" flipV="1">
            <a:off x="1186544" y="789213"/>
            <a:ext cx="1296994" cy="414691"/>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0800000" flipV="1">
            <a:off x="5624286" y="3932955"/>
            <a:ext cx="1296994" cy="528739"/>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4027714" y="4299857"/>
            <a:ext cx="1442357" cy="3447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4450080" y="0"/>
            <a:ext cx="4693920" cy="3627120"/>
          </a:xfrm>
          <a:prstGeom prst="rect">
            <a:avLst/>
          </a:prstGeom>
        </p:spPr>
      </p:pic>
      <p:pic>
        <p:nvPicPr>
          <p:cNvPr id="15" name="Picture 14"/>
          <p:cNvPicPr>
            <a:picLocks noChangeAspect="1"/>
          </p:cNvPicPr>
          <p:nvPr/>
        </p:nvPicPr>
        <p:blipFill>
          <a:blip r:embed="rId3"/>
          <a:stretch>
            <a:fillRect/>
          </a:stretch>
        </p:blipFill>
        <p:spPr>
          <a:xfrm>
            <a:off x="4450080" y="3230880"/>
            <a:ext cx="4693920" cy="3627120"/>
          </a:xfrm>
          <a:prstGeom prst="rect">
            <a:avLst/>
          </a:prstGeom>
        </p:spPr>
      </p:pic>
      <p:pic>
        <p:nvPicPr>
          <p:cNvPr id="13" name="Picture 12"/>
          <p:cNvPicPr>
            <a:picLocks noChangeAspect="1"/>
          </p:cNvPicPr>
          <p:nvPr/>
        </p:nvPicPr>
        <p:blipFill>
          <a:blip r:embed="rId4"/>
          <a:stretch>
            <a:fillRect/>
          </a:stretch>
        </p:blipFill>
        <p:spPr>
          <a:xfrm>
            <a:off x="0" y="0"/>
            <a:ext cx="4693920" cy="3627120"/>
          </a:xfrm>
          <a:prstGeom prst="rect">
            <a:avLst/>
          </a:prstGeom>
        </p:spPr>
      </p:pic>
      <p:sp>
        <p:nvSpPr>
          <p:cNvPr id="8" name="TextBox 7"/>
          <p:cNvSpPr txBox="1"/>
          <p:nvPr/>
        </p:nvSpPr>
        <p:spPr>
          <a:xfrm>
            <a:off x="244928" y="3627120"/>
            <a:ext cx="3918857" cy="1754327"/>
          </a:xfrm>
          <a:prstGeom prst="rect">
            <a:avLst/>
          </a:prstGeom>
          <a:noFill/>
        </p:spPr>
        <p:txBody>
          <a:bodyPr wrap="square" rtlCol="0">
            <a:spAutoFit/>
          </a:bodyPr>
          <a:lstStyle/>
          <a:p>
            <a:pPr>
              <a:buFont typeface="Arial"/>
              <a:buChar char="•"/>
            </a:pPr>
            <a:r>
              <a:rPr lang="en-US" dirty="0" smtClean="0"/>
              <a:t>Sequence of events (daily) from Monday to Wednesday at 800mb</a:t>
            </a:r>
          </a:p>
          <a:p>
            <a:pPr>
              <a:buFont typeface="Arial"/>
              <a:buChar char="•"/>
            </a:pPr>
            <a:r>
              <a:rPr lang="en-US" dirty="0" smtClean="0"/>
              <a:t>Advance is not as rapid.</a:t>
            </a:r>
          </a:p>
          <a:p>
            <a:pPr>
              <a:buFont typeface="Arial"/>
              <a:buChar char="•"/>
            </a:pPr>
            <a:endParaRPr lang="en-US" dirty="0" smtClean="0"/>
          </a:p>
          <a:p>
            <a:endParaRPr lang="en-US" dirty="0" smtClean="0"/>
          </a:p>
          <a:p>
            <a:endParaRPr lang="en-US" dirty="0"/>
          </a:p>
        </p:txBody>
      </p:sp>
      <p:sp>
        <p:nvSpPr>
          <p:cNvPr id="6" name="TextBox 5"/>
          <p:cNvSpPr txBox="1"/>
          <p:nvPr/>
        </p:nvSpPr>
        <p:spPr>
          <a:xfrm>
            <a:off x="2777827" y="272143"/>
            <a:ext cx="1672253" cy="369332"/>
          </a:xfrm>
          <a:prstGeom prst="rect">
            <a:avLst/>
          </a:prstGeom>
          <a:solidFill>
            <a:schemeClr val="bg1"/>
          </a:solidFill>
        </p:spPr>
        <p:txBody>
          <a:bodyPr wrap="none" rtlCol="0">
            <a:spAutoFit/>
          </a:bodyPr>
          <a:lstStyle/>
          <a:p>
            <a:r>
              <a:rPr lang="en-US" dirty="0" smtClean="0"/>
              <a:t>8</a:t>
            </a:r>
            <a:r>
              <a:rPr lang="en-US" dirty="0" smtClean="0"/>
              <a:t>00mb Monday</a:t>
            </a:r>
            <a:endParaRPr lang="en-US" dirty="0"/>
          </a:p>
        </p:txBody>
      </p:sp>
      <p:sp>
        <p:nvSpPr>
          <p:cNvPr id="17" name="TextBox 16"/>
          <p:cNvSpPr txBox="1"/>
          <p:nvPr/>
        </p:nvSpPr>
        <p:spPr>
          <a:xfrm>
            <a:off x="7011990" y="3627120"/>
            <a:ext cx="1997737" cy="369332"/>
          </a:xfrm>
          <a:prstGeom prst="rect">
            <a:avLst/>
          </a:prstGeom>
          <a:solidFill>
            <a:schemeClr val="bg1"/>
          </a:solidFill>
        </p:spPr>
        <p:txBody>
          <a:bodyPr wrap="none" rtlCol="0">
            <a:spAutoFit/>
          </a:bodyPr>
          <a:lstStyle/>
          <a:p>
            <a:r>
              <a:rPr lang="en-US" dirty="0" smtClean="0"/>
              <a:t>8</a:t>
            </a:r>
            <a:r>
              <a:rPr lang="en-US" dirty="0" smtClean="0"/>
              <a:t>00mb Wednesday</a:t>
            </a:r>
            <a:endParaRPr lang="en-US" dirty="0"/>
          </a:p>
        </p:txBody>
      </p:sp>
      <p:sp>
        <p:nvSpPr>
          <p:cNvPr id="18" name="TextBox 17"/>
          <p:cNvSpPr txBox="1"/>
          <p:nvPr/>
        </p:nvSpPr>
        <p:spPr>
          <a:xfrm>
            <a:off x="7246764" y="272143"/>
            <a:ext cx="1672253" cy="369332"/>
          </a:xfrm>
          <a:prstGeom prst="rect">
            <a:avLst/>
          </a:prstGeom>
          <a:solidFill>
            <a:schemeClr val="bg1"/>
          </a:solidFill>
        </p:spPr>
        <p:txBody>
          <a:bodyPr wrap="none" rtlCol="0">
            <a:spAutoFit/>
          </a:bodyPr>
          <a:lstStyle/>
          <a:p>
            <a:r>
              <a:rPr lang="en-US" dirty="0" smtClean="0"/>
              <a:t>8</a:t>
            </a:r>
            <a:r>
              <a:rPr lang="en-US" dirty="0" smtClean="0"/>
              <a:t>00mb Tuesday</a:t>
            </a:r>
            <a:endParaRPr lang="en-US" dirty="0"/>
          </a:p>
        </p:txBody>
      </p:sp>
      <p:cxnSp>
        <p:nvCxnSpPr>
          <p:cNvPr id="20" name="Straight Connector 19"/>
          <p:cNvCxnSpPr/>
          <p:nvPr/>
        </p:nvCxnSpPr>
        <p:spPr>
          <a:xfrm rot="10800000" flipV="1">
            <a:off x="5624286" y="789213"/>
            <a:ext cx="1296994"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0800000" flipV="1">
            <a:off x="1186544" y="789213"/>
            <a:ext cx="1296994" cy="414691"/>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0800000" flipV="1">
            <a:off x="5624286" y="3932955"/>
            <a:ext cx="1296994" cy="528739"/>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4027714" y="4299857"/>
            <a:ext cx="1442357" cy="3447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Monday</a:t>
            </a:r>
            <a:endParaRPr lang="en-US" dirty="0"/>
          </a:p>
        </p:txBody>
      </p:sp>
      <p:sp>
        <p:nvSpPr>
          <p:cNvPr id="5" name="TextBox 4"/>
          <p:cNvSpPr txBox="1"/>
          <p:nvPr/>
        </p:nvSpPr>
        <p:spPr>
          <a:xfrm>
            <a:off x="571500" y="1950357"/>
            <a:ext cx="8115299" cy="3416320"/>
          </a:xfrm>
          <a:prstGeom prst="rect">
            <a:avLst/>
          </a:prstGeom>
          <a:noFill/>
        </p:spPr>
        <p:txBody>
          <a:bodyPr wrap="square" rtlCol="0">
            <a:spAutoFit/>
          </a:bodyPr>
          <a:lstStyle/>
          <a:p>
            <a:pPr>
              <a:buFont typeface="Arial"/>
              <a:buChar char="•"/>
            </a:pPr>
            <a:r>
              <a:rPr lang="en-US" sz="2400" dirty="0" smtClean="0"/>
              <a:t>Expect a good chance of extensive high cloud cover </a:t>
            </a:r>
            <a:r>
              <a:rPr lang="en-US" sz="2400" dirty="0" smtClean="0"/>
              <a:t>over at least northern part </a:t>
            </a:r>
            <a:r>
              <a:rPr lang="en-US" sz="2400" dirty="0" smtClean="0"/>
              <a:t>routine </a:t>
            </a:r>
            <a:r>
              <a:rPr lang="en-US" sz="2400" dirty="0" smtClean="0"/>
              <a:t>track – tops around 40kft</a:t>
            </a:r>
          </a:p>
          <a:p>
            <a:pPr>
              <a:buFont typeface="Arial"/>
              <a:buChar char="•"/>
            </a:pPr>
            <a:r>
              <a:rPr lang="en-US" sz="2400" dirty="0" smtClean="0"/>
              <a:t>This is due to enhanced convection forecast near the shore – this is in both UKMO and EC models</a:t>
            </a:r>
            <a:r>
              <a:rPr lang="en-US" sz="2400" dirty="0" smtClean="0"/>
              <a:t>.</a:t>
            </a:r>
          </a:p>
          <a:p>
            <a:pPr>
              <a:buFont typeface="Arial"/>
              <a:buChar char="•"/>
            </a:pPr>
            <a:r>
              <a:rPr lang="en-US" sz="2400" dirty="0" smtClean="0"/>
              <a:t>Mid </a:t>
            </a:r>
            <a:r>
              <a:rPr lang="en-US" sz="2400" dirty="0" smtClean="0"/>
              <a:t>levels show continued decisive offshore quasi zonal flow with high RH north of </a:t>
            </a:r>
            <a:r>
              <a:rPr lang="en-US" sz="2400" dirty="0" smtClean="0"/>
              <a:t>7S.  Can see it even at 300mb (north of equator.</a:t>
            </a:r>
          </a:p>
          <a:p>
            <a:pPr>
              <a:buFont typeface="Arial"/>
              <a:buChar char="•"/>
            </a:pPr>
            <a:r>
              <a:rPr lang="en-US" sz="2400" dirty="0" smtClean="0"/>
              <a:t>Mid level RH plume implies a good chance of significant mid-level cloud north of 7S.</a:t>
            </a:r>
            <a:endParaRPr lang="en-US" sz="2400" dirty="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450080" y="0"/>
            <a:ext cx="4693920" cy="3627120"/>
          </a:xfrm>
          <a:prstGeom prst="rect">
            <a:avLst/>
          </a:prstGeom>
        </p:spPr>
      </p:pic>
      <p:pic>
        <p:nvPicPr>
          <p:cNvPr id="2" name="Picture 1"/>
          <p:cNvPicPr>
            <a:picLocks noChangeAspect="1"/>
          </p:cNvPicPr>
          <p:nvPr/>
        </p:nvPicPr>
        <p:blipFill>
          <a:blip r:embed="rId3"/>
          <a:stretch>
            <a:fillRect/>
          </a:stretch>
        </p:blipFill>
        <p:spPr>
          <a:xfrm>
            <a:off x="4450080" y="3230880"/>
            <a:ext cx="4693920" cy="3627120"/>
          </a:xfrm>
          <a:prstGeom prst="rect">
            <a:avLst/>
          </a:prstGeom>
        </p:spPr>
      </p:pic>
      <p:pic>
        <p:nvPicPr>
          <p:cNvPr id="4" name="Picture 3"/>
          <p:cNvPicPr>
            <a:picLocks noChangeAspect="1"/>
          </p:cNvPicPr>
          <p:nvPr/>
        </p:nvPicPr>
        <p:blipFill>
          <a:blip r:embed="rId4"/>
          <a:stretch>
            <a:fillRect/>
          </a:stretch>
        </p:blipFill>
        <p:spPr>
          <a:xfrm>
            <a:off x="0" y="0"/>
            <a:ext cx="4693920" cy="3627120"/>
          </a:xfrm>
          <a:prstGeom prst="rect">
            <a:avLst/>
          </a:prstGeom>
        </p:spPr>
      </p:pic>
      <p:sp>
        <p:nvSpPr>
          <p:cNvPr id="5" name="TextBox 4"/>
          <p:cNvSpPr txBox="1"/>
          <p:nvPr/>
        </p:nvSpPr>
        <p:spPr>
          <a:xfrm>
            <a:off x="4973113" y="3909786"/>
            <a:ext cx="841321" cy="369332"/>
          </a:xfrm>
          <a:prstGeom prst="rect">
            <a:avLst/>
          </a:prstGeom>
          <a:solidFill>
            <a:schemeClr val="bg1"/>
          </a:solidFill>
        </p:spPr>
        <p:txBody>
          <a:bodyPr wrap="none" rtlCol="0">
            <a:spAutoFit/>
          </a:bodyPr>
          <a:lstStyle/>
          <a:p>
            <a:r>
              <a:rPr lang="en-US" dirty="0" smtClean="0"/>
              <a:t>8</a:t>
            </a:r>
            <a:r>
              <a:rPr lang="en-US" dirty="0" smtClean="0"/>
              <a:t>00mb</a:t>
            </a:r>
            <a:endParaRPr lang="en-US" dirty="0"/>
          </a:p>
        </p:txBody>
      </p:sp>
      <p:sp>
        <p:nvSpPr>
          <p:cNvPr id="6" name="TextBox 5"/>
          <p:cNvSpPr txBox="1"/>
          <p:nvPr/>
        </p:nvSpPr>
        <p:spPr>
          <a:xfrm>
            <a:off x="3011870" y="435429"/>
            <a:ext cx="841321" cy="369332"/>
          </a:xfrm>
          <a:prstGeom prst="rect">
            <a:avLst/>
          </a:prstGeom>
          <a:solidFill>
            <a:schemeClr val="bg1"/>
          </a:solidFill>
        </p:spPr>
        <p:txBody>
          <a:bodyPr wrap="none" rtlCol="0">
            <a:spAutoFit/>
          </a:bodyPr>
          <a:lstStyle/>
          <a:p>
            <a:r>
              <a:rPr lang="en-US" dirty="0" smtClean="0"/>
              <a:t>6</a:t>
            </a:r>
            <a:r>
              <a:rPr lang="en-US" dirty="0" smtClean="0"/>
              <a:t>00mb</a:t>
            </a:r>
            <a:endParaRPr lang="en-US" dirty="0"/>
          </a:p>
        </p:txBody>
      </p:sp>
      <p:sp>
        <p:nvSpPr>
          <p:cNvPr id="7" name="TextBox 6"/>
          <p:cNvSpPr txBox="1"/>
          <p:nvPr/>
        </p:nvSpPr>
        <p:spPr>
          <a:xfrm>
            <a:off x="7400979" y="952500"/>
            <a:ext cx="841321" cy="369332"/>
          </a:xfrm>
          <a:prstGeom prst="rect">
            <a:avLst/>
          </a:prstGeom>
          <a:solidFill>
            <a:schemeClr val="bg1"/>
          </a:solidFill>
        </p:spPr>
        <p:txBody>
          <a:bodyPr wrap="none" rtlCol="0">
            <a:spAutoFit/>
          </a:bodyPr>
          <a:lstStyle/>
          <a:p>
            <a:r>
              <a:rPr lang="en-US" dirty="0" smtClean="0"/>
              <a:t>7</a:t>
            </a:r>
            <a:r>
              <a:rPr lang="en-US" dirty="0" smtClean="0"/>
              <a:t>00mb</a:t>
            </a:r>
            <a:endParaRPr lang="en-US" dirty="0"/>
          </a:p>
        </p:txBody>
      </p:sp>
      <p:sp>
        <p:nvSpPr>
          <p:cNvPr id="8" name="TextBox 7"/>
          <p:cNvSpPr txBox="1"/>
          <p:nvPr/>
        </p:nvSpPr>
        <p:spPr>
          <a:xfrm>
            <a:off x="462643" y="3909786"/>
            <a:ext cx="3828143" cy="2031325"/>
          </a:xfrm>
          <a:prstGeom prst="rect">
            <a:avLst/>
          </a:prstGeom>
          <a:noFill/>
        </p:spPr>
        <p:txBody>
          <a:bodyPr wrap="square" rtlCol="0">
            <a:spAutoFit/>
          </a:bodyPr>
          <a:lstStyle/>
          <a:p>
            <a:r>
              <a:rPr lang="en-US" dirty="0" smtClean="0"/>
              <a:t>Mid levels for Wednesday.  All show horizontal shearing (Stronger flow in the southern part of the moisture plume.  Upper levels start getting wrapped around the lower parts of the STJ.  600mb plume has largely dissipated at ASI. </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1985"/>
            <a:ext cx="5364480" cy="4145280"/>
          </a:xfrm>
          <a:prstGeom prst="rect">
            <a:avLst/>
          </a:prstGeom>
        </p:spPr>
      </p:pic>
      <p:pic>
        <p:nvPicPr>
          <p:cNvPr id="4" name="Picture 3"/>
          <p:cNvPicPr>
            <a:picLocks noChangeAspect="1"/>
          </p:cNvPicPr>
          <p:nvPr/>
        </p:nvPicPr>
        <p:blipFill>
          <a:blip r:embed="rId3"/>
          <a:stretch>
            <a:fillRect/>
          </a:stretch>
        </p:blipFill>
        <p:spPr>
          <a:xfrm>
            <a:off x="4841240" y="0"/>
            <a:ext cx="4302760" cy="4384040"/>
          </a:xfrm>
          <a:prstGeom prst="rect">
            <a:avLst/>
          </a:prstGeom>
        </p:spPr>
      </p:pic>
      <p:sp>
        <p:nvSpPr>
          <p:cNvPr id="5" name="TextBox 4"/>
          <p:cNvSpPr txBox="1"/>
          <p:nvPr/>
        </p:nvSpPr>
        <p:spPr>
          <a:xfrm>
            <a:off x="326571" y="4826000"/>
            <a:ext cx="8809033" cy="1477328"/>
          </a:xfrm>
          <a:prstGeom prst="rect">
            <a:avLst/>
          </a:prstGeom>
          <a:noFill/>
        </p:spPr>
        <p:txBody>
          <a:bodyPr wrap="square" rtlCol="0">
            <a:spAutoFit/>
          </a:bodyPr>
          <a:lstStyle/>
          <a:p>
            <a:pPr>
              <a:buFont typeface="Arial"/>
              <a:buChar char="•"/>
            </a:pPr>
            <a:r>
              <a:rPr lang="en-US" dirty="0" smtClean="0">
                <a:solidFill>
                  <a:srgbClr val="FF6600"/>
                </a:solidFill>
              </a:rPr>
              <a:t>I trust the cloud north of about 3S, associated with convective outflow moisture</a:t>
            </a:r>
            <a:endParaRPr lang="en-US" dirty="0" smtClean="0">
              <a:solidFill>
                <a:srgbClr val="008000"/>
              </a:solidFill>
            </a:endParaRPr>
          </a:p>
          <a:p>
            <a:pPr>
              <a:buFont typeface="Arial"/>
              <a:buChar char="•"/>
            </a:pPr>
            <a:r>
              <a:rPr lang="en-US" dirty="0" smtClean="0">
                <a:solidFill>
                  <a:srgbClr val="3366FF"/>
                </a:solidFill>
              </a:rPr>
              <a:t>I don’t trust the stuff SE of Ascension, seems like it is from wraparound tropical moisture, plus a really long term forecast.</a:t>
            </a:r>
          </a:p>
          <a:p>
            <a:pPr>
              <a:buFont typeface="Arial"/>
              <a:buChar char="•"/>
            </a:pPr>
            <a:r>
              <a:rPr lang="en-US" dirty="0" smtClean="0"/>
              <a:t>Don’t trust much except maybe the high cloud this far out, but UKMO shows very little except near Sao Tome.</a:t>
            </a:r>
          </a:p>
        </p:txBody>
      </p:sp>
      <p:sp>
        <p:nvSpPr>
          <p:cNvPr id="6" name="Oval 5"/>
          <p:cNvSpPr/>
          <p:nvPr/>
        </p:nvSpPr>
        <p:spPr>
          <a:xfrm>
            <a:off x="1623776" y="399143"/>
            <a:ext cx="1467758" cy="914400"/>
          </a:xfrm>
          <a:prstGeom prst="ellipse">
            <a:avLst/>
          </a:prstGeom>
          <a:noFill/>
          <a:ln w="381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rot="1611860">
            <a:off x="838485" y="1243937"/>
            <a:ext cx="2717110" cy="914400"/>
          </a:xfrm>
          <a:prstGeom prst="ellipse">
            <a:avLst/>
          </a:prstGeom>
          <a:noFill/>
          <a:ln w="38100">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190501" y="6080454"/>
            <a:ext cx="8617856" cy="646331"/>
          </a:xfrm>
          <a:prstGeom prst="rect">
            <a:avLst/>
          </a:prstGeom>
          <a:noFill/>
        </p:spPr>
        <p:txBody>
          <a:bodyPr wrap="square" rtlCol="0">
            <a:spAutoFit/>
          </a:bodyPr>
          <a:lstStyle/>
          <a:p>
            <a:r>
              <a:rPr lang="en-US" dirty="0" smtClean="0"/>
              <a:t>EC complete cloud forecast.  No comment on low clouds, but agrees with UKMO on middle clouds</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364480" cy="4145280"/>
          </a:xfrm>
          <a:prstGeom prst="rect">
            <a:avLst/>
          </a:prstGeom>
        </p:spPr>
      </p:pic>
      <p:cxnSp>
        <p:nvCxnSpPr>
          <p:cNvPr id="4" name="Straight Connector 3"/>
          <p:cNvCxnSpPr/>
          <p:nvPr/>
        </p:nvCxnSpPr>
        <p:spPr>
          <a:xfrm rot="5400000" flipH="1" flipV="1">
            <a:off x="-154214" y="1542143"/>
            <a:ext cx="2521857"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rot="5400000" flipH="1" flipV="1">
            <a:off x="1814285" y="1542937"/>
            <a:ext cx="2521858"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3"/>
          <a:stretch>
            <a:fillRect/>
          </a:stretch>
        </p:blipFill>
        <p:spPr>
          <a:xfrm>
            <a:off x="3779520" y="2712720"/>
            <a:ext cx="5364480" cy="4145280"/>
          </a:xfrm>
          <a:prstGeom prst="rect">
            <a:avLst/>
          </a:prstGeom>
        </p:spPr>
      </p:pic>
      <p:cxnSp>
        <p:nvCxnSpPr>
          <p:cNvPr id="10" name="Straight Connector 9"/>
          <p:cNvCxnSpPr/>
          <p:nvPr/>
        </p:nvCxnSpPr>
        <p:spPr>
          <a:xfrm rot="5400000" flipH="1" flipV="1">
            <a:off x="5715796" y="4216404"/>
            <a:ext cx="2521857"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flipH="1" flipV="1">
            <a:off x="3636849" y="4216402"/>
            <a:ext cx="2521857" cy="1588"/>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 y="4263571"/>
            <a:ext cx="3779520" cy="1477328"/>
          </a:xfrm>
          <a:prstGeom prst="rect">
            <a:avLst/>
          </a:prstGeom>
          <a:noFill/>
        </p:spPr>
        <p:txBody>
          <a:bodyPr wrap="square" rtlCol="0">
            <a:spAutoFit/>
          </a:bodyPr>
          <a:lstStyle/>
          <a:p>
            <a:r>
              <a:rPr lang="en-US" dirty="0" smtClean="0"/>
              <a:t>Cross sections.  Can see moisture plume centered at 700mb near ASI.  Slope with altitude (5S curtain) is apparent.  Plume more advanced at 10S (as in previous slides).  </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820" y="0"/>
            <a:ext cx="8046720" cy="6217920"/>
          </a:xfrm>
          <a:prstGeom prst="rect">
            <a:avLst/>
          </a:prstGeom>
        </p:spPr>
      </p:pic>
      <p:sp>
        <p:nvSpPr>
          <p:cNvPr id="5" name="TextBox 4"/>
          <p:cNvSpPr txBox="1"/>
          <p:nvPr/>
        </p:nvSpPr>
        <p:spPr>
          <a:xfrm>
            <a:off x="0" y="5934670"/>
            <a:ext cx="9144000" cy="830997"/>
          </a:xfrm>
          <a:prstGeom prst="rect">
            <a:avLst/>
          </a:prstGeom>
          <a:noFill/>
        </p:spPr>
        <p:txBody>
          <a:bodyPr wrap="square" rtlCol="0">
            <a:spAutoFit/>
          </a:bodyPr>
          <a:lstStyle/>
          <a:p>
            <a:r>
              <a:rPr lang="en-US" sz="1600" dirty="0" smtClean="0"/>
              <a:t>Saint Helena High reestablishing itself, is</a:t>
            </a:r>
            <a:r>
              <a:rPr lang="en-US" sz="1600" dirty="0" smtClean="0"/>
              <a:t> still west </a:t>
            </a:r>
            <a:r>
              <a:rPr lang="en-US" sz="1600" dirty="0" smtClean="0"/>
              <a:t>of </a:t>
            </a:r>
            <a:r>
              <a:rPr lang="en-US" sz="1600" dirty="0" err="1" smtClean="0"/>
              <a:t>climo</a:t>
            </a:r>
            <a:r>
              <a:rPr lang="en-US" sz="1600" dirty="0" smtClean="0"/>
              <a:t> position.  Note anomalous eastward “bending” of flow north of Sao Tome, probably into modeled convection.  UKMO has similar wind pattern and </a:t>
            </a:r>
            <a:r>
              <a:rPr lang="en-US" sz="1600" dirty="0" err="1" smtClean="0"/>
              <a:t>precip</a:t>
            </a:r>
            <a:r>
              <a:rPr lang="en-US" sz="1600" dirty="0" smtClean="0"/>
              <a:t> off the Cameroon/Gabon coast</a:t>
            </a:r>
            <a:r>
              <a:rPr lang="en-US" sz="1600" dirty="0" smtClean="0"/>
              <a:t>.</a:t>
            </a:r>
            <a:endParaRPr lang="en-US" sz="1600" dirty="0"/>
          </a:p>
        </p:txBody>
      </p:sp>
      <p:sp>
        <p:nvSpPr>
          <p:cNvPr id="6" name="TextBox 5"/>
          <p:cNvSpPr txBox="1"/>
          <p:nvPr/>
        </p:nvSpPr>
        <p:spPr>
          <a:xfrm>
            <a:off x="2222500" y="4360120"/>
            <a:ext cx="328485" cy="369332"/>
          </a:xfrm>
          <a:prstGeom prst="rect">
            <a:avLst/>
          </a:prstGeom>
          <a:solidFill>
            <a:schemeClr val="tx1">
              <a:lumMod val="95000"/>
              <a:lumOff val="5000"/>
            </a:schemeClr>
          </a:solidFill>
        </p:spPr>
        <p:txBody>
          <a:bodyPr wrap="none" rtlCol="0">
            <a:spAutoFit/>
          </a:bodyPr>
          <a:lstStyle/>
          <a:p>
            <a:r>
              <a:rPr lang="en-US" dirty="0" smtClean="0">
                <a:solidFill>
                  <a:srgbClr val="FF6600"/>
                </a:solidFill>
              </a:rPr>
              <a:t>H</a:t>
            </a:r>
            <a:endParaRPr lang="en-US" dirty="0">
              <a:solidFill>
                <a:srgbClr val="FF6600"/>
              </a:solidFill>
            </a:endParaRPr>
          </a:p>
        </p:txBody>
      </p:sp>
      <p:cxnSp>
        <p:nvCxnSpPr>
          <p:cNvPr id="11" name="Straight Arrow Connector 10"/>
          <p:cNvCxnSpPr/>
          <p:nvPr/>
        </p:nvCxnSpPr>
        <p:spPr>
          <a:xfrm rot="16200000" flipV="1">
            <a:off x="1695450" y="3194050"/>
            <a:ext cx="5370286" cy="9416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364480" cy="4145280"/>
          </a:xfrm>
          <a:prstGeom prst="rect">
            <a:avLst/>
          </a:prstGeom>
        </p:spPr>
      </p:pic>
      <p:sp>
        <p:nvSpPr>
          <p:cNvPr id="3" name="TextBox 2"/>
          <p:cNvSpPr txBox="1"/>
          <p:nvPr/>
        </p:nvSpPr>
        <p:spPr>
          <a:xfrm>
            <a:off x="-1" y="4145280"/>
            <a:ext cx="3501571" cy="2031325"/>
          </a:xfrm>
          <a:prstGeom prst="rect">
            <a:avLst/>
          </a:prstGeom>
          <a:noFill/>
        </p:spPr>
        <p:txBody>
          <a:bodyPr wrap="square" rtlCol="0">
            <a:spAutoFit/>
          </a:bodyPr>
          <a:lstStyle/>
          <a:p>
            <a:r>
              <a:rPr lang="en-US" dirty="0" smtClean="0"/>
              <a:t>Separate southerly wind maximum near the coast.  There is often a wind max off the Nam/</a:t>
            </a:r>
            <a:r>
              <a:rPr lang="en-US" dirty="0" err="1" smtClean="0"/>
              <a:t>Ang</a:t>
            </a:r>
            <a:r>
              <a:rPr lang="en-US" dirty="0" smtClean="0"/>
              <a:t> border, but usually not separate in the east-west direction.  Note also how much stronger surface winds are than today.  </a:t>
            </a:r>
            <a:endParaRPr lang="en-US" dirty="0"/>
          </a:p>
        </p:txBody>
      </p:sp>
      <p:pic>
        <p:nvPicPr>
          <p:cNvPr id="4" name="Picture 3"/>
          <p:cNvPicPr>
            <a:picLocks noChangeAspect="1"/>
          </p:cNvPicPr>
          <p:nvPr/>
        </p:nvPicPr>
        <p:blipFill>
          <a:blip r:embed="rId3"/>
          <a:stretch>
            <a:fillRect/>
          </a:stretch>
        </p:blipFill>
        <p:spPr>
          <a:xfrm>
            <a:off x="3779520" y="2712720"/>
            <a:ext cx="5364480" cy="4145280"/>
          </a:xfrm>
          <a:prstGeom prst="rect">
            <a:avLst/>
          </a:prstGeom>
        </p:spPr>
      </p:pic>
      <p:sp>
        <p:nvSpPr>
          <p:cNvPr id="5" name="Oval 4"/>
          <p:cNvSpPr/>
          <p:nvPr/>
        </p:nvSpPr>
        <p:spPr>
          <a:xfrm>
            <a:off x="1959419" y="1520371"/>
            <a:ext cx="1467758" cy="914400"/>
          </a:xfrm>
          <a:prstGeom prst="ellipse">
            <a:avLst/>
          </a:prstGeom>
          <a:noFill/>
          <a:ln w="381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0" y="6089525"/>
            <a:ext cx="8880929" cy="646331"/>
          </a:xfrm>
          <a:prstGeom prst="rect">
            <a:avLst/>
          </a:prstGeom>
          <a:noFill/>
        </p:spPr>
        <p:txBody>
          <a:bodyPr wrap="square" rtlCol="0">
            <a:spAutoFit/>
          </a:bodyPr>
          <a:lstStyle/>
          <a:p>
            <a:r>
              <a:rPr lang="en-US" dirty="0" smtClean="0"/>
              <a:t>Northeasterly flow at 200mb (outflow level or slightly below).  Lots of high </a:t>
            </a:r>
            <a:r>
              <a:rPr lang="en-US" dirty="0" smtClean="0"/>
              <a:t>cloud in northern part of track.  </a:t>
            </a:r>
            <a:endParaRPr lang="en-US" dirty="0"/>
          </a:p>
        </p:txBody>
      </p:sp>
      <p:pic>
        <p:nvPicPr>
          <p:cNvPr id="4" name="Picture 3"/>
          <p:cNvPicPr>
            <a:picLocks noChangeAspect="1"/>
          </p:cNvPicPr>
          <p:nvPr/>
        </p:nvPicPr>
        <p:blipFill>
          <a:blip r:embed="rId2"/>
          <a:stretch>
            <a:fillRect/>
          </a:stretch>
        </p:blipFill>
        <p:spPr>
          <a:xfrm>
            <a:off x="0" y="0"/>
            <a:ext cx="8046720" cy="621792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0" y="6089525"/>
            <a:ext cx="8880929" cy="369332"/>
          </a:xfrm>
          <a:prstGeom prst="rect">
            <a:avLst/>
          </a:prstGeom>
          <a:noFill/>
        </p:spPr>
        <p:txBody>
          <a:bodyPr wrap="square" rtlCol="0">
            <a:spAutoFit/>
          </a:bodyPr>
          <a:lstStyle/>
          <a:p>
            <a:r>
              <a:rPr lang="en-US" dirty="0" smtClean="0"/>
              <a:t>Older forecast, so “forecast </a:t>
            </a:r>
            <a:r>
              <a:rPr lang="en-US" dirty="0" smtClean="0"/>
              <a:t>stability” has not yet been reached</a:t>
            </a:r>
            <a:r>
              <a:rPr lang="en-US" dirty="0" smtClean="0"/>
              <a:t>.</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8046720" cy="6217920"/>
          </a:xfrm>
          <a:prstGeom prst="rect">
            <a:avLst/>
          </a:prstGeom>
        </p:spPr>
      </p:pic>
      <p:sp>
        <p:nvSpPr>
          <p:cNvPr id="3" name="TextBox 2"/>
          <p:cNvSpPr txBox="1"/>
          <p:nvPr/>
        </p:nvSpPr>
        <p:spPr>
          <a:xfrm>
            <a:off x="1" y="6080454"/>
            <a:ext cx="8917214" cy="369332"/>
          </a:xfrm>
          <a:prstGeom prst="rect">
            <a:avLst/>
          </a:prstGeom>
          <a:noFill/>
        </p:spPr>
        <p:txBody>
          <a:bodyPr wrap="square" rtlCol="0">
            <a:spAutoFit/>
          </a:bodyPr>
          <a:lstStyle/>
          <a:p>
            <a:r>
              <a:rPr lang="en-US" dirty="0" err="1" smtClean="0"/>
              <a:t>RH’s</a:t>
            </a:r>
            <a:r>
              <a:rPr lang="en-US" dirty="0" smtClean="0"/>
              <a:t> not real high at this level – model tops of high clouds are probably 40kft.</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rcRect l="17145" r="32098" b="50339"/>
          <a:stretch>
            <a:fillRect/>
          </a:stretch>
        </p:blipFill>
        <p:spPr>
          <a:xfrm>
            <a:off x="4638628" y="0"/>
            <a:ext cx="4204108" cy="4191029"/>
          </a:xfrm>
          <a:prstGeom prst="rect">
            <a:avLst/>
          </a:prstGeom>
        </p:spPr>
      </p:pic>
      <p:sp>
        <p:nvSpPr>
          <p:cNvPr id="3" name="TextBox 2"/>
          <p:cNvSpPr txBox="1"/>
          <p:nvPr/>
        </p:nvSpPr>
        <p:spPr>
          <a:xfrm>
            <a:off x="0" y="5039201"/>
            <a:ext cx="8880929" cy="1477328"/>
          </a:xfrm>
          <a:prstGeom prst="rect">
            <a:avLst/>
          </a:prstGeom>
          <a:noFill/>
        </p:spPr>
        <p:txBody>
          <a:bodyPr wrap="square" rtlCol="0">
            <a:spAutoFit/>
          </a:bodyPr>
          <a:lstStyle/>
          <a:p>
            <a:r>
              <a:rPr lang="en-US" dirty="0" smtClean="0"/>
              <a:t>Overall cloud pattern on Monday – model comparison. </a:t>
            </a:r>
            <a:r>
              <a:rPr lang="en-US" dirty="0" smtClean="0"/>
              <a:t>  Basic pattern is similar for both high and middle clouds.   Note extensive mid-level cloud in both forecasts.  Not unusual, though diurnal variation often reduces this substantially by 12Z.</a:t>
            </a:r>
          </a:p>
          <a:p>
            <a:r>
              <a:rPr lang="en-US" i="1" dirty="0" smtClean="0"/>
              <a:t>Note added after brief: In general, later forecasts often reduce the middle cloud incidence in STP region.  We have not seen much middle cloud south of the equator this deployment</a:t>
            </a:r>
            <a:r>
              <a:rPr lang="en-US" dirty="0" smtClean="0"/>
              <a:t>  </a:t>
            </a:r>
            <a:endParaRPr lang="en-US" dirty="0"/>
          </a:p>
        </p:txBody>
      </p:sp>
      <p:cxnSp>
        <p:nvCxnSpPr>
          <p:cNvPr id="7" name="Straight Connector 6"/>
          <p:cNvCxnSpPr/>
          <p:nvPr/>
        </p:nvCxnSpPr>
        <p:spPr>
          <a:xfrm rot="5400000">
            <a:off x="6569529" y="2674257"/>
            <a:ext cx="1609498" cy="1588"/>
          </a:xfrm>
          <a:prstGeom prst="line">
            <a:avLst/>
          </a:prstGeom>
          <a:ln w="412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16200000" flipV="1">
            <a:off x="1560683" y="1905396"/>
            <a:ext cx="5206207" cy="34834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5400000" flipH="1" flipV="1">
            <a:off x="3664861" y="3401789"/>
            <a:ext cx="5089068" cy="6077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3"/>
          <a:srcRect l="3923" b="22269"/>
          <a:stretch>
            <a:fillRect/>
          </a:stretch>
        </p:blipFill>
        <p:spPr>
          <a:xfrm>
            <a:off x="0" y="1291078"/>
            <a:ext cx="4638628" cy="2899951"/>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75112" y="0"/>
            <a:ext cx="4693920" cy="3627120"/>
          </a:xfrm>
          <a:prstGeom prst="rect">
            <a:avLst/>
          </a:prstGeom>
        </p:spPr>
      </p:pic>
      <p:sp>
        <p:nvSpPr>
          <p:cNvPr id="3" name="TextBox 2"/>
          <p:cNvSpPr txBox="1"/>
          <p:nvPr/>
        </p:nvSpPr>
        <p:spPr>
          <a:xfrm>
            <a:off x="0" y="3931206"/>
            <a:ext cx="3844472" cy="923330"/>
          </a:xfrm>
          <a:prstGeom prst="rect">
            <a:avLst/>
          </a:prstGeom>
          <a:noFill/>
        </p:spPr>
        <p:txBody>
          <a:bodyPr wrap="square" rtlCol="0">
            <a:spAutoFit/>
          </a:bodyPr>
          <a:lstStyle/>
          <a:p>
            <a:r>
              <a:rPr lang="en-US" dirty="0" smtClean="0"/>
              <a:t>Monday diurnal cycle.  Middle cloud is less in the afternoon, but this is too fundamental to go away</a:t>
            </a:r>
            <a:endParaRPr lang="en-US" dirty="0"/>
          </a:p>
        </p:txBody>
      </p:sp>
      <p:cxnSp>
        <p:nvCxnSpPr>
          <p:cNvPr id="7" name="Straight Connector 6"/>
          <p:cNvCxnSpPr/>
          <p:nvPr/>
        </p:nvCxnSpPr>
        <p:spPr>
          <a:xfrm rot="5400000">
            <a:off x="6828800" y="2540398"/>
            <a:ext cx="1089368" cy="1588"/>
          </a:xfrm>
          <a:prstGeom prst="line">
            <a:avLst/>
          </a:prstGeom>
          <a:ln w="412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5400000" flipH="1" flipV="1">
            <a:off x="3664861" y="3401789"/>
            <a:ext cx="5089068" cy="6077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3"/>
          <a:stretch>
            <a:fillRect/>
          </a:stretch>
        </p:blipFill>
        <p:spPr>
          <a:xfrm>
            <a:off x="4450080" y="0"/>
            <a:ext cx="4693920" cy="3627120"/>
          </a:xfrm>
          <a:prstGeom prst="rect">
            <a:avLst/>
          </a:prstGeom>
        </p:spPr>
      </p:pic>
      <p:pic>
        <p:nvPicPr>
          <p:cNvPr id="11" name="Picture 10"/>
          <p:cNvPicPr>
            <a:picLocks noChangeAspect="1"/>
          </p:cNvPicPr>
          <p:nvPr/>
        </p:nvPicPr>
        <p:blipFill>
          <a:blip r:embed="rId4"/>
          <a:stretch>
            <a:fillRect/>
          </a:stretch>
        </p:blipFill>
        <p:spPr>
          <a:xfrm>
            <a:off x="4450080" y="3230880"/>
            <a:ext cx="4693920" cy="362712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7201</TotalTime>
  <Words>998</Words>
  <Application>Microsoft Macintosh PowerPoint</Application>
  <PresentationFormat>On-screen Show (4:3)</PresentationFormat>
  <Paragraphs>76</Paragraphs>
  <Slides>23</Slides>
  <Notes>0</Notes>
  <HiddenSlides>0</HiddenSlides>
  <MMClips>0</MMClips>
  <ScaleCrop>false</ScaleCrop>
  <HeadingPairs>
    <vt:vector size="4" baseType="variant">
      <vt:variant>
        <vt:lpstr>Design Template</vt:lpstr>
      </vt:variant>
      <vt:variant>
        <vt:i4>1</vt:i4>
      </vt:variant>
      <vt:variant>
        <vt:lpstr>Slide Titles</vt:lpstr>
      </vt:variant>
      <vt:variant>
        <vt:i4>23</vt:i4>
      </vt:variant>
    </vt:vector>
  </HeadingPairs>
  <TitlesOfParts>
    <vt:vector size="24" baseType="lpstr">
      <vt:lpstr>Office Theme</vt:lpstr>
      <vt:lpstr>ORACLES weather briefing for Monday and Wednesday </vt:lpstr>
      <vt:lpstr>Monday</vt:lpstr>
      <vt:lpstr>Slide 3</vt:lpstr>
      <vt:lpstr>Slide 4</vt:lpstr>
      <vt:lpstr>Slide 5</vt:lpstr>
      <vt:lpstr>Slide 6</vt:lpstr>
      <vt:lpstr>Slide 7</vt:lpstr>
      <vt:lpstr>Slide 8</vt:lpstr>
      <vt:lpstr>Slide 9</vt:lpstr>
      <vt:lpstr>Slide 10</vt:lpstr>
      <vt:lpstr>Slide 11</vt:lpstr>
      <vt:lpstr>Slide 12</vt:lpstr>
      <vt:lpstr>Slide 13</vt:lpstr>
      <vt:lpstr>Wednesday flight (to ASI)</vt:lpstr>
      <vt:lpstr>Slide 15</vt:lpstr>
      <vt:lpstr>Slide 16</vt:lpstr>
      <vt:lpstr>Slide 17</vt:lpstr>
      <vt:lpstr>Slide 18</vt:lpstr>
      <vt:lpstr>Slide 19</vt:lpstr>
      <vt:lpstr>Slide 20</vt:lpstr>
      <vt:lpstr>Slide 21</vt:lpstr>
      <vt:lpstr>Slide 22</vt:lpstr>
      <vt:lpstr>Slide 23</vt:lpstr>
    </vt:vector>
  </TitlesOfParts>
  <Company>NASA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Weather Briefing, 20170801</dc:title>
  <dc:creator>Lenny Pfister</dc:creator>
  <cp:lastModifiedBy>Lenny Pfister</cp:lastModifiedBy>
  <cp:revision>353</cp:revision>
  <dcterms:created xsi:type="dcterms:W3CDTF">2017-08-19T04:14:26Z</dcterms:created>
  <dcterms:modified xsi:type="dcterms:W3CDTF">2017-08-19T11:05:09Z</dcterms:modified>
</cp:coreProperties>
</file>