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7"/>
  </p:notesMasterIdLst>
  <p:sldIdLst>
    <p:sldId id="509" r:id="rId2"/>
    <p:sldId id="606" r:id="rId3"/>
    <p:sldId id="594" r:id="rId4"/>
    <p:sldId id="608" r:id="rId5"/>
    <p:sldId id="611" r:id="rId6"/>
    <p:sldId id="613" r:id="rId7"/>
    <p:sldId id="612" r:id="rId8"/>
    <p:sldId id="609" r:id="rId9"/>
    <p:sldId id="610" r:id="rId10"/>
    <p:sldId id="614" r:id="rId11"/>
    <p:sldId id="615" r:id="rId12"/>
    <p:sldId id="616" r:id="rId13"/>
    <p:sldId id="617" r:id="rId14"/>
    <p:sldId id="618" r:id="rId15"/>
    <p:sldId id="620" r:id="rId16"/>
    <p:sldId id="619" r:id="rId17"/>
    <p:sldId id="622" r:id="rId18"/>
    <p:sldId id="629" r:id="rId19"/>
    <p:sldId id="630" r:id="rId20"/>
    <p:sldId id="623" r:id="rId21"/>
    <p:sldId id="624" r:id="rId22"/>
    <p:sldId id="625" r:id="rId23"/>
    <p:sldId id="626" r:id="rId24"/>
    <p:sldId id="627" r:id="rId25"/>
    <p:sldId id="62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01"/>
    <a:srgbClr val="636EBD"/>
    <a:srgbClr val="B3DFB1"/>
    <a:srgbClr val="A7D1A7"/>
    <a:srgbClr val="FF1EED"/>
    <a:srgbClr val="00000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8477" autoAdjust="0"/>
    <p:restoredTop sz="97594" autoAdjust="0"/>
  </p:normalViewPr>
  <p:slideViewPr>
    <p:cSldViewPr snapToGrid="0" snapToObjects="1">
      <p:cViewPr>
        <p:scale>
          <a:sx n="140" d="100"/>
          <a:sy n="140" d="100"/>
        </p:scale>
        <p:origin x="-840" y="-6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pPr/>
              <a:t>8/17/17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for</a:t>
            </a:r>
            <a:r>
              <a:rPr lang="en-US" sz="3600" dirty="0" smtClean="0"/>
              <a:t> Friday and Monday</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18-</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p:cNvPicPr>
            <a:picLocks/>
          </p:cNvPicPr>
          <p:nvPr/>
        </p:nvPicPr>
        <p:blipFill>
          <a:blip r:embed="rId2"/>
          <a:srcRect l="3950"/>
          <a:stretch>
            <a:fillRect/>
          </a:stretch>
        </p:blipFill>
        <p:spPr>
          <a:xfrm>
            <a:off x="4826000" y="0"/>
            <a:ext cx="4318000" cy="3973286"/>
          </a:xfrm>
          <a:prstGeom prst="rect">
            <a:avLst/>
          </a:prstGeom>
        </p:spPr>
      </p:pic>
      <p:pic>
        <p:nvPicPr>
          <p:cNvPr id="13" name="Picture 12" descr="EVAU31_201708171500.jpg"/>
          <p:cNvPicPr>
            <a:picLocks noChangeAspect="1"/>
          </p:cNvPicPr>
          <p:nvPr/>
        </p:nvPicPr>
        <p:blipFill>
          <a:blip r:embed="rId3"/>
          <a:srcRect t="23010" r="48810" b="23409"/>
          <a:stretch>
            <a:fillRect/>
          </a:stretch>
        </p:blipFill>
        <p:spPr>
          <a:xfrm>
            <a:off x="-1" y="9071"/>
            <a:ext cx="4394764" cy="3432335"/>
          </a:xfrm>
          <a:prstGeom prst="rect">
            <a:avLst/>
          </a:prstGeom>
        </p:spPr>
      </p:pic>
      <p:sp>
        <p:nvSpPr>
          <p:cNvPr id="11" name="TextBox 10"/>
          <p:cNvSpPr txBox="1"/>
          <p:nvPr/>
        </p:nvSpPr>
        <p:spPr>
          <a:xfrm>
            <a:off x="698500" y="2467429"/>
            <a:ext cx="1728020" cy="369332"/>
          </a:xfrm>
          <a:prstGeom prst="rect">
            <a:avLst/>
          </a:prstGeom>
          <a:noFill/>
        </p:spPr>
        <p:txBody>
          <a:bodyPr wrap="none" rtlCol="0">
            <a:spAutoFit/>
          </a:bodyPr>
          <a:lstStyle/>
          <a:p>
            <a:r>
              <a:rPr lang="en-US" dirty="0" smtClean="0">
                <a:solidFill>
                  <a:schemeClr val="bg1"/>
                </a:solidFill>
              </a:rPr>
              <a:t>3 PM GMT, 8/17</a:t>
            </a:r>
            <a:endParaRPr lang="en-US" dirty="0">
              <a:solidFill>
                <a:schemeClr val="bg1"/>
              </a:solidFill>
            </a:endParaRPr>
          </a:p>
        </p:txBody>
      </p:sp>
      <p:cxnSp>
        <p:nvCxnSpPr>
          <p:cNvPr id="14" name="Straight Connector 13"/>
          <p:cNvCxnSpPr/>
          <p:nvPr/>
        </p:nvCxnSpPr>
        <p:spPr>
          <a:xfrm rot="10800000" flipV="1">
            <a:off x="6604001" y="761996"/>
            <a:ext cx="1133929" cy="625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6041573" y="1387924"/>
            <a:ext cx="562433" cy="49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461000" y="1868713"/>
            <a:ext cx="580574"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1887507" y="628639"/>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254567"/>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735356"/>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5" y="3810000"/>
            <a:ext cx="5135042" cy="923330"/>
          </a:xfrm>
          <a:prstGeom prst="rect">
            <a:avLst/>
          </a:prstGeom>
          <a:noFill/>
        </p:spPr>
        <p:txBody>
          <a:bodyPr wrap="square" rtlCol="0">
            <a:spAutoFit/>
          </a:bodyPr>
          <a:lstStyle/>
          <a:p>
            <a:r>
              <a:rPr lang="en-US" dirty="0" smtClean="0"/>
              <a:t>Looking at the low clouds at 3 PM.  Perhaps this basic structure is captured, but low cloud near ASI is substantially </a:t>
            </a:r>
            <a:r>
              <a:rPr lang="en-US" dirty="0" err="1" smtClean="0"/>
              <a:t>overestmated</a:t>
            </a:r>
            <a:r>
              <a:rPr lang="en-US" dirty="0" smtClean="0"/>
              <a:t>. </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034143" y="1735356"/>
            <a:ext cx="5569858" cy="2491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look at low cloud altitude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r="56001"/>
          <a:stretch>
            <a:fillRect/>
          </a:stretch>
        </p:blipFill>
        <p:spPr>
          <a:xfrm>
            <a:off x="0" y="0"/>
            <a:ext cx="4991100" cy="4470400"/>
          </a:xfrm>
          <a:prstGeom prst="rect">
            <a:avLst/>
          </a:prstGeom>
        </p:spPr>
      </p:pic>
      <p:pic>
        <p:nvPicPr>
          <p:cNvPr id="3" name="Picture 2"/>
          <p:cNvPicPr>
            <a:picLocks noChangeAspect="1"/>
          </p:cNvPicPr>
          <p:nvPr/>
        </p:nvPicPr>
        <p:blipFill>
          <a:blip r:embed="rId3"/>
          <a:stretch>
            <a:fillRect/>
          </a:stretch>
        </p:blipFill>
        <p:spPr>
          <a:xfrm>
            <a:off x="3035300" y="2922252"/>
            <a:ext cx="6108700" cy="3935748"/>
          </a:xfrm>
          <a:prstGeom prst="rect">
            <a:avLst/>
          </a:prstGeom>
        </p:spPr>
      </p:pic>
      <p:sp>
        <p:nvSpPr>
          <p:cNvPr id="4" name="TextBox 3"/>
          <p:cNvSpPr txBox="1"/>
          <p:nvPr/>
        </p:nvSpPr>
        <p:spPr>
          <a:xfrm>
            <a:off x="4991100" y="426357"/>
            <a:ext cx="3944257" cy="1200329"/>
          </a:xfrm>
          <a:prstGeom prst="rect">
            <a:avLst/>
          </a:prstGeom>
          <a:noFill/>
        </p:spPr>
        <p:txBody>
          <a:bodyPr wrap="square" rtlCol="0">
            <a:spAutoFit/>
          </a:bodyPr>
          <a:lstStyle/>
          <a:p>
            <a:r>
              <a:rPr lang="en-US" dirty="0" smtClean="0"/>
              <a:t>HSRL (left) and model level forecast (24 hour, below) for cloud top.  HSRL shows 6-7 </a:t>
            </a:r>
            <a:r>
              <a:rPr lang="en-US" dirty="0" err="1" smtClean="0"/>
              <a:t>kft</a:t>
            </a:r>
            <a:r>
              <a:rPr lang="en-US" dirty="0" smtClean="0"/>
              <a:t>, model is less than 5 </a:t>
            </a:r>
            <a:r>
              <a:rPr lang="en-US" dirty="0" err="1" smtClean="0"/>
              <a:t>kft</a:t>
            </a:r>
            <a:r>
              <a:rPr lang="en-US" dirty="0" smtClean="0"/>
              <a:t> for cloud tops (RH gradient).</a:t>
            </a:r>
            <a:endParaRPr lang="en-US" dirty="0"/>
          </a:p>
        </p:txBody>
      </p:sp>
      <p:cxnSp>
        <p:nvCxnSpPr>
          <p:cNvPr id="6" name="Straight Arrow Connector 5"/>
          <p:cNvCxnSpPr/>
          <p:nvPr/>
        </p:nvCxnSpPr>
        <p:spPr>
          <a:xfrm rot="5400000">
            <a:off x="3260202" y="3477916"/>
            <a:ext cx="4365313" cy="108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flipV="1">
            <a:off x="2567216" y="1349686"/>
            <a:ext cx="2930070" cy="11993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descr="EVAU31_201708171200.jpg"/>
          <p:cNvPicPr>
            <a:picLocks noChangeAspect="1"/>
          </p:cNvPicPr>
          <p:nvPr/>
        </p:nvPicPr>
        <p:blipFill>
          <a:blip r:embed="rId4"/>
          <a:srcRect t="32115" r="61868" b="22966"/>
          <a:stretch>
            <a:fillRect/>
          </a:stretch>
        </p:blipFill>
        <p:spPr>
          <a:xfrm>
            <a:off x="0" y="4091214"/>
            <a:ext cx="3147786" cy="2766786"/>
          </a:xfrm>
          <a:prstGeom prst="rect">
            <a:avLst/>
          </a:prstGeom>
        </p:spPr>
      </p:pic>
      <p:sp>
        <p:nvSpPr>
          <p:cNvPr id="14" name="Sun 13"/>
          <p:cNvSpPr/>
          <p:nvPr/>
        </p:nvSpPr>
        <p:spPr>
          <a:xfrm>
            <a:off x="1387934" y="5107219"/>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Forecast for today</a:t>
            </a:r>
            <a:endParaRPr lang="en-US" dirty="0"/>
          </a:p>
        </p:txBody>
      </p:sp>
      <p:sp>
        <p:nvSpPr>
          <p:cNvPr id="3" name="TextBox 2"/>
          <p:cNvSpPr txBox="1"/>
          <p:nvPr/>
        </p:nvSpPr>
        <p:spPr>
          <a:xfrm>
            <a:off x="1101492" y="1878904"/>
            <a:ext cx="6997711" cy="3046988"/>
          </a:xfrm>
          <a:prstGeom prst="rect">
            <a:avLst/>
          </a:prstGeom>
          <a:noFill/>
        </p:spPr>
        <p:txBody>
          <a:bodyPr wrap="square" rtlCol="0">
            <a:spAutoFit/>
          </a:bodyPr>
          <a:lstStyle/>
          <a:p>
            <a:pPr>
              <a:buFont typeface="Arial"/>
              <a:buChar char="•"/>
            </a:pPr>
            <a:r>
              <a:rPr lang="en-US" sz="2400" dirty="0" smtClean="0"/>
              <a:t>Satellite image shows some “healthy” low cloud cover.  </a:t>
            </a:r>
          </a:p>
          <a:p>
            <a:pPr>
              <a:buFont typeface="Arial"/>
              <a:buChar char="•"/>
            </a:pPr>
            <a:r>
              <a:rPr lang="en-US" sz="2400" dirty="0" smtClean="0"/>
              <a:t>This will dissipate some during the day, as is typical</a:t>
            </a:r>
          </a:p>
          <a:p>
            <a:pPr>
              <a:buFont typeface="Arial"/>
              <a:buChar char="•"/>
            </a:pPr>
            <a:r>
              <a:rPr lang="en-US" sz="2400" i="1" dirty="0" smtClean="0"/>
              <a:t>Forecasts show some thin cirrus (high cloud) south of the island in the afternoon.  </a:t>
            </a:r>
            <a:r>
              <a:rPr lang="en-US" sz="2400" dirty="0" smtClean="0"/>
              <a:t>This is found in several forecasts.</a:t>
            </a:r>
          </a:p>
          <a:p>
            <a:pPr>
              <a:buFont typeface="Arial"/>
              <a:buChar char="•"/>
            </a:pPr>
            <a:r>
              <a:rPr lang="en-US" sz="2400" dirty="0" smtClean="0"/>
              <a:t>There is no sign of this high cloud at this time.</a:t>
            </a:r>
          </a:p>
          <a:p>
            <a:pPr>
              <a:buFont typeface="Arial"/>
              <a:buChar char="•"/>
            </a:pPr>
            <a:r>
              <a:rPr lang="en-US" sz="2400" dirty="0" smtClean="0"/>
              <a:t>Some of the low clouds may poke up well above 5kft.</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 name="Straight Arrow Connector 5"/>
          <p:cNvCxnSpPr/>
          <p:nvPr/>
        </p:nvCxnSpPr>
        <p:spPr>
          <a:xfrm rot="5400000">
            <a:off x="3260202" y="3477916"/>
            <a:ext cx="4365313" cy="108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flipV="1">
            <a:off x="2567216" y="1349686"/>
            <a:ext cx="2930070" cy="11993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23950" y="0"/>
            <a:ext cx="4693920" cy="3627120"/>
          </a:xfrm>
          <a:prstGeom prst="rect">
            <a:avLst/>
          </a:prstGeom>
        </p:spPr>
      </p:pic>
      <p:pic>
        <p:nvPicPr>
          <p:cNvPr id="8" name="Picture 7"/>
          <p:cNvPicPr>
            <a:picLocks noChangeAspect="1"/>
          </p:cNvPicPr>
          <p:nvPr/>
        </p:nvPicPr>
        <p:blipFill>
          <a:blip r:embed="rId3"/>
          <a:stretch>
            <a:fillRect/>
          </a:stretch>
        </p:blipFill>
        <p:spPr>
          <a:xfrm>
            <a:off x="4450080" y="0"/>
            <a:ext cx="4693920" cy="3627120"/>
          </a:xfrm>
          <a:prstGeom prst="rect">
            <a:avLst/>
          </a:prstGeom>
        </p:spPr>
      </p:pic>
      <p:pic>
        <p:nvPicPr>
          <p:cNvPr id="10" name="Picture 9"/>
          <p:cNvPicPr>
            <a:picLocks noChangeAspect="1"/>
          </p:cNvPicPr>
          <p:nvPr/>
        </p:nvPicPr>
        <p:blipFill>
          <a:blip r:embed="rId4"/>
          <a:stretch>
            <a:fillRect/>
          </a:stretch>
        </p:blipFill>
        <p:spPr>
          <a:xfrm>
            <a:off x="4450080" y="3230880"/>
            <a:ext cx="4693920" cy="3627120"/>
          </a:xfrm>
          <a:prstGeom prst="rect">
            <a:avLst/>
          </a:prstGeom>
        </p:spPr>
      </p:pic>
      <p:sp>
        <p:nvSpPr>
          <p:cNvPr id="11" name="TextBox 10"/>
          <p:cNvSpPr txBox="1"/>
          <p:nvPr/>
        </p:nvSpPr>
        <p:spPr>
          <a:xfrm>
            <a:off x="23951" y="4163786"/>
            <a:ext cx="4257764" cy="2031325"/>
          </a:xfrm>
          <a:prstGeom prst="rect">
            <a:avLst/>
          </a:prstGeom>
          <a:noFill/>
        </p:spPr>
        <p:txBody>
          <a:bodyPr wrap="square" rtlCol="0">
            <a:spAutoFit/>
          </a:bodyPr>
          <a:lstStyle/>
          <a:p>
            <a:r>
              <a:rPr lang="en-US" dirty="0" smtClean="0"/>
              <a:t>EC cloud forecast for noon, 3 PM, and 6 PM today.  A blob of high cloud shows up at 3 PM.   (white spot at 10S south of the island).  The middle cloud are pop up cumulus penetrating into the middle cloud range (as I have discussed before).</a:t>
            </a:r>
          </a:p>
          <a:p>
            <a:r>
              <a:rPr lang="en-US" dirty="0" smtClean="0"/>
              <a:t>Low cloud reducing during the day </a:t>
            </a:r>
            <a:endParaRPr lang="en-US" dirty="0"/>
          </a:p>
        </p:txBody>
      </p:sp>
      <p:cxnSp>
        <p:nvCxnSpPr>
          <p:cNvPr id="13" name="Straight Arrow Connector 12"/>
          <p:cNvCxnSpPr/>
          <p:nvPr/>
        </p:nvCxnSpPr>
        <p:spPr>
          <a:xfrm flipV="1">
            <a:off x="426357" y="1814287"/>
            <a:ext cx="4826000" cy="30570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sp>
        <p:nvSpPr>
          <p:cNvPr id="3" name="TextBox 2"/>
          <p:cNvSpPr txBox="1"/>
          <p:nvPr/>
        </p:nvSpPr>
        <p:spPr>
          <a:xfrm>
            <a:off x="1451429" y="4853214"/>
            <a:ext cx="6346697" cy="369332"/>
          </a:xfrm>
          <a:prstGeom prst="rect">
            <a:avLst/>
          </a:prstGeom>
          <a:noFill/>
        </p:spPr>
        <p:txBody>
          <a:bodyPr wrap="none" rtlCol="0">
            <a:spAutoFit/>
          </a:bodyPr>
          <a:lstStyle/>
          <a:p>
            <a:r>
              <a:rPr lang="en-US" dirty="0" smtClean="0"/>
              <a:t>Just the high cloud, so you can clearly see what I am talking about.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Box 13"/>
          <p:cNvSpPr txBox="1"/>
          <p:nvPr/>
        </p:nvSpPr>
        <p:spPr>
          <a:xfrm>
            <a:off x="0" y="4275187"/>
            <a:ext cx="4841240" cy="2554545"/>
          </a:xfrm>
          <a:prstGeom prst="rect">
            <a:avLst/>
          </a:prstGeom>
          <a:noFill/>
        </p:spPr>
        <p:txBody>
          <a:bodyPr wrap="square" rtlCol="0">
            <a:spAutoFit/>
          </a:bodyPr>
          <a:lstStyle/>
          <a:p>
            <a:r>
              <a:rPr lang="en-US" sz="1600" dirty="0" smtClean="0"/>
              <a:t>UKMO global model shows the same thing.  This is associated with a </a:t>
            </a:r>
            <a:r>
              <a:rPr lang="en-US" sz="1600" dirty="0" err="1" smtClean="0"/>
              <a:t>midlatitude</a:t>
            </a:r>
            <a:r>
              <a:rPr lang="en-US" sz="1600" dirty="0" smtClean="0"/>
              <a:t> trough coupled with a tropical moisture source.  Given that it is in both models, and it is a short term forecast</a:t>
            </a:r>
            <a:r>
              <a:rPr lang="en-US" sz="1600" i="1" dirty="0" smtClean="0"/>
              <a:t>, I believe that there will be something south of the island in the way of very thin high clouds</a:t>
            </a:r>
            <a:r>
              <a:rPr lang="en-US" sz="1600" dirty="0" smtClean="0"/>
              <a:t>.  It won’t be everywhere.  The 4 km UKMO does NOT show this high cloud feature, nor does the GFS.   The GMAO (a habitual </a:t>
            </a:r>
            <a:r>
              <a:rPr lang="en-US" sz="1600" dirty="0" err="1" smtClean="0"/>
              <a:t>overpredictor</a:t>
            </a:r>
            <a:r>
              <a:rPr lang="en-US" sz="1600" dirty="0" smtClean="0"/>
              <a:t>) has a large mass starting just southeast of the island, and extending southeastward starting at 3 PM.</a:t>
            </a:r>
            <a:endParaRPr lang="en-US" sz="1600" dirty="0"/>
          </a:p>
        </p:txBody>
      </p:sp>
      <p:pic>
        <p:nvPicPr>
          <p:cNvPr id="15" name="Picture 14"/>
          <p:cNvPicPr>
            <a:picLocks noChangeAspect="1"/>
          </p:cNvPicPr>
          <p:nvPr/>
        </p:nvPicPr>
        <p:blipFill>
          <a:blip r:embed="rId2"/>
          <a:stretch>
            <a:fillRect/>
          </a:stretch>
        </p:blipFill>
        <p:spPr>
          <a:xfrm>
            <a:off x="-1" y="-1"/>
            <a:ext cx="4302760" cy="4384040"/>
          </a:xfrm>
          <a:prstGeom prst="rect">
            <a:avLst/>
          </a:prstGeom>
        </p:spPr>
      </p:pic>
      <p:pic>
        <p:nvPicPr>
          <p:cNvPr id="16" name="Picture 15"/>
          <p:cNvPicPr>
            <a:picLocks noChangeAspect="1"/>
          </p:cNvPicPr>
          <p:nvPr/>
        </p:nvPicPr>
        <p:blipFill>
          <a:blip r:embed="rId3"/>
          <a:stretch>
            <a:fillRect/>
          </a:stretch>
        </p:blipFill>
        <p:spPr>
          <a:xfrm>
            <a:off x="4841240" y="2473960"/>
            <a:ext cx="4302760" cy="4384040"/>
          </a:xfrm>
          <a:prstGeom prst="rect">
            <a:avLst/>
          </a:prstGeom>
        </p:spPr>
      </p:pic>
      <p:pic>
        <p:nvPicPr>
          <p:cNvPr id="12" name="Picture 11"/>
          <p:cNvPicPr>
            <a:picLocks noChangeAspect="1"/>
          </p:cNvPicPr>
          <p:nvPr/>
        </p:nvPicPr>
        <p:blipFill>
          <a:blip r:embed="rId4"/>
          <a:srcRect l="-61" b="23647"/>
          <a:stretch>
            <a:fillRect/>
          </a:stretch>
        </p:blipFill>
        <p:spPr>
          <a:xfrm>
            <a:off x="4841240" y="0"/>
            <a:ext cx="4305383" cy="3347357"/>
          </a:xfrm>
          <a:prstGeom prst="rect">
            <a:avLst/>
          </a:prstGeom>
        </p:spPr>
      </p:pic>
      <p:cxnSp>
        <p:nvCxnSpPr>
          <p:cNvPr id="18" name="Straight Arrow Connector 17"/>
          <p:cNvCxnSpPr/>
          <p:nvPr/>
        </p:nvCxnSpPr>
        <p:spPr>
          <a:xfrm rot="5400000" flipH="1" flipV="1">
            <a:off x="-644071" y="2993572"/>
            <a:ext cx="3165929" cy="31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780143" y="1569357"/>
            <a:ext cx="5324931" cy="33183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112000" y="4384039"/>
            <a:ext cx="670451" cy="369332"/>
          </a:xfrm>
          <a:prstGeom prst="rect">
            <a:avLst/>
          </a:prstGeom>
          <a:noFill/>
        </p:spPr>
        <p:txBody>
          <a:bodyPr wrap="none" rtlCol="0">
            <a:spAutoFit/>
          </a:bodyPr>
          <a:lstStyle/>
          <a:p>
            <a:r>
              <a:rPr lang="en-US" dirty="0" smtClean="0"/>
              <a:t>6 PM</a:t>
            </a:r>
            <a:endParaRPr lang="en-US" dirty="0"/>
          </a:p>
        </p:txBody>
      </p:sp>
      <p:sp>
        <p:nvSpPr>
          <p:cNvPr id="24" name="TextBox 23"/>
          <p:cNvSpPr txBox="1"/>
          <p:nvPr/>
        </p:nvSpPr>
        <p:spPr>
          <a:xfrm>
            <a:off x="7112000" y="2177143"/>
            <a:ext cx="670451" cy="369332"/>
          </a:xfrm>
          <a:prstGeom prst="rect">
            <a:avLst/>
          </a:prstGeom>
          <a:noFill/>
        </p:spPr>
        <p:txBody>
          <a:bodyPr wrap="none" rtlCol="0">
            <a:spAutoFit/>
          </a:bodyPr>
          <a:lstStyle/>
          <a:p>
            <a:r>
              <a:rPr lang="en-US" dirty="0" smtClean="0"/>
              <a:t>3 PM</a:t>
            </a:r>
            <a:endParaRPr lang="en-US" dirty="0"/>
          </a:p>
        </p:txBody>
      </p:sp>
      <p:sp>
        <p:nvSpPr>
          <p:cNvPr id="25" name="TextBox 24"/>
          <p:cNvSpPr txBox="1"/>
          <p:nvPr/>
        </p:nvSpPr>
        <p:spPr>
          <a:xfrm>
            <a:off x="2322286" y="1569357"/>
            <a:ext cx="670676" cy="369332"/>
          </a:xfrm>
          <a:prstGeom prst="rect">
            <a:avLst/>
          </a:prstGeom>
          <a:noFill/>
        </p:spPr>
        <p:txBody>
          <a:bodyPr wrap="none" rtlCol="0">
            <a:spAutoFit/>
          </a:bodyPr>
          <a:lstStyle/>
          <a:p>
            <a:r>
              <a:rPr lang="en-US" dirty="0" smtClean="0"/>
              <a:t>noon</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5364480" cy="4145280"/>
          </a:xfrm>
          <a:prstGeom prst="rect">
            <a:avLst/>
          </a:prstGeom>
        </p:spPr>
      </p:pic>
      <p:cxnSp>
        <p:nvCxnSpPr>
          <p:cNvPr id="4" name="Straight Connector 3"/>
          <p:cNvCxnSpPr/>
          <p:nvPr/>
        </p:nvCxnSpPr>
        <p:spPr>
          <a:xfrm rot="5400000" flipH="1" flipV="1">
            <a:off x="-108857" y="1587500"/>
            <a:ext cx="2449286" cy="1588"/>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3779520" y="2712720"/>
            <a:ext cx="5364480" cy="4145280"/>
          </a:xfrm>
          <a:prstGeom prst="rect">
            <a:avLst/>
          </a:prstGeom>
        </p:spPr>
      </p:pic>
      <p:cxnSp>
        <p:nvCxnSpPr>
          <p:cNvPr id="8" name="Straight Connector 7"/>
          <p:cNvCxnSpPr/>
          <p:nvPr/>
        </p:nvCxnSpPr>
        <p:spPr>
          <a:xfrm rot="5400000" flipH="1" flipV="1">
            <a:off x="5610645" y="4268107"/>
            <a:ext cx="2512786" cy="15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2357" y="4145280"/>
            <a:ext cx="3518451" cy="923330"/>
          </a:xfrm>
          <a:prstGeom prst="rect">
            <a:avLst/>
          </a:prstGeom>
          <a:noFill/>
        </p:spPr>
        <p:txBody>
          <a:bodyPr wrap="square" rtlCol="0">
            <a:spAutoFit/>
          </a:bodyPr>
          <a:lstStyle/>
          <a:p>
            <a:r>
              <a:rPr lang="en-US" dirty="0" smtClean="0"/>
              <a:t>Cross sections at 10S (above) and 15W (right).  Local flight so concentrate on near ASI (red line).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620000" cy="5638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604000"/>
          </a:xfrm>
          <a:prstGeom prst="rect">
            <a:avLst/>
          </a:prstGeom>
        </p:spPr>
      </p:pic>
      <p:sp>
        <p:nvSpPr>
          <p:cNvPr id="3" name="Sun 2"/>
          <p:cNvSpPr/>
          <p:nvPr/>
        </p:nvSpPr>
        <p:spPr>
          <a:xfrm>
            <a:off x="2041071" y="2422071"/>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the forecasts do on 8/17?</a:t>
            </a:r>
            <a:endParaRPr lang="en-US" dirty="0"/>
          </a:p>
        </p:txBody>
      </p:sp>
      <p:sp>
        <p:nvSpPr>
          <p:cNvPr id="3" name="Content Placeholder 2"/>
          <p:cNvSpPr>
            <a:spLocks noGrp="1"/>
          </p:cNvSpPr>
          <p:nvPr>
            <p:ph idx="1"/>
          </p:nvPr>
        </p:nvSpPr>
        <p:spPr/>
        <p:txBody>
          <a:bodyPr/>
          <a:lstStyle/>
          <a:p>
            <a:r>
              <a:rPr lang="en-US" dirty="0" smtClean="0"/>
              <a:t>Cloud distribution</a:t>
            </a:r>
          </a:p>
          <a:p>
            <a:r>
              <a:rPr lang="en-US" dirty="0" smtClean="0"/>
              <a:t>Low cloud altitudes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
        <p:nvSpPr>
          <p:cNvPr id="5" name="TextBox 4"/>
          <p:cNvSpPr txBox="1"/>
          <p:nvPr/>
        </p:nvSpPr>
        <p:spPr>
          <a:xfrm>
            <a:off x="571500" y="1950357"/>
            <a:ext cx="8115299" cy="3046988"/>
          </a:xfrm>
          <a:prstGeom prst="rect">
            <a:avLst/>
          </a:prstGeom>
          <a:noFill/>
        </p:spPr>
        <p:txBody>
          <a:bodyPr wrap="square" rtlCol="0">
            <a:spAutoFit/>
          </a:bodyPr>
          <a:lstStyle/>
          <a:p>
            <a:pPr>
              <a:buFont typeface="Arial"/>
              <a:buChar char="•"/>
            </a:pPr>
            <a:r>
              <a:rPr lang="en-US" sz="2400" dirty="0" smtClean="0"/>
              <a:t>Expect a good chance of extensive high cloud cover over routine track</a:t>
            </a:r>
          </a:p>
          <a:p>
            <a:pPr>
              <a:buFont typeface="Arial"/>
              <a:buChar char="•"/>
            </a:pPr>
            <a:r>
              <a:rPr lang="en-US" sz="2400" dirty="0" smtClean="0"/>
              <a:t>This is due to enhanced convection forecast near the shore – this is in both UKMO and EC models.</a:t>
            </a:r>
          </a:p>
          <a:p>
            <a:pPr>
              <a:buFont typeface="Arial"/>
              <a:buChar char="•"/>
            </a:pPr>
            <a:r>
              <a:rPr lang="en-US" sz="2400" dirty="0" smtClean="0"/>
              <a:t>200mb flow brings moisture from convective output over routine track.</a:t>
            </a:r>
          </a:p>
          <a:p>
            <a:pPr>
              <a:buFont typeface="Arial"/>
              <a:buChar char="•"/>
            </a:pPr>
            <a:r>
              <a:rPr lang="en-US" sz="2400" dirty="0" smtClean="0"/>
              <a:t>Mid levels show continued decisive offshore quasi zonal flow with high RH north of 7S</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163286" y="5934670"/>
            <a:ext cx="8980714" cy="923330"/>
          </a:xfrm>
          <a:prstGeom prst="rect">
            <a:avLst/>
          </a:prstGeom>
          <a:noFill/>
        </p:spPr>
        <p:txBody>
          <a:bodyPr wrap="square" rtlCol="0">
            <a:spAutoFit/>
          </a:bodyPr>
          <a:lstStyle/>
          <a:p>
            <a:r>
              <a:rPr lang="en-US" dirty="0" smtClean="0"/>
              <a:t>Saint Helena High reestablishing itself, is west of </a:t>
            </a:r>
            <a:r>
              <a:rPr lang="en-US" dirty="0" err="1" smtClean="0"/>
              <a:t>climo</a:t>
            </a:r>
            <a:r>
              <a:rPr lang="en-US" dirty="0" smtClean="0"/>
              <a:t> position.  Note anomalous eastward “bending” of flow north of Sao Tome, probably into modeled convection.  UKMO has similar wind pattern and </a:t>
            </a:r>
            <a:r>
              <a:rPr lang="en-US" dirty="0" err="1" smtClean="0"/>
              <a:t>precip</a:t>
            </a:r>
            <a:r>
              <a:rPr lang="en-US" dirty="0" smtClean="0"/>
              <a:t> off the Cameroon/Gabon coast.</a:t>
            </a:r>
            <a:endParaRPr lang="en-US" dirty="0"/>
          </a:p>
        </p:txBody>
      </p:sp>
      <p:sp>
        <p:nvSpPr>
          <p:cNvPr id="6" name="TextBox 5"/>
          <p:cNvSpPr txBox="1"/>
          <p:nvPr/>
        </p:nvSpPr>
        <p:spPr>
          <a:xfrm>
            <a:off x="2222500" y="4360120"/>
            <a:ext cx="328485" cy="369332"/>
          </a:xfrm>
          <a:prstGeom prst="rect">
            <a:avLst/>
          </a:prstGeom>
          <a:solidFill>
            <a:schemeClr val="tx1">
              <a:lumMod val="95000"/>
              <a:lumOff val="5000"/>
            </a:schemeClr>
          </a:solidFill>
        </p:spPr>
        <p:txBody>
          <a:bodyPr wrap="none" rtlCol="0">
            <a:spAutoFit/>
          </a:bodyPr>
          <a:lstStyle/>
          <a:p>
            <a:r>
              <a:rPr lang="en-US" dirty="0" smtClean="0">
                <a:solidFill>
                  <a:srgbClr val="FF6600"/>
                </a:solidFill>
              </a:rPr>
              <a:t>H</a:t>
            </a:r>
            <a:endParaRPr lang="en-US" dirty="0">
              <a:solidFill>
                <a:srgbClr val="FF6600"/>
              </a:solidFill>
            </a:endParaRPr>
          </a:p>
        </p:txBody>
      </p:sp>
      <p:cxnSp>
        <p:nvCxnSpPr>
          <p:cNvPr id="11" name="Straight Arrow Connector 10"/>
          <p:cNvCxnSpPr/>
          <p:nvPr/>
        </p:nvCxnSpPr>
        <p:spPr>
          <a:xfrm rot="16200000" flipV="1">
            <a:off x="2159001" y="3383643"/>
            <a:ext cx="5515429" cy="1034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6089525"/>
            <a:ext cx="8880929" cy="646331"/>
          </a:xfrm>
          <a:prstGeom prst="rect">
            <a:avLst/>
          </a:prstGeom>
          <a:noFill/>
        </p:spPr>
        <p:txBody>
          <a:bodyPr wrap="square" rtlCol="0">
            <a:spAutoFit/>
          </a:bodyPr>
          <a:lstStyle/>
          <a:p>
            <a:r>
              <a:rPr lang="en-US" dirty="0" smtClean="0"/>
              <a:t>Northeasterly flow at 200mb (outflow level or slightly below).  Lots of high cloud.  A bit far out and depends on forecast </a:t>
            </a:r>
            <a:r>
              <a:rPr lang="en-US" dirty="0" err="1" smtClean="0"/>
              <a:t>precip</a:t>
            </a:r>
            <a:r>
              <a:rPr lang="en-US" dirty="0" smtClean="0"/>
              <a:t>, but expect enhanced high cloud on this date.</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 y="6080454"/>
            <a:ext cx="8917214" cy="646331"/>
          </a:xfrm>
          <a:prstGeom prst="rect">
            <a:avLst/>
          </a:prstGeom>
          <a:noFill/>
        </p:spPr>
        <p:txBody>
          <a:bodyPr wrap="square" rtlCol="0">
            <a:spAutoFit/>
          </a:bodyPr>
          <a:lstStyle/>
          <a:p>
            <a:r>
              <a:rPr lang="en-US" dirty="0" smtClean="0"/>
              <a:t>Note that the flow at 150mb (near top of main outflow layer) is more easterly, so drier at that level.  Expect the high clouds at about 40kft or so based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5364480" cy="4145280"/>
          </a:xfrm>
          <a:prstGeom prst="rect">
            <a:avLst/>
          </a:prstGeom>
        </p:spPr>
      </p:pic>
      <p:sp>
        <p:nvSpPr>
          <p:cNvPr id="3" name="TextBox 2"/>
          <p:cNvSpPr txBox="1"/>
          <p:nvPr/>
        </p:nvSpPr>
        <p:spPr>
          <a:xfrm>
            <a:off x="0" y="5962531"/>
            <a:ext cx="8880929" cy="923330"/>
          </a:xfrm>
          <a:prstGeom prst="rect">
            <a:avLst/>
          </a:prstGeom>
          <a:noFill/>
        </p:spPr>
        <p:txBody>
          <a:bodyPr wrap="square" rtlCol="0">
            <a:spAutoFit/>
          </a:bodyPr>
          <a:lstStyle/>
          <a:p>
            <a:r>
              <a:rPr lang="en-US" dirty="0" smtClean="0"/>
              <a:t>Overall cloud pattern on Monday – model comparison.  Agreement on middle cloud.  My judgment is that the UKMO is </a:t>
            </a:r>
            <a:r>
              <a:rPr lang="en-US" dirty="0" err="1" smtClean="0"/>
              <a:t>underpredicting</a:t>
            </a:r>
            <a:r>
              <a:rPr lang="en-US" dirty="0" smtClean="0"/>
              <a:t> the high cloud.  Not sure why – flow patterns are similar.  GMAO (an </a:t>
            </a:r>
            <a:r>
              <a:rPr lang="en-US" dirty="0" err="1" smtClean="0"/>
              <a:t>overpredictor</a:t>
            </a:r>
            <a:r>
              <a:rPr lang="en-US" dirty="0" smtClean="0"/>
              <a:t>) has even more high clouds than EC.</a:t>
            </a:r>
            <a:endParaRPr lang="en-US" dirty="0"/>
          </a:p>
        </p:txBody>
      </p:sp>
      <p:pic>
        <p:nvPicPr>
          <p:cNvPr id="4" name="Picture 3"/>
          <p:cNvPicPr>
            <a:picLocks noChangeAspect="1"/>
          </p:cNvPicPr>
          <p:nvPr/>
        </p:nvPicPr>
        <p:blipFill>
          <a:blip r:embed="rId3"/>
          <a:stretch>
            <a:fillRect/>
          </a:stretch>
        </p:blipFill>
        <p:spPr>
          <a:xfrm>
            <a:off x="4841240" y="0"/>
            <a:ext cx="4302760" cy="4384040"/>
          </a:xfrm>
          <a:prstGeom prst="rect">
            <a:avLst/>
          </a:prstGeom>
        </p:spPr>
      </p:pic>
      <p:cxnSp>
        <p:nvCxnSpPr>
          <p:cNvPr id="7" name="Straight Connector 6"/>
          <p:cNvCxnSpPr/>
          <p:nvPr/>
        </p:nvCxnSpPr>
        <p:spPr>
          <a:xfrm rot="5400000">
            <a:off x="6608535" y="1437821"/>
            <a:ext cx="789215" cy="1588"/>
          </a:xfrm>
          <a:prstGeom prst="line">
            <a:avLst/>
          </a:prstGeom>
          <a:ln w="412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1560683" y="1905396"/>
            <a:ext cx="5206207" cy="34834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3664861" y="3401789"/>
            <a:ext cx="5089068" cy="6077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0080" y="3230880"/>
            <a:ext cx="4693920" cy="3627120"/>
          </a:xfrm>
          <a:prstGeom prst="rect">
            <a:avLst/>
          </a:prstGeom>
        </p:spPr>
      </p:pic>
      <p:pic>
        <p:nvPicPr>
          <p:cNvPr id="3" name="Picture 2"/>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0" y="0"/>
            <a:ext cx="4693920" cy="3627120"/>
          </a:xfrm>
          <a:prstGeom prst="rect">
            <a:avLst/>
          </a:prstGeom>
        </p:spPr>
      </p:pic>
      <p:sp>
        <p:nvSpPr>
          <p:cNvPr id="5" name="TextBox 4"/>
          <p:cNvSpPr txBox="1"/>
          <p:nvPr/>
        </p:nvSpPr>
        <p:spPr>
          <a:xfrm>
            <a:off x="979714" y="2177143"/>
            <a:ext cx="841321" cy="369332"/>
          </a:xfrm>
          <a:prstGeom prst="rect">
            <a:avLst/>
          </a:prstGeom>
          <a:solidFill>
            <a:schemeClr val="bg1"/>
          </a:solidFill>
        </p:spPr>
        <p:txBody>
          <a:bodyPr wrap="none" rtlCol="0">
            <a:spAutoFit/>
          </a:bodyPr>
          <a:lstStyle/>
          <a:p>
            <a:r>
              <a:rPr lang="en-US" dirty="0" smtClean="0"/>
              <a:t>600mb</a:t>
            </a:r>
            <a:endParaRPr lang="en-US" dirty="0"/>
          </a:p>
        </p:txBody>
      </p:sp>
      <p:sp>
        <p:nvSpPr>
          <p:cNvPr id="6" name="TextBox 5"/>
          <p:cNvSpPr txBox="1"/>
          <p:nvPr/>
        </p:nvSpPr>
        <p:spPr>
          <a:xfrm>
            <a:off x="5316365" y="5388429"/>
            <a:ext cx="841321" cy="369332"/>
          </a:xfrm>
          <a:prstGeom prst="rect">
            <a:avLst/>
          </a:prstGeom>
          <a:solidFill>
            <a:schemeClr val="bg1"/>
          </a:solidFill>
        </p:spPr>
        <p:txBody>
          <a:bodyPr wrap="none" rtlCol="0">
            <a:spAutoFit/>
          </a:bodyPr>
          <a:lstStyle/>
          <a:p>
            <a:r>
              <a:rPr lang="en-US" dirty="0" smtClean="0"/>
              <a:t>8</a:t>
            </a:r>
            <a:r>
              <a:rPr lang="en-US" dirty="0" smtClean="0"/>
              <a:t>00mb</a:t>
            </a:r>
            <a:endParaRPr lang="en-US" dirty="0"/>
          </a:p>
        </p:txBody>
      </p:sp>
      <p:sp>
        <p:nvSpPr>
          <p:cNvPr id="7" name="TextBox 6"/>
          <p:cNvSpPr txBox="1"/>
          <p:nvPr/>
        </p:nvSpPr>
        <p:spPr>
          <a:xfrm>
            <a:off x="5316365" y="2297277"/>
            <a:ext cx="841321" cy="369332"/>
          </a:xfrm>
          <a:prstGeom prst="rect">
            <a:avLst/>
          </a:prstGeom>
          <a:solidFill>
            <a:schemeClr val="bg1"/>
          </a:solidFill>
        </p:spPr>
        <p:txBody>
          <a:bodyPr wrap="none" rtlCol="0">
            <a:spAutoFit/>
          </a:bodyPr>
          <a:lstStyle/>
          <a:p>
            <a:r>
              <a:rPr lang="en-US" dirty="0" smtClean="0"/>
              <a:t>7</a:t>
            </a:r>
            <a:r>
              <a:rPr lang="en-US" dirty="0" smtClean="0"/>
              <a:t>00mb</a:t>
            </a:r>
            <a:endParaRPr lang="en-US" dirty="0"/>
          </a:p>
        </p:txBody>
      </p:sp>
      <p:sp>
        <p:nvSpPr>
          <p:cNvPr id="8" name="TextBox 7"/>
          <p:cNvSpPr txBox="1"/>
          <p:nvPr/>
        </p:nvSpPr>
        <p:spPr>
          <a:xfrm>
            <a:off x="408214" y="3819071"/>
            <a:ext cx="3918857" cy="923330"/>
          </a:xfrm>
          <a:prstGeom prst="rect">
            <a:avLst/>
          </a:prstGeom>
          <a:noFill/>
        </p:spPr>
        <p:txBody>
          <a:bodyPr wrap="square" rtlCol="0">
            <a:spAutoFit/>
          </a:bodyPr>
          <a:lstStyle/>
          <a:p>
            <a:r>
              <a:rPr lang="en-US" dirty="0" smtClean="0"/>
              <a:t>A decisive surge of moisture is coming off the coast.  Will capture this in the northern part of our routine track.</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EAU41_201708171200.jpg"/>
          <p:cNvPicPr>
            <a:picLocks noChangeAspect="1"/>
          </p:cNvPicPr>
          <p:nvPr/>
        </p:nvPicPr>
        <p:blipFill>
          <a:blip r:embed="rId2"/>
          <a:srcRect t="23711" r="46329" b="23940"/>
          <a:stretch>
            <a:fillRect/>
          </a:stretch>
        </p:blipFill>
        <p:spPr>
          <a:xfrm>
            <a:off x="1" y="0"/>
            <a:ext cx="4430541" cy="3224413"/>
          </a:xfrm>
          <a:prstGeom prst="rect">
            <a:avLst/>
          </a:prstGeom>
        </p:spPr>
      </p:pic>
      <p:pic>
        <p:nvPicPr>
          <p:cNvPr id="10" name="Picture 9"/>
          <p:cNvPicPr>
            <a:picLocks/>
          </p:cNvPicPr>
          <p:nvPr/>
        </p:nvPicPr>
        <p:blipFill>
          <a:blip r:embed="rId3"/>
          <a:srcRect l="3612"/>
          <a:stretch>
            <a:fillRect/>
          </a:stretch>
        </p:blipFill>
        <p:spPr>
          <a:xfrm>
            <a:off x="4771571" y="0"/>
            <a:ext cx="4372429" cy="4061041"/>
          </a:xfrm>
          <a:prstGeom prst="rect">
            <a:avLst/>
          </a:prstGeom>
        </p:spPr>
      </p:pic>
      <p:sp>
        <p:nvSpPr>
          <p:cNvPr id="11" name="TextBox 10"/>
          <p:cNvSpPr txBox="1"/>
          <p:nvPr/>
        </p:nvSpPr>
        <p:spPr>
          <a:xfrm>
            <a:off x="698500" y="2467429"/>
            <a:ext cx="1755972" cy="369332"/>
          </a:xfrm>
          <a:prstGeom prst="rect">
            <a:avLst/>
          </a:prstGeom>
          <a:noFill/>
        </p:spPr>
        <p:txBody>
          <a:bodyPr wrap="none" rtlCol="0">
            <a:spAutoFit/>
          </a:bodyPr>
          <a:lstStyle/>
          <a:p>
            <a:r>
              <a:rPr lang="en-US" dirty="0" smtClean="0">
                <a:solidFill>
                  <a:schemeClr val="bg1"/>
                </a:solidFill>
              </a:rPr>
              <a:t>Noon GMT, 8/17</a:t>
            </a:r>
            <a:endParaRPr lang="en-US" dirty="0">
              <a:solidFill>
                <a:schemeClr val="bg1"/>
              </a:solidFill>
            </a:endParaRPr>
          </a:p>
        </p:txBody>
      </p:sp>
      <p:cxnSp>
        <p:nvCxnSpPr>
          <p:cNvPr id="14" name="Straight Connector 13"/>
          <p:cNvCxnSpPr/>
          <p:nvPr/>
        </p:nvCxnSpPr>
        <p:spPr>
          <a:xfrm rot="10800000" flipV="1">
            <a:off x="6604001" y="761996"/>
            <a:ext cx="1133929" cy="625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6041573" y="1387924"/>
            <a:ext cx="562433" cy="49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461000" y="1868713"/>
            <a:ext cx="580574"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1887507" y="519787"/>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145715"/>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626504"/>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325080" y="519786"/>
            <a:ext cx="2058563" cy="1124866"/>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5" y="3810000"/>
            <a:ext cx="5135042" cy="2308324"/>
          </a:xfrm>
          <a:prstGeom prst="rect">
            <a:avLst/>
          </a:prstGeom>
          <a:noFill/>
        </p:spPr>
        <p:txBody>
          <a:bodyPr wrap="square" rtlCol="0">
            <a:spAutoFit/>
          </a:bodyPr>
          <a:lstStyle/>
          <a:p>
            <a:r>
              <a:rPr lang="en-US" dirty="0" smtClean="0"/>
              <a:t>24 hour forecast compared to enhanced satellite image.  Remarkably good, indicates that these forecasts can be a really good guide on the morning of the flight for high clouds, especially if we are dealing with direct transport of moisture from the convective region.  Note that </a:t>
            </a:r>
            <a:r>
              <a:rPr lang="en-US" dirty="0" err="1" smtClean="0"/>
              <a:t>fcst</a:t>
            </a:r>
            <a:r>
              <a:rPr lang="en-US" dirty="0" smtClean="0"/>
              <a:t> does not capture it all. </a:t>
            </a:r>
          </a:p>
          <a:p>
            <a:r>
              <a:rPr lang="en-US" dirty="0" smtClean="0"/>
              <a:t> </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p:cNvPicPr>
          <p:nvPr/>
        </p:nvPicPr>
        <p:blipFill>
          <a:blip r:embed="rId2"/>
          <a:srcRect l="4288"/>
          <a:stretch>
            <a:fillRect/>
          </a:stretch>
        </p:blipFill>
        <p:spPr>
          <a:xfrm>
            <a:off x="4862286" y="-1"/>
            <a:ext cx="4281713" cy="4145280"/>
          </a:xfrm>
          <a:prstGeom prst="rect">
            <a:avLst/>
          </a:prstGeom>
        </p:spPr>
      </p:pic>
      <p:pic>
        <p:nvPicPr>
          <p:cNvPr id="4" name="Picture 3" descr="EEAU41_201708171200.jpg"/>
          <p:cNvPicPr>
            <a:picLocks noChangeAspect="1"/>
          </p:cNvPicPr>
          <p:nvPr/>
        </p:nvPicPr>
        <p:blipFill>
          <a:blip r:embed="rId3"/>
          <a:srcRect t="23711" r="46329" b="23940"/>
          <a:stretch>
            <a:fillRect/>
          </a:stretch>
        </p:blipFill>
        <p:spPr>
          <a:xfrm>
            <a:off x="1" y="0"/>
            <a:ext cx="4430541" cy="3224413"/>
          </a:xfrm>
          <a:prstGeom prst="rect">
            <a:avLst/>
          </a:prstGeom>
        </p:spPr>
      </p:pic>
      <p:sp>
        <p:nvSpPr>
          <p:cNvPr id="11" name="TextBox 10"/>
          <p:cNvSpPr txBox="1"/>
          <p:nvPr/>
        </p:nvSpPr>
        <p:spPr>
          <a:xfrm>
            <a:off x="698500" y="2467429"/>
            <a:ext cx="1755972" cy="369332"/>
          </a:xfrm>
          <a:prstGeom prst="rect">
            <a:avLst/>
          </a:prstGeom>
          <a:noFill/>
        </p:spPr>
        <p:txBody>
          <a:bodyPr wrap="none" rtlCol="0">
            <a:spAutoFit/>
          </a:bodyPr>
          <a:lstStyle/>
          <a:p>
            <a:r>
              <a:rPr lang="en-US" dirty="0" smtClean="0">
                <a:solidFill>
                  <a:schemeClr val="bg1"/>
                </a:solidFill>
              </a:rPr>
              <a:t>Noon GMT, 8/17</a:t>
            </a:r>
            <a:endParaRPr lang="en-US" dirty="0">
              <a:solidFill>
                <a:schemeClr val="bg1"/>
              </a:solidFill>
            </a:endParaRPr>
          </a:p>
        </p:txBody>
      </p:sp>
      <p:cxnSp>
        <p:nvCxnSpPr>
          <p:cNvPr id="14" name="Straight Connector 13"/>
          <p:cNvCxnSpPr/>
          <p:nvPr/>
        </p:nvCxnSpPr>
        <p:spPr>
          <a:xfrm rot="10800000" flipV="1">
            <a:off x="6604001" y="761996"/>
            <a:ext cx="1133929" cy="625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6041573" y="1387924"/>
            <a:ext cx="562433" cy="49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461000" y="1868713"/>
            <a:ext cx="580574"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1887507" y="519787"/>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145715"/>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626504"/>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325080" y="519786"/>
            <a:ext cx="2058563" cy="1124866"/>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5" y="3810000"/>
            <a:ext cx="4808471" cy="923330"/>
          </a:xfrm>
          <a:prstGeom prst="rect">
            <a:avLst/>
          </a:prstGeom>
          <a:noFill/>
        </p:spPr>
        <p:txBody>
          <a:bodyPr wrap="square" rtlCol="0">
            <a:spAutoFit/>
          </a:bodyPr>
          <a:lstStyle/>
          <a:p>
            <a:r>
              <a:rPr lang="en-US" dirty="0" smtClean="0"/>
              <a:t>48 hour high cloud in this situation is very consistent pretty much everywhere.  Middle cloud is exaggerated in the tropics. </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EAU41_201708171200.jpg"/>
          <p:cNvPicPr>
            <a:picLocks noChangeAspect="1"/>
          </p:cNvPicPr>
          <p:nvPr/>
        </p:nvPicPr>
        <p:blipFill>
          <a:blip r:embed="rId2"/>
          <a:srcRect t="23711" r="46329" b="23940"/>
          <a:stretch>
            <a:fillRect/>
          </a:stretch>
        </p:blipFill>
        <p:spPr>
          <a:xfrm>
            <a:off x="1" y="0"/>
            <a:ext cx="4430541" cy="3224413"/>
          </a:xfrm>
          <a:prstGeom prst="rect">
            <a:avLst/>
          </a:prstGeom>
        </p:spPr>
      </p:pic>
      <p:sp>
        <p:nvSpPr>
          <p:cNvPr id="11" name="TextBox 10"/>
          <p:cNvSpPr txBox="1"/>
          <p:nvPr/>
        </p:nvSpPr>
        <p:spPr>
          <a:xfrm>
            <a:off x="698500" y="2467429"/>
            <a:ext cx="1755972" cy="369332"/>
          </a:xfrm>
          <a:prstGeom prst="rect">
            <a:avLst/>
          </a:prstGeom>
          <a:noFill/>
        </p:spPr>
        <p:txBody>
          <a:bodyPr wrap="none" rtlCol="0">
            <a:spAutoFit/>
          </a:bodyPr>
          <a:lstStyle/>
          <a:p>
            <a:r>
              <a:rPr lang="en-US" dirty="0" smtClean="0">
                <a:solidFill>
                  <a:schemeClr val="bg1"/>
                </a:solidFill>
              </a:rPr>
              <a:t>Noon GMT, 8/17</a:t>
            </a:r>
            <a:endParaRPr lang="en-US" dirty="0">
              <a:solidFill>
                <a:schemeClr val="bg1"/>
              </a:solidFill>
            </a:endParaRPr>
          </a:p>
        </p:txBody>
      </p:sp>
      <p:cxnSp>
        <p:nvCxnSpPr>
          <p:cNvPr id="14" name="Straight Connector 13"/>
          <p:cNvCxnSpPr/>
          <p:nvPr/>
        </p:nvCxnSpPr>
        <p:spPr>
          <a:xfrm rot="10800000" flipV="1">
            <a:off x="6604001" y="761996"/>
            <a:ext cx="1133929" cy="625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6041573" y="1387924"/>
            <a:ext cx="562433" cy="49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461000" y="1868713"/>
            <a:ext cx="580574"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1887507" y="519787"/>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145715"/>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626504"/>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325080" y="519786"/>
            <a:ext cx="2058563" cy="1124866"/>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6" y="3810000"/>
            <a:ext cx="4590756" cy="1200329"/>
          </a:xfrm>
          <a:prstGeom prst="rect">
            <a:avLst/>
          </a:prstGeom>
          <a:noFill/>
        </p:spPr>
        <p:txBody>
          <a:bodyPr wrap="square" rtlCol="0">
            <a:spAutoFit/>
          </a:bodyPr>
          <a:lstStyle/>
          <a:p>
            <a:r>
              <a:rPr lang="en-US" dirty="0" smtClean="0"/>
              <a:t>Comparison with UKMO 24 hour forecast.  Captures more of the thin cloud west of the prime meridian.  UKMO separates what is probably one cloud into two  </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rcRect l="17288" t="17381" r="30216" b="46201"/>
          <a:stretch>
            <a:fillRect/>
          </a:stretch>
        </p:blipFill>
        <p:spPr>
          <a:xfrm>
            <a:off x="5473488" y="0"/>
            <a:ext cx="3670512" cy="2594442"/>
          </a:xfrm>
          <a:prstGeom prst="rect">
            <a:avLst/>
          </a:prstGeom>
        </p:spPr>
      </p:pic>
      <p:pic>
        <p:nvPicPr>
          <p:cNvPr id="17" name="Picture 16"/>
          <p:cNvPicPr>
            <a:picLocks/>
          </p:cNvPicPr>
          <p:nvPr/>
        </p:nvPicPr>
        <p:blipFill>
          <a:blip r:embed="rId4"/>
          <a:srcRect l="3612"/>
          <a:stretch>
            <a:fillRect/>
          </a:stretch>
        </p:blipFill>
        <p:spPr>
          <a:xfrm>
            <a:off x="4771571" y="2796959"/>
            <a:ext cx="4372429" cy="4061041"/>
          </a:xfrm>
          <a:prstGeom prst="rect">
            <a:avLst/>
          </a:prstGeom>
        </p:spPr>
      </p:pic>
      <p:cxnSp>
        <p:nvCxnSpPr>
          <p:cNvPr id="22" name="Straight Arrow Connector 21"/>
          <p:cNvCxnSpPr/>
          <p:nvPr/>
        </p:nvCxnSpPr>
        <p:spPr>
          <a:xfrm rot="16200000" flipV="1">
            <a:off x="-263070" y="2621645"/>
            <a:ext cx="3692069" cy="19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EAU41_201708171200.jpg"/>
          <p:cNvPicPr>
            <a:picLocks noChangeAspect="1"/>
          </p:cNvPicPr>
          <p:nvPr/>
        </p:nvPicPr>
        <p:blipFill>
          <a:blip r:embed="rId2"/>
          <a:srcRect t="23711" r="46329" b="23940"/>
          <a:stretch>
            <a:fillRect/>
          </a:stretch>
        </p:blipFill>
        <p:spPr>
          <a:xfrm>
            <a:off x="1" y="0"/>
            <a:ext cx="4430541" cy="3224413"/>
          </a:xfrm>
          <a:prstGeom prst="rect">
            <a:avLst/>
          </a:prstGeom>
        </p:spPr>
      </p:pic>
      <p:sp>
        <p:nvSpPr>
          <p:cNvPr id="11" name="TextBox 10"/>
          <p:cNvSpPr txBox="1"/>
          <p:nvPr/>
        </p:nvSpPr>
        <p:spPr>
          <a:xfrm>
            <a:off x="698500" y="2467429"/>
            <a:ext cx="1755972" cy="369332"/>
          </a:xfrm>
          <a:prstGeom prst="rect">
            <a:avLst/>
          </a:prstGeom>
          <a:noFill/>
        </p:spPr>
        <p:txBody>
          <a:bodyPr wrap="none" rtlCol="0">
            <a:spAutoFit/>
          </a:bodyPr>
          <a:lstStyle/>
          <a:p>
            <a:r>
              <a:rPr lang="en-US" dirty="0" smtClean="0">
                <a:solidFill>
                  <a:schemeClr val="bg1"/>
                </a:solidFill>
              </a:rPr>
              <a:t>Noon GMT, 8/17</a:t>
            </a:r>
            <a:endParaRPr lang="en-US" dirty="0">
              <a:solidFill>
                <a:schemeClr val="bg1"/>
              </a:solidFill>
            </a:endParaRPr>
          </a:p>
        </p:txBody>
      </p:sp>
      <p:cxnSp>
        <p:nvCxnSpPr>
          <p:cNvPr id="14" name="Straight Connector 13"/>
          <p:cNvCxnSpPr/>
          <p:nvPr/>
        </p:nvCxnSpPr>
        <p:spPr>
          <a:xfrm rot="10800000" flipV="1">
            <a:off x="6604001" y="761996"/>
            <a:ext cx="1133929" cy="625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6041573" y="1387924"/>
            <a:ext cx="562433" cy="49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461000" y="1868713"/>
            <a:ext cx="580574"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1887507" y="519787"/>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145715"/>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626504"/>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325080" y="519786"/>
            <a:ext cx="2058563" cy="1124866"/>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6" y="3810000"/>
            <a:ext cx="4590756" cy="1754327"/>
          </a:xfrm>
          <a:prstGeom prst="rect">
            <a:avLst/>
          </a:prstGeom>
          <a:noFill/>
        </p:spPr>
        <p:txBody>
          <a:bodyPr wrap="square" rtlCol="0">
            <a:spAutoFit/>
          </a:bodyPr>
          <a:lstStyle/>
          <a:p>
            <a:r>
              <a:rPr lang="en-US" dirty="0" smtClean="0"/>
              <a:t>Comparison with UKMO 48 hour forecast.  Does not capture the basic shape of the high cloud pattern as well as EC 48 hour.  Captures more of the thin cloud west of the prime meridian.  UKMO separates what is probably one cloud into two  </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678214" y="761995"/>
            <a:ext cx="4599215" cy="38009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200000" flipV="1">
            <a:off x="-263070" y="2621645"/>
            <a:ext cx="3692069" cy="19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p:cNvPicPr>
          <p:nvPr/>
        </p:nvPicPr>
        <p:blipFill>
          <a:blip r:embed="rId3"/>
          <a:srcRect l="4288"/>
          <a:stretch>
            <a:fillRect/>
          </a:stretch>
        </p:blipFill>
        <p:spPr>
          <a:xfrm>
            <a:off x="4862287" y="2712720"/>
            <a:ext cx="4281713" cy="4145280"/>
          </a:xfrm>
          <a:prstGeom prst="rect">
            <a:avLst/>
          </a:prstGeom>
        </p:spPr>
      </p:pic>
      <p:pic>
        <p:nvPicPr>
          <p:cNvPr id="21" name="Picture 20"/>
          <p:cNvPicPr>
            <a:picLocks noChangeAspect="1"/>
          </p:cNvPicPr>
          <p:nvPr/>
        </p:nvPicPr>
        <p:blipFill>
          <a:blip r:embed="rId4"/>
          <a:srcRect l="17355" t="17381" r="32678" b="46201"/>
          <a:stretch>
            <a:fillRect/>
          </a:stretch>
        </p:blipFill>
        <p:spPr>
          <a:xfrm>
            <a:off x="5650315" y="9071"/>
            <a:ext cx="3493685" cy="259444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EAU41_201708171200.jpg"/>
          <p:cNvPicPr>
            <a:picLocks noChangeAspect="1"/>
          </p:cNvPicPr>
          <p:nvPr/>
        </p:nvPicPr>
        <p:blipFill>
          <a:blip r:embed="rId2"/>
          <a:srcRect t="23711" r="46329" b="23940"/>
          <a:stretch>
            <a:fillRect/>
          </a:stretch>
        </p:blipFill>
        <p:spPr>
          <a:xfrm>
            <a:off x="1" y="0"/>
            <a:ext cx="4430541" cy="3224413"/>
          </a:xfrm>
          <a:prstGeom prst="rect">
            <a:avLst/>
          </a:prstGeom>
        </p:spPr>
      </p:pic>
      <p:sp>
        <p:nvSpPr>
          <p:cNvPr id="11" name="TextBox 10"/>
          <p:cNvSpPr txBox="1"/>
          <p:nvPr/>
        </p:nvSpPr>
        <p:spPr>
          <a:xfrm>
            <a:off x="698500" y="2467429"/>
            <a:ext cx="1755972" cy="369332"/>
          </a:xfrm>
          <a:prstGeom prst="rect">
            <a:avLst/>
          </a:prstGeom>
          <a:noFill/>
        </p:spPr>
        <p:txBody>
          <a:bodyPr wrap="none" rtlCol="0">
            <a:spAutoFit/>
          </a:bodyPr>
          <a:lstStyle/>
          <a:p>
            <a:r>
              <a:rPr lang="en-US" dirty="0" smtClean="0">
                <a:solidFill>
                  <a:schemeClr val="bg1"/>
                </a:solidFill>
              </a:rPr>
              <a:t>Noon GMT, 8/17</a:t>
            </a:r>
            <a:endParaRPr lang="en-US" dirty="0">
              <a:solidFill>
                <a:schemeClr val="bg1"/>
              </a:solidFill>
            </a:endParaRPr>
          </a:p>
        </p:txBody>
      </p:sp>
      <p:cxnSp>
        <p:nvCxnSpPr>
          <p:cNvPr id="14" name="Straight Connector 13"/>
          <p:cNvCxnSpPr/>
          <p:nvPr/>
        </p:nvCxnSpPr>
        <p:spPr>
          <a:xfrm rot="10800000" flipV="1">
            <a:off x="6604001" y="761996"/>
            <a:ext cx="1133929" cy="625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6041573" y="1387924"/>
            <a:ext cx="562433" cy="49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461000" y="1868713"/>
            <a:ext cx="580574"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1887507" y="519787"/>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145715"/>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626504"/>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325080" y="519786"/>
            <a:ext cx="2058563" cy="1124866"/>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6" y="3810000"/>
            <a:ext cx="4590756" cy="923330"/>
          </a:xfrm>
          <a:prstGeom prst="rect">
            <a:avLst/>
          </a:prstGeom>
          <a:noFill/>
        </p:spPr>
        <p:txBody>
          <a:bodyPr wrap="square" rtlCol="0">
            <a:spAutoFit/>
          </a:bodyPr>
          <a:lstStyle/>
          <a:p>
            <a:r>
              <a:rPr lang="en-US" dirty="0" smtClean="0"/>
              <a:t>Comparison with UKMO 24 hour forecast, 4 km UKMO model.  In this case, the least capable of the models.</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p:cNvPicPr>
          <p:nvPr/>
        </p:nvPicPr>
        <p:blipFill>
          <a:blip r:embed="rId3"/>
          <a:srcRect l="3612"/>
          <a:stretch>
            <a:fillRect/>
          </a:stretch>
        </p:blipFill>
        <p:spPr>
          <a:xfrm>
            <a:off x="4771571" y="2796959"/>
            <a:ext cx="4372429" cy="4061041"/>
          </a:xfrm>
          <a:prstGeom prst="rect">
            <a:avLst/>
          </a:prstGeom>
        </p:spPr>
      </p:pic>
      <p:cxnSp>
        <p:nvCxnSpPr>
          <p:cNvPr id="20" name="Straight Arrow Connector 19"/>
          <p:cNvCxnSpPr/>
          <p:nvPr/>
        </p:nvCxnSpPr>
        <p:spPr>
          <a:xfrm flipV="1">
            <a:off x="1678214" y="761995"/>
            <a:ext cx="4599215" cy="38009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200000" flipV="1">
            <a:off x="-263070" y="2621645"/>
            <a:ext cx="3692069" cy="19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rcRect l="17145" t="14987" r="32678" b="46175"/>
          <a:stretch>
            <a:fillRect/>
          </a:stretch>
        </p:blipFill>
        <p:spPr>
          <a:xfrm>
            <a:off x="5635631" y="-1"/>
            <a:ext cx="3670293" cy="283752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EAU41_201708171200.jpg"/>
          <p:cNvPicPr>
            <a:picLocks noChangeAspect="1"/>
          </p:cNvPicPr>
          <p:nvPr/>
        </p:nvPicPr>
        <p:blipFill>
          <a:blip r:embed="rId2"/>
          <a:srcRect t="23711" r="46329" b="23940"/>
          <a:stretch>
            <a:fillRect/>
          </a:stretch>
        </p:blipFill>
        <p:spPr>
          <a:xfrm>
            <a:off x="1" y="0"/>
            <a:ext cx="4430541" cy="3224413"/>
          </a:xfrm>
          <a:prstGeom prst="rect">
            <a:avLst/>
          </a:prstGeom>
        </p:spPr>
      </p:pic>
      <p:sp>
        <p:nvSpPr>
          <p:cNvPr id="11" name="TextBox 10"/>
          <p:cNvSpPr txBox="1"/>
          <p:nvPr/>
        </p:nvSpPr>
        <p:spPr>
          <a:xfrm>
            <a:off x="698500" y="2467429"/>
            <a:ext cx="1755972" cy="369332"/>
          </a:xfrm>
          <a:prstGeom prst="rect">
            <a:avLst/>
          </a:prstGeom>
          <a:noFill/>
        </p:spPr>
        <p:txBody>
          <a:bodyPr wrap="none" rtlCol="0">
            <a:spAutoFit/>
          </a:bodyPr>
          <a:lstStyle/>
          <a:p>
            <a:r>
              <a:rPr lang="en-US" dirty="0" smtClean="0">
                <a:solidFill>
                  <a:schemeClr val="bg1"/>
                </a:solidFill>
              </a:rPr>
              <a:t>Noon GMT, 8/17</a:t>
            </a:r>
            <a:endParaRPr lang="en-US" dirty="0">
              <a:solidFill>
                <a:schemeClr val="bg1"/>
              </a:solidFill>
            </a:endParaRPr>
          </a:p>
        </p:txBody>
      </p:sp>
      <p:cxnSp>
        <p:nvCxnSpPr>
          <p:cNvPr id="26" name="Straight Connector 25"/>
          <p:cNvCxnSpPr/>
          <p:nvPr/>
        </p:nvCxnSpPr>
        <p:spPr>
          <a:xfrm rot="10800000" flipV="1">
            <a:off x="1887507" y="519787"/>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145715"/>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626504"/>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325080" y="519786"/>
            <a:ext cx="2058563" cy="1124866"/>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5" y="3810000"/>
            <a:ext cx="2830687" cy="2308324"/>
          </a:xfrm>
          <a:prstGeom prst="rect">
            <a:avLst/>
          </a:prstGeom>
          <a:noFill/>
        </p:spPr>
        <p:txBody>
          <a:bodyPr wrap="square" rtlCol="0">
            <a:spAutoFit/>
          </a:bodyPr>
          <a:lstStyle/>
          <a:p>
            <a:r>
              <a:rPr lang="en-US" dirty="0" smtClean="0"/>
              <a:t>Cloud top altitudes are probably at least 14 km.  Based on the upstream convection, likely to be higher.  I think it is hard for IR methods to capture altitudes of these thin clouds. </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tretch>
            <a:fillRect/>
          </a:stretch>
        </p:blipFill>
        <p:spPr>
          <a:xfrm>
            <a:off x="2884502" y="2131786"/>
            <a:ext cx="6283084" cy="472621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EVAU31_201708171200.jpg"/>
          <p:cNvPicPr>
            <a:picLocks noChangeAspect="1"/>
          </p:cNvPicPr>
          <p:nvPr/>
        </p:nvPicPr>
        <p:blipFill>
          <a:blip r:embed="rId2"/>
          <a:srcRect t="22248" r="46703" b="22966"/>
          <a:stretch>
            <a:fillRect/>
          </a:stretch>
        </p:blipFill>
        <p:spPr>
          <a:xfrm>
            <a:off x="0" y="0"/>
            <a:ext cx="4399643" cy="3374575"/>
          </a:xfrm>
          <a:prstGeom prst="rect">
            <a:avLst/>
          </a:prstGeom>
        </p:spPr>
      </p:pic>
      <p:pic>
        <p:nvPicPr>
          <p:cNvPr id="10" name="Picture 9"/>
          <p:cNvPicPr>
            <a:picLocks/>
          </p:cNvPicPr>
          <p:nvPr/>
        </p:nvPicPr>
        <p:blipFill>
          <a:blip r:embed="rId3"/>
          <a:srcRect l="3612"/>
          <a:stretch>
            <a:fillRect/>
          </a:stretch>
        </p:blipFill>
        <p:spPr>
          <a:xfrm>
            <a:off x="4771571" y="0"/>
            <a:ext cx="4372429" cy="4061041"/>
          </a:xfrm>
          <a:prstGeom prst="rect">
            <a:avLst/>
          </a:prstGeom>
        </p:spPr>
      </p:pic>
      <p:sp>
        <p:nvSpPr>
          <p:cNvPr id="11" name="TextBox 10"/>
          <p:cNvSpPr txBox="1"/>
          <p:nvPr/>
        </p:nvSpPr>
        <p:spPr>
          <a:xfrm>
            <a:off x="698500" y="2467429"/>
            <a:ext cx="1755972" cy="369332"/>
          </a:xfrm>
          <a:prstGeom prst="rect">
            <a:avLst/>
          </a:prstGeom>
          <a:noFill/>
        </p:spPr>
        <p:txBody>
          <a:bodyPr wrap="none" rtlCol="0">
            <a:spAutoFit/>
          </a:bodyPr>
          <a:lstStyle/>
          <a:p>
            <a:r>
              <a:rPr lang="en-US" dirty="0" smtClean="0">
                <a:solidFill>
                  <a:schemeClr val="bg1"/>
                </a:solidFill>
              </a:rPr>
              <a:t>Noon GMT, 8/17</a:t>
            </a:r>
            <a:endParaRPr lang="en-US" dirty="0">
              <a:solidFill>
                <a:schemeClr val="bg1"/>
              </a:solidFill>
            </a:endParaRPr>
          </a:p>
        </p:txBody>
      </p:sp>
      <p:cxnSp>
        <p:nvCxnSpPr>
          <p:cNvPr id="14" name="Straight Connector 13"/>
          <p:cNvCxnSpPr/>
          <p:nvPr/>
        </p:nvCxnSpPr>
        <p:spPr>
          <a:xfrm rot="10800000" flipV="1">
            <a:off x="6604001" y="761996"/>
            <a:ext cx="1133929" cy="625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6041573" y="1387924"/>
            <a:ext cx="562433" cy="49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461000" y="1868713"/>
            <a:ext cx="580574"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1887507" y="619568"/>
            <a:ext cx="1133929" cy="625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325079" y="1245496"/>
            <a:ext cx="562433" cy="498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744506" y="1726285"/>
            <a:ext cx="580574"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815" y="3810000"/>
            <a:ext cx="5135042" cy="1200329"/>
          </a:xfrm>
          <a:prstGeom prst="rect">
            <a:avLst/>
          </a:prstGeom>
          <a:noFill/>
        </p:spPr>
        <p:txBody>
          <a:bodyPr wrap="square" rtlCol="0">
            <a:spAutoFit/>
          </a:bodyPr>
          <a:lstStyle/>
          <a:p>
            <a:r>
              <a:rPr lang="en-US" dirty="0" smtClean="0"/>
              <a:t>Looking at the low clouds at noon.  With some imagination, there is some agreement.   Disagreement is more than just an underestimate of the cloud clearing.</a:t>
            </a:r>
            <a:endParaRPr lang="en-US" dirty="0"/>
          </a:p>
        </p:txBody>
      </p:sp>
      <p:cxnSp>
        <p:nvCxnSpPr>
          <p:cNvPr id="37" name="Straight Arrow Connector 36"/>
          <p:cNvCxnSpPr/>
          <p:nvPr/>
        </p:nvCxnSpPr>
        <p:spPr>
          <a:xfrm rot="10800000" flipV="1">
            <a:off x="3211286" y="235856"/>
            <a:ext cx="671286" cy="635004"/>
          </a:xfrm>
          <a:prstGeom prst="straightConnector1">
            <a:avLst/>
          </a:prstGeom>
          <a:ln w="47625">
            <a:solidFill>
              <a:srgbClr val="CCFFCC"/>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6791</TotalTime>
  <Words>933</Words>
  <Application>Microsoft Macintosh PowerPoint</Application>
  <PresentationFormat>On-screen Show (4:3)</PresentationFormat>
  <Paragraphs>54</Paragraphs>
  <Slides>25</Slides>
  <Notes>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Office Theme</vt:lpstr>
      <vt:lpstr>ORACLES weather briefing for Friday and Monday </vt:lpstr>
      <vt:lpstr>How did the forecasts do on 8/17?</vt:lpstr>
      <vt:lpstr>Slide 3</vt:lpstr>
      <vt:lpstr>Slide 4</vt:lpstr>
      <vt:lpstr>Slide 5</vt:lpstr>
      <vt:lpstr>Slide 6</vt:lpstr>
      <vt:lpstr>Slide 7</vt:lpstr>
      <vt:lpstr>Slide 8</vt:lpstr>
      <vt:lpstr>Slide 9</vt:lpstr>
      <vt:lpstr>Slide 10</vt:lpstr>
      <vt:lpstr>A brief look at low cloud altitude</vt:lpstr>
      <vt:lpstr>Slide 12</vt:lpstr>
      <vt:lpstr>Cloud Forecast for today</vt:lpstr>
      <vt:lpstr>Slide 14</vt:lpstr>
      <vt:lpstr>Slide 15</vt:lpstr>
      <vt:lpstr>Slide 16</vt:lpstr>
      <vt:lpstr>Slide 17</vt:lpstr>
      <vt:lpstr>Slide 18</vt:lpstr>
      <vt:lpstr>Slide 19</vt:lpstr>
      <vt:lpstr>Monday</vt:lpstr>
      <vt:lpstr>Slide 21</vt:lpstr>
      <vt:lpstr>Slide 22</vt:lpstr>
      <vt:lpstr>Slide 23</vt:lpstr>
      <vt:lpstr>Slide 24</vt:lpstr>
      <vt:lpstr>Slide 25</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Lenny Pfister</cp:lastModifiedBy>
  <cp:revision>350</cp:revision>
  <dcterms:created xsi:type="dcterms:W3CDTF">2017-08-17T11:07:25Z</dcterms:created>
  <dcterms:modified xsi:type="dcterms:W3CDTF">2017-08-18T10:14:13Z</dcterms:modified>
</cp:coreProperties>
</file>