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77" r:id="rId2"/>
    <p:sldId id="781" r:id="rId3"/>
    <p:sldId id="765" r:id="rId4"/>
    <p:sldId id="766" r:id="rId5"/>
    <p:sldId id="813" r:id="rId6"/>
    <p:sldId id="815" r:id="rId7"/>
    <p:sldId id="783" r:id="rId8"/>
    <p:sldId id="784" r:id="rId9"/>
    <p:sldId id="785" r:id="rId10"/>
    <p:sldId id="789" r:id="rId11"/>
    <p:sldId id="790" r:id="rId12"/>
    <p:sldId id="791" r:id="rId13"/>
    <p:sldId id="792" r:id="rId14"/>
    <p:sldId id="782" r:id="rId15"/>
    <p:sldId id="788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FFF"/>
    <a:srgbClr val="00FF01"/>
    <a:srgbClr val="636EBD"/>
    <a:srgbClr val="B3DFB1"/>
    <a:srgbClr val="A7D1A7"/>
    <a:srgbClr val="FF1EE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594" autoAdjust="0"/>
  </p:normalViewPr>
  <p:slideViewPr>
    <p:cSldViewPr snapToGrid="0" snapToObjects="1">
      <p:cViewPr>
        <p:scale>
          <a:sx n="90" d="100"/>
          <a:sy n="90" d="100"/>
        </p:scale>
        <p:origin x="-864" y="-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3C661-1624-2046-876B-48DFAB2D19A1}" type="datetimeFigureOut">
              <a:rPr lang="en-US" smtClean="0"/>
              <a:pPr/>
              <a:t>8/18/17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9C31F6-EF25-A94D-AC4A-5257FB7F17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73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2CB9-FD66-4E13-B342-76D1C169DFD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30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9B449-5070-B243-B165-1C3D5A33A74B}" type="datetimeFigureOut">
              <a:rPr lang="en-US" smtClean="0"/>
              <a:pPr/>
              <a:t>8/18/17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/>
          <a:p>
            <a:r>
              <a:rPr lang="en-US" dirty="0" smtClean="0"/>
              <a:t>18-Aug-2017</a:t>
            </a:r>
          </a:p>
          <a:p>
            <a:r>
              <a:rPr lang="en-US" dirty="0" smtClean="0"/>
              <a:t>Lenny </a:t>
            </a:r>
            <a:r>
              <a:rPr lang="en-US" dirty="0" err="1" smtClean="0"/>
              <a:t>Pfister</a:t>
            </a:r>
            <a:r>
              <a:rPr lang="en-US" dirty="0" smtClean="0"/>
              <a:t> and Rei Ueyama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Picture 4" descr="Image result for nasa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624" y="285750"/>
            <a:ext cx="1682749" cy="168274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28600" y="1621718"/>
            <a:ext cx="8686800" cy="187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/>
              <a:t>ORACLES weather briefing</a:t>
            </a:r>
            <a:br>
              <a:rPr lang="en-US" sz="3600" smtClean="0"/>
            </a:br>
            <a:r>
              <a:rPr lang="en-US" sz="3600" smtClean="0"/>
              <a:t>(cloud forecast on Sat 8/19)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183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0"/>
            <a:ext cx="892491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8856" y="5195707"/>
            <a:ext cx="3723921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</a:rPr>
              <a:t>6</a:t>
            </a:r>
            <a:r>
              <a:rPr lang="en-US" sz="2800" dirty="0" smtClean="0">
                <a:solidFill>
                  <a:srgbClr val="FF6600"/>
                </a:solidFill>
              </a:rPr>
              <a:t>00 </a:t>
            </a:r>
            <a:r>
              <a:rPr lang="en-US" sz="2800" dirty="0" err="1" smtClean="0">
                <a:solidFill>
                  <a:srgbClr val="FF6600"/>
                </a:solidFill>
              </a:rPr>
              <a:t>mb</a:t>
            </a:r>
            <a:r>
              <a:rPr lang="en-US" sz="2800" dirty="0">
                <a:solidFill>
                  <a:srgbClr val="FF6600"/>
                </a:solidFill>
              </a:rPr>
              <a:t> (</a:t>
            </a:r>
            <a:r>
              <a:rPr lang="en-US" sz="2800" dirty="0" smtClean="0">
                <a:solidFill>
                  <a:srgbClr val="FF6600"/>
                </a:solidFill>
              </a:rPr>
              <a:t>8/19 @ 12PM)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0333" y="4511379"/>
            <a:ext cx="3259667" cy="1323439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Moist air confined to the east compared to yesterday’s forecast (high clouds retreat a little)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8856" y="3873557"/>
            <a:ext cx="2341033" cy="70788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RH not as high as in yesterday’s forecast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4938889" y="2144889"/>
            <a:ext cx="1128889" cy="2229555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450624" y="1397000"/>
            <a:ext cx="1032932" cy="2476558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04445" y="3484904"/>
            <a:ext cx="2341033" cy="1015663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Relatively dry 1W-0 due to southerly flow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795890" y="1397000"/>
            <a:ext cx="0" cy="2087905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81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0"/>
            <a:ext cx="889032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8856" y="5195707"/>
            <a:ext cx="3723921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</a:rPr>
              <a:t>7</a:t>
            </a:r>
            <a:r>
              <a:rPr lang="en-US" sz="2800" dirty="0" smtClean="0">
                <a:solidFill>
                  <a:srgbClr val="FF6600"/>
                </a:solidFill>
              </a:rPr>
              <a:t>00 </a:t>
            </a:r>
            <a:r>
              <a:rPr lang="en-US" sz="2800" dirty="0" err="1" smtClean="0">
                <a:solidFill>
                  <a:srgbClr val="FF6600"/>
                </a:solidFill>
              </a:rPr>
              <a:t>mb</a:t>
            </a:r>
            <a:r>
              <a:rPr lang="en-US" sz="2800" dirty="0">
                <a:solidFill>
                  <a:srgbClr val="FF6600"/>
                </a:solidFill>
              </a:rPr>
              <a:t> (</a:t>
            </a:r>
            <a:r>
              <a:rPr lang="en-US" sz="2800" dirty="0" smtClean="0">
                <a:solidFill>
                  <a:srgbClr val="FF6600"/>
                </a:solidFill>
              </a:rPr>
              <a:t>8/19 @ 12PM)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04445" y="3484904"/>
            <a:ext cx="3513666" cy="70788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Relatively dry 4W-0 along 3N due to southerly flow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683000" y="1270000"/>
            <a:ext cx="112890" cy="2214906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15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0"/>
            <a:ext cx="892752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8856" y="5195707"/>
            <a:ext cx="3723921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</a:rPr>
              <a:t>8</a:t>
            </a:r>
            <a:r>
              <a:rPr lang="en-US" sz="2800" dirty="0" smtClean="0">
                <a:solidFill>
                  <a:srgbClr val="FF6600"/>
                </a:solidFill>
              </a:rPr>
              <a:t>00 </a:t>
            </a:r>
            <a:r>
              <a:rPr lang="en-US" sz="2800" dirty="0" err="1" smtClean="0">
                <a:solidFill>
                  <a:srgbClr val="FF6600"/>
                </a:solidFill>
              </a:rPr>
              <a:t>mb</a:t>
            </a:r>
            <a:r>
              <a:rPr lang="en-US" sz="2800" dirty="0">
                <a:solidFill>
                  <a:srgbClr val="FF6600"/>
                </a:solidFill>
              </a:rPr>
              <a:t> (</a:t>
            </a:r>
            <a:r>
              <a:rPr lang="en-US" sz="2800" dirty="0" smtClean="0">
                <a:solidFill>
                  <a:srgbClr val="FF6600"/>
                </a:solidFill>
              </a:rPr>
              <a:t>8/19 @ 12PM)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24112" y="4392845"/>
            <a:ext cx="3951110" cy="70788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Stronger </a:t>
            </a:r>
            <a:r>
              <a:rPr lang="en-US" sz="2000" dirty="0" err="1" smtClean="0"/>
              <a:t>NEly</a:t>
            </a:r>
            <a:r>
              <a:rPr lang="en-US" sz="2000" dirty="0" smtClean="0"/>
              <a:t> winds from land compared to yesterday’s forecast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021667" y="2554113"/>
            <a:ext cx="465668" cy="1838732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75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791" y="3515123"/>
            <a:ext cx="4953842" cy="35263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237" y="296332"/>
            <a:ext cx="5094951" cy="3630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8829" y="284736"/>
            <a:ext cx="5112535" cy="362796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58045" y="23165"/>
            <a:ext cx="795501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 RH (color), winds, vert. velocity (pink) at 8/19 Sat @ 12PM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25398" y="3795561"/>
            <a:ext cx="4470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 track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D</a:t>
            </a:r>
            <a:r>
              <a:rPr lang="en-US" sz="2000" dirty="0" smtClean="0"/>
              <a:t>riest mid-level air between 4W-0 along 3N leg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Mostly S crosswinds along the track, but headwinds of up to 15 knots at 600mb (15 </a:t>
            </a:r>
            <a:r>
              <a:rPr lang="en-US" sz="2000" dirty="0" err="1" smtClean="0"/>
              <a:t>kft</a:t>
            </a:r>
            <a:r>
              <a:rPr lang="en-US" sz="2000" dirty="0" smtClean="0"/>
              <a:t>) 0-2E along the track</a:t>
            </a:r>
          </a:p>
          <a:p>
            <a:r>
              <a:rPr lang="en-US" sz="2000" dirty="0" smtClean="0"/>
              <a:t>S track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Headwinds of 5-15 knots at 600mb (15 </a:t>
            </a:r>
            <a:r>
              <a:rPr lang="en-US" sz="2000" dirty="0" err="1" smtClean="0"/>
              <a:t>kft</a:t>
            </a:r>
            <a:r>
              <a:rPr lang="en-US" sz="2000" dirty="0" smtClean="0"/>
              <a:t>) east of ~8W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Moist air from the NE along 5E leg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5712" y="3262484"/>
            <a:ext cx="1394178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600 </a:t>
            </a:r>
            <a:r>
              <a:rPr lang="en-US" sz="2800" dirty="0" err="1" smtClean="0">
                <a:solidFill>
                  <a:srgbClr val="FF6600"/>
                </a:solidFill>
              </a:rPr>
              <a:t>mb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58079" y="3234263"/>
            <a:ext cx="1394178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</a:rPr>
              <a:t>7</a:t>
            </a:r>
            <a:r>
              <a:rPr lang="en-US" sz="2800" dirty="0" smtClean="0">
                <a:solidFill>
                  <a:srgbClr val="FF6600"/>
                </a:solidFill>
              </a:rPr>
              <a:t>00 </a:t>
            </a:r>
            <a:r>
              <a:rPr lang="en-US" sz="2800" dirty="0" err="1" smtClean="0">
                <a:solidFill>
                  <a:srgbClr val="FF6600"/>
                </a:solidFill>
              </a:rPr>
              <a:t>mb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41522" y="6293556"/>
            <a:ext cx="1394178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800 </a:t>
            </a:r>
            <a:r>
              <a:rPr lang="en-US" sz="2800" dirty="0" err="1" smtClean="0">
                <a:solidFill>
                  <a:srgbClr val="FF6600"/>
                </a:solidFill>
              </a:rPr>
              <a:t>mb</a:t>
            </a:r>
            <a:endParaRPr lang="en-US" sz="2800" dirty="0">
              <a:solidFill>
                <a:srgbClr val="FF66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5289880" y="2487906"/>
            <a:ext cx="2149038" cy="0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5-Point Star 20"/>
          <p:cNvSpPr/>
          <p:nvPr/>
        </p:nvSpPr>
        <p:spPr>
          <a:xfrm>
            <a:off x="408761" y="2391186"/>
            <a:ext cx="228600" cy="228600"/>
          </a:xfrm>
          <a:prstGeom prst="star5">
            <a:avLst/>
          </a:prstGeom>
          <a:solidFill>
            <a:srgbClr val="FF1EED"/>
          </a:solidFill>
          <a:ln>
            <a:solidFill>
              <a:srgbClr val="FF1E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/>
          <p:cNvSpPr/>
          <p:nvPr/>
        </p:nvSpPr>
        <p:spPr>
          <a:xfrm>
            <a:off x="2804828" y="1535288"/>
            <a:ext cx="228600" cy="228600"/>
          </a:xfrm>
          <a:prstGeom prst="star5">
            <a:avLst/>
          </a:prstGeom>
          <a:solidFill>
            <a:srgbClr val="FF1EED"/>
          </a:solidFill>
          <a:ln>
            <a:solidFill>
              <a:srgbClr val="FF1E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5133161" y="2358084"/>
            <a:ext cx="228600" cy="228600"/>
          </a:xfrm>
          <a:prstGeom prst="star5">
            <a:avLst/>
          </a:prstGeom>
          <a:solidFill>
            <a:srgbClr val="FF1EED"/>
          </a:solidFill>
          <a:ln>
            <a:solidFill>
              <a:srgbClr val="FF1E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7543340" y="1535288"/>
            <a:ext cx="228600" cy="228600"/>
          </a:xfrm>
          <a:prstGeom prst="star5">
            <a:avLst/>
          </a:prstGeom>
          <a:solidFill>
            <a:srgbClr val="FF1EED"/>
          </a:solidFill>
          <a:ln>
            <a:solidFill>
              <a:srgbClr val="FF1E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7467140" y="4753451"/>
            <a:ext cx="228600" cy="228600"/>
          </a:xfrm>
          <a:prstGeom prst="star5">
            <a:avLst/>
          </a:prstGeom>
          <a:solidFill>
            <a:srgbClr val="FF1EED"/>
          </a:solidFill>
          <a:ln>
            <a:solidFill>
              <a:srgbClr val="FF1E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5133161" y="5540021"/>
            <a:ext cx="228600" cy="228600"/>
          </a:xfrm>
          <a:prstGeom prst="star5">
            <a:avLst/>
          </a:prstGeom>
          <a:solidFill>
            <a:srgbClr val="FF1EED"/>
          </a:solidFill>
          <a:ln>
            <a:solidFill>
              <a:srgbClr val="FF1E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7453029" y="1763888"/>
            <a:ext cx="1" cy="724018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7438457" y="4967940"/>
            <a:ext cx="1" cy="724018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2734272" y="1793639"/>
            <a:ext cx="1" cy="724018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585235" y="2536649"/>
            <a:ext cx="2149038" cy="0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289419" y="5679376"/>
            <a:ext cx="2149038" cy="0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456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388" y="2628674"/>
            <a:ext cx="5274056" cy="42575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665" y="387159"/>
            <a:ext cx="5296154" cy="4242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84665" y="-43262"/>
            <a:ext cx="9341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Longitudinal cross-sections of RH (color), wind, BL and cloud base heights </a:t>
            </a:r>
          </a:p>
          <a:p>
            <a:pPr algn="r"/>
            <a:r>
              <a:rPr lang="en-US" sz="2400" dirty="0" smtClean="0">
                <a:solidFill>
                  <a:srgbClr val="FF6600"/>
                </a:solidFill>
              </a:rPr>
              <a:t>on 8/19 Sat @ 12 PM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79964" y="4210643"/>
            <a:ext cx="1241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along 5S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09959" y="6471946"/>
            <a:ext cx="1416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a</a:t>
            </a:r>
            <a:r>
              <a:rPr lang="en-US" sz="2400" dirty="0" smtClean="0">
                <a:solidFill>
                  <a:srgbClr val="FF6600"/>
                </a:solidFill>
              </a:rPr>
              <a:t>long 10S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42333" y="4372119"/>
            <a:ext cx="44308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Along ~8S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Headwinds of 5-15 knots at 15 </a:t>
            </a:r>
            <a:r>
              <a:rPr lang="en-US" sz="2000" dirty="0" err="1" smtClean="0"/>
              <a:t>kft</a:t>
            </a:r>
            <a:r>
              <a:rPr lang="en-US" sz="2000" dirty="0" smtClean="0"/>
              <a:t> east of ~8W (increasing to the east)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Tailwinds of 5-15 knots at 10 </a:t>
            </a:r>
            <a:r>
              <a:rPr lang="en-US" sz="2000" dirty="0" err="1" smtClean="0"/>
              <a:t>kft</a:t>
            </a:r>
            <a:r>
              <a:rPr lang="en-US" sz="2000" dirty="0" smtClean="0"/>
              <a:t> from ASI to prime meridian (northerly crosswinds thereafter)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Cloud tops decrease slightly from ~4000 </a:t>
            </a:r>
            <a:r>
              <a:rPr lang="en-US" sz="2000" dirty="0" err="1" smtClean="0"/>
              <a:t>ft</a:t>
            </a:r>
            <a:r>
              <a:rPr lang="en-US" sz="2000" dirty="0" smtClean="0"/>
              <a:t> to ~3000 </a:t>
            </a:r>
            <a:r>
              <a:rPr lang="en-US" sz="2000" dirty="0" err="1" smtClean="0"/>
              <a:t>ft</a:t>
            </a:r>
            <a:endParaRPr lang="en-US" sz="2000" dirty="0" smtClean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1479133" y="387159"/>
            <a:ext cx="1" cy="3709825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4332111" y="387159"/>
            <a:ext cx="1" cy="3709825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415845" y="2628674"/>
            <a:ext cx="1" cy="3709825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8277578" y="2628674"/>
            <a:ext cx="1" cy="3709825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37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400" y="446625"/>
            <a:ext cx="6959600" cy="47885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553" y="5128753"/>
            <a:ext cx="6378226" cy="558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998" y="418403"/>
            <a:ext cx="776015" cy="44922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2889" y="-43262"/>
            <a:ext cx="929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RH (color), wind, BL and cloud base heights along 5E, 8/19 Sat @ </a:t>
            </a:r>
            <a:r>
              <a:rPr lang="en-US" sz="2400" dirty="0">
                <a:solidFill>
                  <a:srgbClr val="FF6600"/>
                </a:solidFill>
              </a:rPr>
              <a:t>3</a:t>
            </a:r>
            <a:r>
              <a:rPr lang="en-US" sz="2400" dirty="0" smtClean="0">
                <a:solidFill>
                  <a:srgbClr val="FF6600"/>
                </a:solidFill>
              </a:rPr>
              <a:t>PM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92957" y="582803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15-20 </a:t>
            </a:r>
            <a:r>
              <a:rPr lang="en-US" dirty="0" err="1" smtClean="0">
                <a:solidFill>
                  <a:srgbClr val="FFFF00"/>
                </a:solidFill>
              </a:rPr>
              <a:t>knts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81374" y="1139798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15-20 </a:t>
            </a:r>
            <a:r>
              <a:rPr lang="en-US" dirty="0" err="1" smtClean="0">
                <a:solidFill>
                  <a:srgbClr val="FFFF00"/>
                </a:solidFill>
              </a:rPr>
              <a:t>knts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67263" y="2088444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5</a:t>
            </a:r>
            <a:r>
              <a:rPr lang="en-US" dirty="0" smtClean="0">
                <a:solidFill>
                  <a:srgbClr val="FFFF00"/>
                </a:solidFill>
              </a:rPr>
              <a:t>-15 </a:t>
            </a:r>
            <a:r>
              <a:rPr lang="en-US" dirty="0" err="1" smtClean="0">
                <a:solidFill>
                  <a:srgbClr val="FFFF00"/>
                </a:solidFill>
              </a:rPr>
              <a:t>knts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223" y="558800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 smtClean="0"/>
              <a:t>Big surge of moisture from the east at 15 </a:t>
            </a:r>
            <a:r>
              <a:rPr lang="en-US" sz="2000" dirty="0" err="1" smtClean="0"/>
              <a:t>kft</a:t>
            </a:r>
            <a:r>
              <a:rPr lang="en-US" sz="2000" dirty="0" smtClean="0"/>
              <a:t>: north of ~5S along the routine flight track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E and NE crosswinds of up to 20 knots above 5 </a:t>
            </a:r>
            <a:r>
              <a:rPr lang="en-US" sz="2000" dirty="0" err="1" smtClean="0"/>
              <a:t>kft</a:t>
            </a:r>
            <a:endParaRPr lang="en-US" sz="2000" dirty="0" smtClean="0"/>
          </a:p>
          <a:p>
            <a:pPr marL="342900" indent="-342900">
              <a:buFontTx/>
              <a:buChar char="-"/>
            </a:pPr>
            <a:r>
              <a:rPr lang="en-US" sz="2000" dirty="0" smtClean="0"/>
              <a:t>Mid to high clouds north of ~1-2S</a:t>
            </a:r>
          </a:p>
        </p:txBody>
      </p:sp>
    </p:spTree>
    <p:extLst>
      <p:ext uri="{BB962C8B-B14F-4D97-AF65-F5344CB8AC3E}">
        <p14:creationId xmlns:p14="http://schemas.microsoft.com/office/powerpoint/2010/main" val="93760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142999"/>
            <a:ext cx="9129889" cy="565855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North track</a:t>
            </a:r>
          </a:p>
          <a:p>
            <a:pPr lvl="1">
              <a:buFontTx/>
              <a:buChar char="-"/>
            </a:pPr>
            <a:r>
              <a:rPr lang="en-US" dirty="0" smtClean="0"/>
              <a:t>West end of 3N flight leg: Mid </a:t>
            </a:r>
            <a:r>
              <a:rPr lang="en-US" dirty="0"/>
              <a:t>clouds </a:t>
            </a:r>
            <a:r>
              <a:rPr lang="en-US" dirty="0" smtClean="0"/>
              <a:t>mostly </a:t>
            </a:r>
            <a:r>
              <a:rPr lang="en-US" dirty="0"/>
              <a:t>west of </a:t>
            </a:r>
            <a:r>
              <a:rPr lang="en-US" dirty="0" smtClean="0"/>
              <a:t>10W and north of 3N, </a:t>
            </a:r>
            <a:r>
              <a:rPr lang="en-US" dirty="0"/>
              <a:t>but there </a:t>
            </a:r>
            <a:r>
              <a:rPr lang="en-US" dirty="0" smtClean="0"/>
              <a:t>may be a few </a:t>
            </a:r>
            <a:r>
              <a:rPr lang="en-US" dirty="0"/>
              <a:t>occurrences </a:t>
            </a:r>
            <a:r>
              <a:rPr lang="en-US" dirty="0" smtClean="0"/>
              <a:t>around the equator on our track </a:t>
            </a:r>
            <a:endParaRPr lang="en-US" dirty="0"/>
          </a:p>
          <a:p>
            <a:pPr lvl="1">
              <a:buFontTx/>
              <a:buChar char="-"/>
            </a:pPr>
            <a:r>
              <a:rPr lang="en-US" dirty="0" smtClean="0"/>
              <a:t>East end of 3N flight leg: High </a:t>
            </a:r>
            <a:r>
              <a:rPr lang="en-US" dirty="0"/>
              <a:t>clouds </a:t>
            </a:r>
            <a:r>
              <a:rPr lang="en-US" dirty="0" smtClean="0"/>
              <a:t>east </a:t>
            </a:r>
            <a:r>
              <a:rPr lang="en-US" dirty="0"/>
              <a:t>of prime meridian between 2N-</a:t>
            </a:r>
            <a:r>
              <a:rPr lang="en-US" dirty="0" smtClean="0"/>
              <a:t>1S [</a:t>
            </a:r>
            <a:r>
              <a:rPr lang="en-US" i="1" dirty="0" smtClean="0"/>
              <a:t>but there is model disagreement and forecast-to-forecast variability</a:t>
            </a:r>
            <a:r>
              <a:rPr lang="en-US" dirty="0" smtClean="0"/>
              <a:t>]</a:t>
            </a:r>
          </a:p>
          <a:p>
            <a:pPr lvl="1">
              <a:buFontTx/>
              <a:buChar char="-"/>
            </a:pPr>
            <a:r>
              <a:rPr lang="en-US" dirty="0" smtClean="0"/>
              <a:t>Scattered to broken low clouds along 3N; least amount of clouds along the 0-1S latitudinal band</a:t>
            </a:r>
            <a:endParaRPr lang="en-US" dirty="0"/>
          </a:p>
          <a:p>
            <a:pPr lvl="1">
              <a:buFontTx/>
              <a:buChar char="-"/>
            </a:pPr>
            <a:r>
              <a:rPr lang="en-US" dirty="0" smtClean="0"/>
              <a:t>Cloud top heights decrease along 3N</a:t>
            </a:r>
          </a:p>
          <a:p>
            <a:pPr lvl="2">
              <a:buFontTx/>
              <a:buChar char="-"/>
            </a:pPr>
            <a:r>
              <a:rPr lang="en-US" dirty="0" smtClean="0"/>
              <a:t>~8W:  5-</a:t>
            </a:r>
            <a:r>
              <a:rPr lang="en-US" dirty="0"/>
              <a:t>8000 </a:t>
            </a:r>
            <a:r>
              <a:rPr lang="en-US" dirty="0" err="1" smtClean="0"/>
              <a:t>ft</a:t>
            </a:r>
            <a:endParaRPr lang="en-US" dirty="0" smtClean="0"/>
          </a:p>
          <a:p>
            <a:pPr lvl="2">
              <a:buFontTx/>
              <a:buChar char="-"/>
            </a:pPr>
            <a:r>
              <a:rPr lang="en-US" dirty="0" smtClean="0"/>
              <a:t>~3W:  3-5000 </a:t>
            </a:r>
            <a:r>
              <a:rPr lang="en-US" dirty="0" err="1" smtClean="0"/>
              <a:t>ft</a:t>
            </a:r>
            <a:endParaRPr lang="en-US" dirty="0" smtClean="0"/>
          </a:p>
          <a:p>
            <a:pPr lvl="2">
              <a:buFontTx/>
              <a:buChar char="-"/>
            </a:pPr>
            <a:r>
              <a:rPr lang="en-US" dirty="0" smtClean="0"/>
              <a:t>~2E:  2-</a:t>
            </a:r>
            <a:r>
              <a:rPr lang="en-US" dirty="0"/>
              <a:t>4</a:t>
            </a:r>
            <a:r>
              <a:rPr lang="en-US" dirty="0" smtClean="0"/>
              <a:t>000 </a:t>
            </a:r>
            <a:r>
              <a:rPr lang="en-US" dirty="0" err="1" smtClean="0"/>
              <a:t>ft</a:t>
            </a:r>
            <a:r>
              <a:rPr lang="en-US" dirty="0" smtClean="0"/>
              <a:t> and some high clouds</a:t>
            </a:r>
          </a:p>
          <a:p>
            <a:r>
              <a:rPr lang="en-US" dirty="0" smtClean="0"/>
              <a:t>South track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cattered to broken clouds along 8S with tops decreasing </a:t>
            </a:r>
            <a:r>
              <a:rPr lang="en-US" dirty="0"/>
              <a:t>from 14W (~4000 </a:t>
            </a:r>
            <a:r>
              <a:rPr lang="en-US" dirty="0" err="1" smtClean="0"/>
              <a:t>ft</a:t>
            </a:r>
            <a:r>
              <a:rPr lang="en-US" dirty="0" smtClean="0"/>
              <a:t>) </a:t>
            </a:r>
            <a:r>
              <a:rPr lang="en-US" dirty="0"/>
              <a:t>to 5E (to ~3000 </a:t>
            </a:r>
            <a:r>
              <a:rPr lang="en-US" dirty="0" err="1" smtClean="0"/>
              <a:t>ft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Tailwinds of 5-15 knots at 10 </a:t>
            </a:r>
            <a:r>
              <a:rPr lang="en-US" dirty="0" err="1"/>
              <a:t>kft</a:t>
            </a:r>
            <a:r>
              <a:rPr lang="en-US" dirty="0"/>
              <a:t> from ASI to prime meridian; headwinds of 5-15 knots at 15 </a:t>
            </a:r>
            <a:r>
              <a:rPr lang="en-US" dirty="0" err="1"/>
              <a:t>kft</a:t>
            </a:r>
            <a:r>
              <a:rPr lang="en-US" dirty="0"/>
              <a:t> east of </a:t>
            </a:r>
            <a:r>
              <a:rPr lang="en-US" dirty="0" smtClean="0"/>
              <a:t>8W</a:t>
            </a:r>
            <a:endParaRPr lang="en-US" dirty="0"/>
          </a:p>
          <a:p>
            <a:pPr lvl="1"/>
            <a:r>
              <a:rPr lang="en-US" dirty="0" smtClean="0"/>
              <a:t>Moist </a:t>
            </a:r>
            <a:r>
              <a:rPr lang="en-US" dirty="0"/>
              <a:t>air at 600mb (~15 </a:t>
            </a:r>
            <a:r>
              <a:rPr lang="en-US" dirty="0" err="1"/>
              <a:t>kft</a:t>
            </a:r>
            <a:r>
              <a:rPr lang="en-US" dirty="0"/>
              <a:t>) over TMS </a:t>
            </a:r>
            <a:r>
              <a:rPr lang="en-US" dirty="0" smtClean="0"/>
              <a:t>extending south </a:t>
            </a:r>
            <a:r>
              <a:rPr lang="en-US" dirty="0"/>
              <a:t>to about </a:t>
            </a:r>
            <a:r>
              <a:rPr lang="en-US" dirty="0" smtClean="0"/>
              <a:t>5S </a:t>
            </a:r>
            <a:r>
              <a:rPr lang="en-US" dirty="0"/>
              <a:t>– expect high </a:t>
            </a:r>
            <a:r>
              <a:rPr lang="en-US" dirty="0" smtClean="0"/>
              <a:t>clouds along the track </a:t>
            </a:r>
            <a:r>
              <a:rPr lang="en-US" dirty="0"/>
              <a:t>north </a:t>
            </a:r>
            <a:r>
              <a:rPr lang="en-US" dirty="0" smtClean="0"/>
              <a:t>of~1-2S</a:t>
            </a:r>
          </a:p>
          <a:p>
            <a:pPr lvl="1"/>
            <a:r>
              <a:rPr lang="en-US" dirty="0" smtClean="0"/>
              <a:t>Low cloud clearing south of TMS to ~6-7S; most dense low clouds south of ~7-8S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5167"/>
          </a:xfrm>
        </p:spPr>
        <p:txBody>
          <a:bodyPr/>
          <a:lstStyle/>
          <a:p>
            <a:r>
              <a:rPr lang="en-US" dirty="0" smtClean="0"/>
              <a:t>Saturday 8/19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395" y="3302000"/>
            <a:ext cx="3010605" cy="11123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333" y="52213"/>
            <a:ext cx="2713668" cy="133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9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88" y="402707"/>
            <a:ext cx="7834489" cy="64552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404" y="-9937"/>
            <a:ext cx="8888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Low, middle, high cloud (45-hr) forecast for 8/19 Sat @ </a:t>
            </a:r>
            <a:r>
              <a:rPr lang="en-US" sz="2400" dirty="0">
                <a:solidFill>
                  <a:srgbClr val="FF6600"/>
                </a:solidFill>
              </a:rPr>
              <a:t>9</a:t>
            </a:r>
            <a:r>
              <a:rPr lang="en-US" sz="2400" dirty="0" smtClean="0">
                <a:solidFill>
                  <a:srgbClr val="FF6600"/>
                </a:solidFill>
              </a:rPr>
              <a:t>AM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12" name="5-Point Star 11"/>
          <p:cNvSpPr/>
          <p:nvPr/>
        </p:nvSpPr>
        <p:spPr>
          <a:xfrm>
            <a:off x="1605844" y="3019439"/>
            <a:ext cx="228600" cy="228600"/>
          </a:xfrm>
          <a:prstGeom prst="star5">
            <a:avLst/>
          </a:prstGeom>
          <a:solidFill>
            <a:srgbClr val="FF1EED"/>
          </a:solidFill>
          <a:ln>
            <a:solidFill>
              <a:srgbClr val="FF1E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6019799" y="1436172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1495877">
            <a:off x="5311353" y="1606838"/>
            <a:ext cx="2306495" cy="927353"/>
          </a:xfrm>
          <a:prstGeom prst="ellipse">
            <a:avLst/>
          </a:prstGeom>
          <a:noFill/>
          <a:ln w="28575" cmpd="sng">
            <a:solidFill>
              <a:srgbClr val="FF1EE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20148318">
            <a:off x="744513" y="793785"/>
            <a:ext cx="3192899" cy="1016909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2751667" y="2420318"/>
            <a:ext cx="4275668" cy="1864860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59178" y="1537600"/>
            <a:ext cx="1722561" cy="309753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545667" y="4285176"/>
            <a:ext cx="3598333" cy="1938992"/>
          </a:xfrm>
          <a:prstGeom prst="rect">
            <a:avLst/>
          </a:prstGeom>
          <a:solidFill>
            <a:schemeClr val="bg1"/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High clouds (blue, magenta):</a:t>
            </a:r>
          </a:p>
          <a:p>
            <a:pPr marL="457200" indent="-457200">
              <a:buAutoNum type="arabicParenBoth"/>
            </a:pPr>
            <a:r>
              <a:rPr lang="en-US" sz="2000" dirty="0" smtClean="0"/>
              <a:t>10W-2W, 1S-4S</a:t>
            </a:r>
          </a:p>
          <a:p>
            <a:r>
              <a:rPr lang="en-US" sz="2000" dirty="0" smtClean="0"/>
              <a:t>[</a:t>
            </a:r>
            <a:r>
              <a:rPr lang="en-US" sz="2000" i="1" dirty="0" smtClean="0"/>
              <a:t>UKMO also shows these streamers but places them further east, 5W-0</a:t>
            </a:r>
            <a:r>
              <a:rPr lang="en-US" sz="2000" dirty="0" smtClean="0"/>
              <a:t>]</a:t>
            </a:r>
          </a:p>
          <a:p>
            <a:pPr marL="457200" indent="-457200">
              <a:buAutoNum type="arabicParenBoth"/>
            </a:pPr>
            <a:r>
              <a:rPr lang="en-US" sz="2000" dirty="0" smtClean="0"/>
              <a:t>Near TMS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2" y="4635132"/>
            <a:ext cx="4289779" cy="163121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M</a:t>
            </a:r>
            <a:r>
              <a:rPr lang="en-US" sz="2000" dirty="0" smtClean="0"/>
              <a:t>id clouds (green, yellow):</a:t>
            </a:r>
          </a:p>
          <a:p>
            <a:r>
              <a:rPr lang="en-US" sz="2000" dirty="0" smtClean="0"/>
              <a:t>Mostly to the east and north of our flight track</a:t>
            </a:r>
            <a:r>
              <a:rPr lang="en-US" sz="2000" dirty="0"/>
              <a:t> </a:t>
            </a:r>
            <a:r>
              <a:rPr lang="en-US" sz="2000" dirty="0" smtClean="0"/>
              <a:t>[</a:t>
            </a:r>
            <a:r>
              <a:rPr lang="en-US" sz="2000" i="1" dirty="0" smtClean="0"/>
              <a:t>also in UKMO</a:t>
            </a:r>
            <a:r>
              <a:rPr lang="en-US" sz="2000" dirty="0" smtClean="0"/>
              <a:t>], but some seen along our track from the equator to 3N [</a:t>
            </a:r>
            <a:r>
              <a:rPr lang="en-US" sz="2000" i="1" dirty="0" smtClean="0"/>
              <a:t>NOT in UKMO</a:t>
            </a:r>
            <a:r>
              <a:rPr lang="en-US" sz="2000" dirty="0" smtClean="0"/>
              <a:t>]</a:t>
            </a:r>
          </a:p>
        </p:txBody>
      </p:sp>
      <p:sp>
        <p:nvSpPr>
          <p:cNvPr id="20" name="Oval 19"/>
          <p:cNvSpPr/>
          <p:nvPr/>
        </p:nvSpPr>
        <p:spPr>
          <a:xfrm rot="20382054">
            <a:off x="2553797" y="1663802"/>
            <a:ext cx="2052339" cy="782821"/>
          </a:xfrm>
          <a:prstGeom prst="ellipse">
            <a:avLst/>
          </a:prstGeom>
          <a:noFill/>
          <a:ln w="57150" cmpd="sng">
            <a:solidFill>
              <a:srgbClr val="FF1EE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6575778" y="2572718"/>
            <a:ext cx="603956" cy="1728352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1730851" y="1163916"/>
            <a:ext cx="1147816" cy="1993093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896713" y="1163577"/>
            <a:ext cx="2217698" cy="1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114411" y="1169585"/>
            <a:ext cx="642922" cy="509298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13" idx="4"/>
          </p:cNvCxnSpPr>
          <p:nvPr/>
        </p:nvCxnSpPr>
        <p:spPr>
          <a:xfrm flipV="1">
            <a:off x="5827888" y="1523489"/>
            <a:ext cx="420511" cy="141284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3922889" y="804333"/>
            <a:ext cx="1439334" cy="359244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455354" y="561945"/>
            <a:ext cx="3166535" cy="70788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thin high cloud streamer at 3N, 4W in UKMO </a:t>
            </a:r>
          </a:p>
        </p:txBody>
      </p:sp>
    </p:spTree>
    <p:extLst>
      <p:ext uri="{BB962C8B-B14F-4D97-AF65-F5344CB8AC3E}">
        <p14:creationId xmlns:p14="http://schemas.microsoft.com/office/powerpoint/2010/main" val="3963899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24" y="431293"/>
            <a:ext cx="7858478" cy="64267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94664" y="4676305"/>
            <a:ext cx="4109159" cy="1015663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High cloud streamers are stationary and dissipate – should not be a problem north of 1S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3400780" y="2271892"/>
            <a:ext cx="1326442" cy="2404413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55404" y="-9937"/>
            <a:ext cx="8888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Low, middle, high cloud (48-hr) forecast for 8/19 Sat @ 12PM</a:t>
            </a:r>
            <a:endParaRPr lang="en-US" sz="2400" dirty="0">
              <a:solidFill>
                <a:srgbClr val="FF66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005667" y="1269831"/>
            <a:ext cx="155222" cy="326487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5-Point Star 11"/>
          <p:cNvSpPr/>
          <p:nvPr/>
        </p:nvSpPr>
        <p:spPr>
          <a:xfrm>
            <a:off x="1605844" y="3019439"/>
            <a:ext cx="228600" cy="228600"/>
          </a:xfrm>
          <a:prstGeom prst="star5">
            <a:avLst/>
          </a:prstGeom>
          <a:solidFill>
            <a:srgbClr val="FF1EED"/>
          </a:solidFill>
          <a:ln>
            <a:solidFill>
              <a:srgbClr val="FF1E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5949244" y="1450283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-2" y="4409356"/>
            <a:ext cx="3400781" cy="1323439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M</a:t>
            </a:r>
            <a:r>
              <a:rPr lang="en-US" sz="2000" dirty="0" smtClean="0"/>
              <a:t>id clouds have moved NW and mostly dissipated over our track (north of our track) </a:t>
            </a:r>
          </a:p>
          <a:p>
            <a:r>
              <a:rPr lang="en-US" sz="2000" dirty="0" smtClean="0"/>
              <a:t>[</a:t>
            </a:r>
            <a:r>
              <a:rPr lang="en-US" sz="2000" i="1" dirty="0" smtClean="0"/>
              <a:t>also in UKMO</a:t>
            </a:r>
            <a:r>
              <a:rPr lang="en-US" sz="2000" dirty="0" smtClean="0"/>
              <a:t>]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730851" y="1163916"/>
            <a:ext cx="1147816" cy="1993093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896713" y="1163577"/>
            <a:ext cx="2217698" cy="1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114411" y="1169585"/>
            <a:ext cx="642922" cy="509298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757333" y="1537600"/>
            <a:ext cx="420511" cy="141284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5020736" y="1537603"/>
            <a:ext cx="1329264" cy="1947841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362223" y="3595618"/>
            <a:ext cx="2966156" cy="70788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High clouds move NW to ~2E</a:t>
            </a:r>
            <a:r>
              <a:rPr lang="en-US" sz="2000" dirty="0"/>
              <a:t> </a:t>
            </a:r>
            <a:r>
              <a:rPr lang="en-US" sz="2000" dirty="0" smtClean="0"/>
              <a:t>[</a:t>
            </a:r>
            <a:r>
              <a:rPr lang="en-US" sz="2000" i="1" dirty="0" smtClean="0"/>
              <a:t>~4E in UKMO</a:t>
            </a:r>
            <a:r>
              <a:rPr lang="en-US" sz="2000" dirty="0" smtClean="0"/>
              <a:t>]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3922889" y="804333"/>
            <a:ext cx="1439334" cy="359244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455354" y="561945"/>
            <a:ext cx="3589867" cy="70788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Very thin high cloud streamer at 3N, 4W in UKMO </a:t>
            </a:r>
          </a:p>
        </p:txBody>
      </p:sp>
    </p:spTree>
    <p:extLst>
      <p:ext uri="{BB962C8B-B14F-4D97-AF65-F5344CB8AC3E}">
        <p14:creationId xmlns:p14="http://schemas.microsoft.com/office/powerpoint/2010/main" val="1385408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34" y="423506"/>
            <a:ext cx="7794697" cy="64344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404" y="-9937"/>
            <a:ext cx="8888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Low, middle, high cloud (51-hr) forecast for 8/19 Sat @ </a:t>
            </a:r>
            <a:r>
              <a:rPr lang="en-US" sz="2400" dirty="0">
                <a:solidFill>
                  <a:srgbClr val="FF6600"/>
                </a:solidFill>
              </a:rPr>
              <a:t>3</a:t>
            </a:r>
            <a:r>
              <a:rPr lang="en-US" sz="2400" dirty="0" smtClean="0">
                <a:solidFill>
                  <a:srgbClr val="FF6600"/>
                </a:solidFill>
              </a:rPr>
              <a:t>PM</a:t>
            </a:r>
            <a:endParaRPr lang="en-US" sz="2400" dirty="0">
              <a:solidFill>
                <a:srgbClr val="FF66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005667" y="1876778"/>
            <a:ext cx="3172177" cy="265792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5-Point Star 11"/>
          <p:cNvSpPr/>
          <p:nvPr/>
        </p:nvSpPr>
        <p:spPr>
          <a:xfrm>
            <a:off x="1605844" y="3019439"/>
            <a:ext cx="228600" cy="228600"/>
          </a:xfrm>
          <a:prstGeom prst="star5">
            <a:avLst/>
          </a:prstGeom>
          <a:solidFill>
            <a:srgbClr val="FF1EED"/>
          </a:solidFill>
          <a:ln>
            <a:solidFill>
              <a:srgbClr val="FF1E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5949244" y="1450283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-1" y="4409356"/>
            <a:ext cx="3259668" cy="70788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M</a:t>
            </a:r>
            <a:r>
              <a:rPr lang="en-US" sz="2000" dirty="0" smtClean="0"/>
              <a:t>id clouds (green, yellow) mainly over TMS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730851" y="1163916"/>
            <a:ext cx="1147816" cy="1993093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896713" y="1163577"/>
            <a:ext cx="2217698" cy="1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114411" y="1169585"/>
            <a:ext cx="642922" cy="509298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757333" y="1537600"/>
            <a:ext cx="420511" cy="141284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4826000" y="1450283"/>
            <a:ext cx="1524001" cy="2232718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362222" y="3826816"/>
            <a:ext cx="2966156" cy="1015663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High clouds move NW to prime meridian [</a:t>
            </a:r>
            <a:r>
              <a:rPr lang="en-US" sz="2000" i="1" dirty="0" smtClean="0"/>
              <a:t>still at ~4E in UKMO</a:t>
            </a:r>
            <a:r>
              <a:rPr lang="en-US" sz="2000" dirty="0" smtClean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487612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558" y="249815"/>
            <a:ext cx="5564024" cy="427551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5367" y="896957"/>
            <a:ext cx="5511821" cy="450759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406" y="5280423"/>
            <a:ext cx="49163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</a:t>
            </a:r>
            <a:r>
              <a:rPr lang="en-US" sz="2000" dirty="0" smtClean="0"/>
              <a:t> track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Scattered to broken low clouds along 8S and southern portion (7-8S) of 5E leg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Low cloud clearing south of TMS (to ~6-7S)</a:t>
            </a:r>
          </a:p>
          <a:p>
            <a:pPr marL="285750" indent="-285750">
              <a:buFontTx/>
              <a:buChar char="-"/>
            </a:pPr>
            <a:r>
              <a:rPr lang="is-IS" sz="2000" dirty="0" smtClean="0"/>
              <a:t>mid to high clouds north of ~1-2S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78666" y="509344"/>
            <a:ext cx="162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ECMWF (48-hr)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66651" y="-38159"/>
            <a:ext cx="1501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UKMO (42-hr)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282797" y="1353338"/>
            <a:ext cx="902536" cy="1411776"/>
          </a:xfrm>
          <a:prstGeom prst="line">
            <a:avLst/>
          </a:prstGeom>
          <a:ln w="28575" cmpd="sng">
            <a:solidFill>
              <a:srgbClr val="FFFF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093156" y="4054715"/>
            <a:ext cx="138449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</a:t>
            </a:r>
            <a:r>
              <a:rPr lang="en-US" dirty="0" smtClean="0">
                <a:solidFill>
                  <a:srgbClr val="FFFF00"/>
                </a:solidFill>
              </a:rPr>
              <a:t>igh clouds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628" y="-80492"/>
            <a:ext cx="7543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Low, middle, high cloud forecast for 8/19 Sat @ 12PM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78360" y="3726698"/>
            <a:ext cx="1321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36EBD"/>
                </a:solidFill>
              </a:rPr>
              <a:t>H</a:t>
            </a:r>
            <a:r>
              <a:rPr lang="en-US" dirty="0" smtClean="0">
                <a:solidFill>
                  <a:srgbClr val="636EBD"/>
                </a:solidFill>
              </a:rPr>
              <a:t>igh clouds</a:t>
            </a:r>
            <a:endParaRPr lang="en-US" dirty="0">
              <a:solidFill>
                <a:srgbClr val="636EBD"/>
              </a:solidFill>
            </a:endParaRPr>
          </a:p>
        </p:txBody>
      </p:sp>
      <p:sp>
        <p:nvSpPr>
          <p:cNvPr id="23" name="5-Point Star 22"/>
          <p:cNvSpPr/>
          <p:nvPr/>
        </p:nvSpPr>
        <p:spPr>
          <a:xfrm>
            <a:off x="5087050" y="2703108"/>
            <a:ext cx="228600" cy="228600"/>
          </a:xfrm>
          <a:prstGeom prst="star5">
            <a:avLst/>
          </a:prstGeom>
          <a:solidFill>
            <a:srgbClr val="FF1EED"/>
          </a:solidFill>
          <a:ln>
            <a:solidFill>
              <a:srgbClr val="FF1E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7810750" y="1660960"/>
            <a:ext cx="228600" cy="228600"/>
          </a:xfrm>
          <a:prstGeom prst="star5">
            <a:avLst/>
          </a:prstGeom>
          <a:solidFill>
            <a:srgbClr val="FF1EED"/>
          </a:solidFill>
          <a:ln>
            <a:solidFill>
              <a:srgbClr val="FF1E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3285649" y="1560771"/>
            <a:ext cx="228600" cy="228600"/>
          </a:xfrm>
          <a:prstGeom prst="star5">
            <a:avLst/>
          </a:prstGeom>
          <a:solidFill>
            <a:srgbClr val="FF1EED"/>
          </a:solidFill>
          <a:ln>
            <a:solidFill>
              <a:srgbClr val="FF1E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184849" y="2660027"/>
            <a:ext cx="228600" cy="228600"/>
          </a:xfrm>
          <a:prstGeom prst="star5">
            <a:avLst/>
          </a:prstGeom>
          <a:solidFill>
            <a:srgbClr val="FF1EED"/>
          </a:solidFill>
          <a:ln>
            <a:solidFill>
              <a:srgbClr val="FF1E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1185333" y="1323787"/>
            <a:ext cx="1397000" cy="0"/>
          </a:xfrm>
          <a:prstGeom prst="line">
            <a:avLst/>
          </a:prstGeom>
          <a:ln w="28575" cmpd="sng">
            <a:solidFill>
              <a:srgbClr val="FFFF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582333" y="1323787"/>
            <a:ext cx="510823" cy="465584"/>
          </a:xfrm>
          <a:prstGeom prst="line">
            <a:avLst/>
          </a:prstGeom>
          <a:ln w="28575" cmpd="sng">
            <a:solidFill>
              <a:srgbClr val="FFFF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endCxn id="25" idx="4"/>
          </p:cNvCxnSpPr>
          <p:nvPr/>
        </p:nvCxnSpPr>
        <p:spPr>
          <a:xfrm flipV="1">
            <a:off x="3093156" y="1648088"/>
            <a:ext cx="421093" cy="141284"/>
          </a:xfrm>
          <a:prstGeom prst="line">
            <a:avLst/>
          </a:prstGeom>
          <a:ln w="28575" cmpd="sng">
            <a:solidFill>
              <a:srgbClr val="FFFF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5201350" y="1376081"/>
            <a:ext cx="795872" cy="1441327"/>
          </a:xfrm>
          <a:prstGeom prst="line">
            <a:avLst/>
          </a:prstGeom>
          <a:ln w="28575" cmpd="sng">
            <a:solidFill>
              <a:srgbClr val="FF1EED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010616" y="1388863"/>
            <a:ext cx="1284828" cy="0"/>
          </a:xfrm>
          <a:prstGeom prst="line">
            <a:avLst/>
          </a:prstGeom>
          <a:ln w="28575" cmpd="sng">
            <a:solidFill>
              <a:srgbClr val="FF1EED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245474" y="1388863"/>
            <a:ext cx="510823" cy="465584"/>
          </a:xfrm>
          <a:prstGeom prst="line">
            <a:avLst/>
          </a:prstGeom>
          <a:ln w="28575" cmpd="sng">
            <a:solidFill>
              <a:srgbClr val="FF1EED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endCxn id="24" idx="4"/>
          </p:cNvCxnSpPr>
          <p:nvPr/>
        </p:nvCxnSpPr>
        <p:spPr>
          <a:xfrm flipV="1">
            <a:off x="7756297" y="1748277"/>
            <a:ext cx="283053" cy="71242"/>
          </a:xfrm>
          <a:prstGeom prst="line">
            <a:avLst/>
          </a:prstGeom>
          <a:ln w="28575" cmpd="sng">
            <a:solidFill>
              <a:srgbClr val="FF1EED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282797" y="2765114"/>
            <a:ext cx="2810359" cy="0"/>
          </a:xfrm>
          <a:prstGeom prst="line">
            <a:avLst/>
          </a:prstGeom>
          <a:ln w="28575" cmpd="sng">
            <a:solidFill>
              <a:srgbClr val="FFFF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3144243" y="1854447"/>
            <a:ext cx="0" cy="910668"/>
          </a:xfrm>
          <a:prstGeom prst="line">
            <a:avLst/>
          </a:prstGeom>
          <a:ln w="28575" cmpd="sng">
            <a:solidFill>
              <a:srgbClr val="FFFF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7756297" y="1819519"/>
            <a:ext cx="0" cy="997889"/>
          </a:xfrm>
          <a:prstGeom prst="line">
            <a:avLst/>
          </a:prstGeom>
          <a:ln w="28575" cmpd="sng">
            <a:solidFill>
              <a:srgbClr val="FF1EED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228991" y="2803962"/>
            <a:ext cx="2527306" cy="0"/>
          </a:xfrm>
          <a:prstGeom prst="line">
            <a:avLst/>
          </a:prstGeom>
          <a:ln w="28575" cmpd="sng">
            <a:solidFill>
              <a:srgbClr val="FF1EED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835898" y="4087887"/>
            <a:ext cx="44351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 track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Scattered low clouds throughout track (less dense along 0-1S band)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mid clouds may be an issue on our track around the equator (but mainly to the west and north of track)</a:t>
            </a:r>
          </a:p>
          <a:p>
            <a:pPr marL="285750" indent="-285750">
              <a:buFontTx/>
              <a:buChar char="-"/>
            </a:pPr>
            <a:r>
              <a:rPr lang="is-IS" sz="2000" dirty="0"/>
              <a:t>H</a:t>
            </a:r>
            <a:r>
              <a:rPr lang="is-IS" sz="2000" dirty="0" smtClean="0"/>
              <a:t>igh cloud streamers absent 3N-1S</a:t>
            </a:r>
          </a:p>
          <a:p>
            <a:pPr marL="285750" indent="-285750">
              <a:buFontTx/>
              <a:buChar char="-"/>
            </a:pPr>
            <a:r>
              <a:rPr lang="is-IS" sz="2000" dirty="0" smtClean="0"/>
              <a:t>High clouds possible east of ~0-2E towards TMS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6599852" y="2211108"/>
            <a:ext cx="1598704" cy="1474275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 flipV="1">
            <a:off x="6553200" y="1388864"/>
            <a:ext cx="1645356" cy="2296519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 flipV="1">
            <a:off x="1622778" y="2211108"/>
            <a:ext cx="1493243" cy="1854316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 flipV="1">
            <a:off x="8039350" y="2003778"/>
            <a:ext cx="159206" cy="1681605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V="1">
            <a:off x="3268421" y="2102556"/>
            <a:ext cx="1" cy="1909826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5582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8635" y="2523517"/>
            <a:ext cx="5455920" cy="4404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665" y="355599"/>
            <a:ext cx="5478780" cy="4450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84665" y="-43262"/>
            <a:ext cx="9341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Longitudinal cross-sections of RH (color), wind, BL and cloud base heights </a:t>
            </a:r>
          </a:p>
          <a:p>
            <a:pPr algn="r"/>
            <a:r>
              <a:rPr lang="en-US" sz="2400" dirty="0" smtClean="0">
                <a:solidFill>
                  <a:srgbClr val="FF6600"/>
                </a:solidFill>
              </a:rPr>
              <a:t>on 8/19 Sat @ 12 PM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7519" y="4333743"/>
            <a:ext cx="1522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along 5N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54070" y="6471946"/>
            <a:ext cx="2333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a</a:t>
            </a:r>
            <a:r>
              <a:rPr lang="en-US" sz="2400" dirty="0" smtClean="0">
                <a:solidFill>
                  <a:srgbClr val="FF6600"/>
                </a:solidFill>
              </a:rPr>
              <a:t>long equator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934" y="4904219"/>
            <a:ext cx="44089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Cloud heights at ~3N:</a:t>
            </a:r>
          </a:p>
          <a:p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8W (start of leg): 5-8000 </a:t>
            </a:r>
            <a:r>
              <a:rPr lang="en-US" sz="2000" dirty="0" err="1" smtClean="0"/>
              <a:t>ft</a:t>
            </a:r>
            <a:r>
              <a:rPr lang="en-US" sz="2000" dirty="0" smtClean="0"/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3</a:t>
            </a:r>
            <a:r>
              <a:rPr lang="en-US" sz="2000" dirty="0" smtClean="0"/>
              <a:t>W: 3-5000 </a:t>
            </a:r>
            <a:r>
              <a:rPr lang="en-US" sz="2000" dirty="0" err="1" smtClean="0"/>
              <a:t>ft</a:t>
            </a: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2E (end of leg): 2-4000 </a:t>
            </a:r>
            <a:r>
              <a:rPr lang="en-US" sz="2000" dirty="0" err="1" smtClean="0"/>
              <a:t>ft</a:t>
            </a:r>
            <a:endParaRPr lang="en-US" sz="2000" dirty="0" smtClean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2466910" y="468488"/>
            <a:ext cx="1" cy="3709825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4448713" y="468488"/>
            <a:ext cx="1" cy="3709825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8298225" y="2523517"/>
            <a:ext cx="1" cy="382508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263404" y="2523517"/>
            <a:ext cx="1" cy="382508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17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1" y="418494"/>
            <a:ext cx="8366478" cy="64395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404" y="-24048"/>
            <a:ext cx="7543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BL height forecast for 8/19 Sat @ 12PM</a:t>
            </a:r>
            <a:endParaRPr lang="en-US" sz="2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580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889" y="2579756"/>
            <a:ext cx="520978" cy="37899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867" y="2579756"/>
            <a:ext cx="4192133" cy="40267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977" y="513993"/>
            <a:ext cx="4319133" cy="40059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9424"/>
            <a:ext cx="520978" cy="37899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8220" y="-43262"/>
            <a:ext cx="9254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Latitudinal cross-sections of RH (color), wind, BL and cloud base heights </a:t>
            </a:r>
          </a:p>
          <a:p>
            <a:pPr algn="r"/>
            <a:r>
              <a:rPr lang="en-US" sz="2400" dirty="0" smtClean="0">
                <a:solidFill>
                  <a:srgbClr val="FF6600"/>
                </a:solidFill>
              </a:rPr>
              <a:t>on 8/19 Sat @ 9AM - 3 PM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07742" y="785248"/>
            <a:ext cx="2834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mid clouds (5000ft) 1-</a:t>
            </a:r>
            <a:r>
              <a:rPr lang="en-US" sz="2000" dirty="0"/>
              <a:t>2</a:t>
            </a:r>
            <a:r>
              <a:rPr lang="en-US" sz="2000" dirty="0" smtClean="0"/>
              <a:t>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2765" y="4940224"/>
            <a:ext cx="44215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Low cloud heights from 10W to 0:</a:t>
            </a:r>
          </a:p>
          <a:p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3N (N track): mid clouds (~5000 </a:t>
            </a:r>
            <a:r>
              <a:rPr lang="en-US" sz="2000" dirty="0" err="1" smtClean="0"/>
              <a:t>ft</a:t>
            </a:r>
            <a:r>
              <a:rPr lang="en-US" sz="2000" dirty="0" smtClean="0"/>
              <a:t>) to </a:t>
            </a:r>
            <a:r>
              <a:rPr lang="en-US" sz="2000" dirty="0"/>
              <a:t>2</a:t>
            </a:r>
            <a:r>
              <a:rPr lang="en-US" sz="2000" dirty="0" smtClean="0"/>
              <a:t>-</a:t>
            </a:r>
            <a:r>
              <a:rPr lang="en-US" sz="2000" dirty="0"/>
              <a:t>4</a:t>
            </a:r>
            <a:r>
              <a:rPr lang="en-US" sz="2000" dirty="0" smtClean="0"/>
              <a:t>000 </a:t>
            </a:r>
            <a:r>
              <a:rPr lang="en-US" sz="2000" dirty="0" err="1" smtClean="0"/>
              <a:t>ft</a:t>
            </a:r>
            <a:r>
              <a:rPr lang="en-US" sz="2000" dirty="0" smtClean="0"/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8S (S track): 4-5000 </a:t>
            </a:r>
            <a:r>
              <a:rPr lang="en-US" sz="2000" dirty="0" err="1" smtClean="0"/>
              <a:t>ft</a:t>
            </a:r>
            <a:r>
              <a:rPr lang="en-US" sz="2000" dirty="0" smtClean="0"/>
              <a:t> to 3-4000 </a:t>
            </a:r>
            <a:r>
              <a:rPr lang="en-US" sz="2000" dirty="0" err="1" smtClean="0"/>
              <a:t>ft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719667" y="4422308"/>
            <a:ext cx="3711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Latitude along 10W (9AM)</a:t>
            </a:r>
            <a:endParaRPr lang="en-US" sz="2400" dirty="0">
              <a:solidFill>
                <a:srgbClr val="FF66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880556" y="1143000"/>
            <a:ext cx="1427186" cy="2032000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766402" y="6443724"/>
            <a:ext cx="3292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Latitude along 0 (3PM)</a:t>
            </a:r>
            <a:endParaRPr lang="en-US" sz="2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858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4998</TotalTime>
  <Words>1087</Words>
  <Application>Microsoft Macintosh PowerPoint</Application>
  <PresentationFormat>On-screen Show (4:3)</PresentationFormat>
  <Paragraphs>103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Saturday 8/19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 Briefing, 20170801</dc:title>
  <dc:creator>Lenny Pfister</dc:creator>
  <cp:lastModifiedBy>Rei</cp:lastModifiedBy>
  <cp:revision>698</cp:revision>
  <dcterms:created xsi:type="dcterms:W3CDTF">2017-08-09T16:32:16Z</dcterms:created>
  <dcterms:modified xsi:type="dcterms:W3CDTF">2017-08-18T10:18:21Z</dcterms:modified>
</cp:coreProperties>
</file>