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826" r:id="rId2"/>
    <p:sldId id="830" r:id="rId3"/>
    <p:sldId id="831" r:id="rId4"/>
    <p:sldId id="813" r:id="rId5"/>
    <p:sldId id="825" r:id="rId6"/>
    <p:sldId id="836" r:id="rId7"/>
    <p:sldId id="843" r:id="rId8"/>
    <p:sldId id="837" r:id="rId9"/>
    <p:sldId id="838" r:id="rId10"/>
    <p:sldId id="839" r:id="rId11"/>
    <p:sldId id="840" r:id="rId12"/>
    <p:sldId id="841" r:id="rId13"/>
    <p:sldId id="84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FF"/>
    <a:srgbClr val="00FF01"/>
    <a:srgbClr val="636EBD"/>
    <a:srgbClr val="B3DFB1"/>
    <a:srgbClr val="A7D1A7"/>
    <a:srgbClr val="FF1EE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94" autoAdjust="0"/>
  </p:normalViewPr>
  <p:slideViewPr>
    <p:cSldViewPr snapToGrid="0" snapToObjects="1">
      <p:cViewPr>
        <p:scale>
          <a:sx n="90" d="100"/>
          <a:sy n="90" d="100"/>
        </p:scale>
        <p:origin x="-9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3C661-1624-2046-876B-48DFAB2D19A1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C31F6-EF25-A94D-AC4A-5257FB7F1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7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2CB9-FD66-4E13-B342-76D1C169DF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449-5070-B243-B165-1C3D5A33A74B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B449-5070-B243-B165-1C3D5A33A74B}" type="datetimeFigureOut">
              <a:rPr lang="en-US" smtClean="0"/>
              <a:pPr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36B1-859C-4645-839E-3971237AE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18-Aug-2017</a:t>
            </a:r>
          </a:p>
          <a:p>
            <a:r>
              <a:rPr lang="en-US" dirty="0" smtClean="0"/>
              <a:t>Lenny </a:t>
            </a:r>
            <a:r>
              <a:rPr lang="en-US" dirty="0" err="1" smtClean="0"/>
              <a:t>Pfister</a:t>
            </a:r>
            <a:r>
              <a:rPr lang="en-US" dirty="0" smtClean="0"/>
              <a:t> and Rei Ueyama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4" descr="Image result for nas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624" y="285750"/>
            <a:ext cx="1682749" cy="168274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1621718"/>
            <a:ext cx="8915400" cy="187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ORACLES weather briefing</a:t>
            </a:r>
            <a:br>
              <a:rPr lang="en-US" sz="3600" dirty="0" smtClean="0"/>
            </a:br>
            <a:r>
              <a:rPr lang="en-US" sz="3600" dirty="0" smtClean="0"/>
              <a:t>(cloud forecast on Sat 8/</a:t>
            </a:r>
            <a:r>
              <a:rPr lang="en-US" sz="3600" dirty="0" smtClean="0"/>
              <a:t>19 – update)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388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EAU41_201708181200.jpg"/>
          <p:cNvPicPr>
            <a:picLocks noChangeAspect="1"/>
          </p:cNvPicPr>
          <p:nvPr/>
        </p:nvPicPr>
        <p:blipFill>
          <a:blip r:embed="rId2"/>
          <a:srcRect r="58829" b="30721"/>
          <a:stretch>
            <a:fillRect/>
          </a:stretch>
        </p:blipFill>
        <p:spPr>
          <a:xfrm>
            <a:off x="4254500" y="1323869"/>
            <a:ext cx="3764643" cy="472677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254500" y="2304143"/>
            <a:ext cx="376464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1786" y="535214"/>
            <a:ext cx="358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Situation at 12Z today, </a:t>
            </a:r>
            <a:r>
              <a:rPr lang="en-US" dirty="0" err="1" smtClean="0"/>
              <a:t>fcst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smtClean="0"/>
              <a:t> reality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7973" r="43426" b="48128"/>
          <a:stretch>
            <a:fillRect/>
          </a:stretch>
        </p:blipFill>
        <p:spPr>
          <a:xfrm>
            <a:off x="190501" y="1830607"/>
            <a:ext cx="4064000" cy="42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1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EAU41_201708181200.jpg"/>
          <p:cNvPicPr>
            <a:picLocks noChangeAspect="1"/>
          </p:cNvPicPr>
          <p:nvPr/>
        </p:nvPicPr>
        <p:blipFill>
          <a:blip r:embed="rId2"/>
          <a:srcRect r="58829" b="30721"/>
          <a:stretch>
            <a:fillRect/>
          </a:stretch>
        </p:blipFill>
        <p:spPr>
          <a:xfrm>
            <a:off x="4254500" y="1323869"/>
            <a:ext cx="3764643" cy="472677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254500" y="2304143"/>
            <a:ext cx="376464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1786" y="535214"/>
            <a:ext cx="358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Situation at 12Z today, </a:t>
            </a:r>
            <a:r>
              <a:rPr lang="en-US" dirty="0" err="1" smtClean="0"/>
              <a:t>fcst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smtClean="0"/>
              <a:t> reality</a:t>
            </a:r>
            <a:endParaRPr lang="en-US"/>
          </a:p>
        </p:txBody>
      </p:sp>
      <p:pic>
        <p:nvPicPr>
          <p:cNvPr id="8" name="Picture 7" descr="Screen Shot 2017-08-18 at 2.44.3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87" y="2305731"/>
            <a:ext cx="4027714" cy="3862694"/>
          </a:xfrm>
          <a:prstGeom prst="rect">
            <a:avLst/>
          </a:prstGeom>
        </p:spPr>
      </p:pic>
      <p:pic>
        <p:nvPicPr>
          <p:cNvPr id="9" name="Picture 8" descr="Screen Shot 2017-08-18 at 2.46.0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87" y="904546"/>
            <a:ext cx="4622800" cy="1181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3786" y="6440714"/>
            <a:ext cx="723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dry slot, propagating westward.  TERRA </a:t>
            </a:r>
            <a:r>
              <a:rPr lang="en-US" dirty="0" err="1" smtClean="0"/>
              <a:t>Modis</a:t>
            </a:r>
            <a:r>
              <a:rPr lang="en-US" dirty="0" smtClean="0"/>
              <a:t> also sees no high cloud.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4678139" y="3468009"/>
            <a:ext cx="1378857" cy="7928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63988" y="3175000"/>
            <a:ext cx="135708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2391116" y="3915116"/>
            <a:ext cx="3445555" cy="196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7121071" y="3176589"/>
            <a:ext cx="453572" cy="3703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83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254500" y="2304143"/>
            <a:ext cx="376464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1786" y="535214"/>
            <a:ext cx="627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Situation at 12Z today, </a:t>
            </a:r>
            <a:r>
              <a:rPr lang="en-US" dirty="0" err="1" smtClean="0"/>
              <a:t>fcst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fcst</a:t>
            </a:r>
            <a:r>
              <a:rPr lang="en-US" dirty="0" smtClean="0"/>
              <a:t>.  Clearly much drier than today.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17973" r="43426" b="48128"/>
          <a:stretch>
            <a:fillRect/>
          </a:stretch>
        </p:blipFill>
        <p:spPr>
          <a:xfrm>
            <a:off x="190501" y="1830607"/>
            <a:ext cx="4064000" cy="4220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7380" r="43253" b="48144"/>
          <a:stretch>
            <a:fillRect/>
          </a:stretch>
        </p:blipFill>
        <p:spPr>
          <a:xfrm>
            <a:off x="4508489" y="1830608"/>
            <a:ext cx="4145949" cy="42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0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7614" r="43155" b="48319"/>
          <a:stretch>
            <a:fillRect/>
          </a:stretch>
        </p:blipFill>
        <p:spPr>
          <a:xfrm>
            <a:off x="4454062" y="1879851"/>
            <a:ext cx="4097321" cy="4170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7380" r="43253" b="48144"/>
          <a:stretch>
            <a:fillRect/>
          </a:stretch>
        </p:blipFill>
        <p:spPr>
          <a:xfrm>
            <a:off x="136060" y="1830606"/>
            <a:ext cx="4145949" cy="42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6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33" y="391712"/>
            <a:ext cx="7861300" cy="6466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404" y="-9937"/>
            <a:ext cx="888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Low, middle, high cloud (33-hr) forecast for 8/19 Sat @ </a:t>
            </a:r>
            <a:r>
              <a:rPr lang="en-US" sz="2400" dirty="0">
                <a:solidFill>
                  <a:srgbClr val="FF6600"/>
                </a:solidFill>
              </a:rPr>
              <a:t>9</a:t>
            </a:r>
            <a:r>
              <a:rPr lang="en-US" sz="2400" dirty="0" smtClean="0">
                <a:solidFill>
                  <a:srgbClr val="FF6600"/>
                </a:solidFill>
              </a:rPr>
              <a:t>AM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1605844" y="3019439"/>
            <a:ext cx="228600" cy="228600"/>
          </a:xfrm>
          <a:prstGeom prst="star5">
            <a:avLst/>
          </a:prstGeom>
          <a:solidFill>
            <a:srgbClr val="FF1EED"/>
          </a:solidFill>
          <a:ln>
            <a:solidFill>
              <a:srgbClr val="FF1E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062132" y="1436172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495877">
            <a:off x="5709563" y="1930653"/>
            <a:ext cx="1853931" cy="702560"/>
          </a:xfrm>
          <a:prstGeom prst="ellipse">
            <a:avLst/>
          </a:prstGeom>
          <a:noFill/>
          <a:ln w="28575" cmpd="sng">
            <a:solidFill>
              <a:srgbClr val="FF1E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148318">
            <a:off x="1026733" y="765563"/>
            <a:ext cx="3192899" cy="1016909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751667" y="2420318"/>
            <a:ext cx="2667000" cy="1864858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59178" y="1537600"/>
            <a:ext cx="1722561" cy="30975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74849" y="4252353"/>
            <a:ext cx="4402262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clouds ~2-4S are further west in this forecast (moving SW so may intersect track at ~5-1S) [</a:t>
            </a:r>
            <a:r>
              <a:rPr lang="en-US" sz="2000" i="1" dirty="0" smtClean="0"/>
              <a:t>also in UKMO</a:t>
            </a:r>
            <a:r>
              <a:rPr lang="en-US" sz="2000" dirty="0" smtClean="0"/>
              <a:t>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2" y="4635132"/>
            <a:ext cx="3471335" cy="7078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id and high clouds over our flight track</a:t>
            </a:r>
          </a:p>
        </p:txBody>
      </p:sp>
      <p:sp>
        <p:nvSpPr>
          <p:cNvPr id="20" name="Oval 19"/>
          <p:cNvSpPr/>
          <p:nvPr/>
        </p:nvSpPr>
        <p:spPr>
          <a:xfrm rot="20382054">
            <a:off x="2206797" y="1732226"/>
            <a:ext cx="2052339" cy="1021591"/>
          </a:xfrm>
          <a:prstGeom prst="ellipse">
            <a:avLst/>
          </a:prstGeom>
          <a:noFill/>
          <a:ln w="57150" cmpd="sng">
            <a:solidFill>
              <a:srgbClr val="FF1E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730851" y="1163916"/>
            <a:ext cx="1147816" cy="1993093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96713" y="1163577"/>
            <a:ext cx="2217698" cy="1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14411" y="1169585"/>
            <a:ext cx="642922" cy="509298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27888" y="1523489"/>
            <a:ext cx="420511" cy="141284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75878" y="377773"/>
            <a:ext cx="286690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clouds further west</a:t>
            </a: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5418667" y="577828"/>
            <a:ext cx="957211" cy="361691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36278" y="970997"/>
            <a:ext cx="2206502" cy="7078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clouds have retreated eastward</a:t>
            </a:r>
          </a:p>
        </p:txBody>
      </p:sp>
      <p:cxnSp>
        <p:nvCxnSpPr>
          <p:cNvPr id="21" name="Straight Arrow Connector 20"/>
          <p:cNvCxnSpPr>
            <a:stCxn id="32" idx="1"/>
          </p:cNvCxnSpPr>
          <p:nvPr/>
        </p:nvCxnSpPr>
        <p:spPr>
          <a:xfrm flipH="1">
            <a:off x="6019800" y="1324940"/>
            <a:ext cx="1016478" cy="594171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3" y="383928"/>
            <a:ext cx="7794978" cy="6474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404" y="-9937"/>
            <a:ext cx="888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Low, middle, high cloud (36-hr) forecast for 8/19 Sat @ 12PM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1605844" y="3019439"/>
            <a:ext cx="228600" cy="228600"/>
          </a:xfrm>
          <a:prstGeom prst="star5">
            <a:avLst/>
          </a:prstGeom>
          <a:solidFill>
            <a:srgbClr val="FF1EED"/>
          </a:solidFill>
          <a:ln>
            <a:solidFill>
              <a:srgbClr val="FF1E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949244" y="1450283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2" y="4042470"/>
            <a:ext cx="3937002" cy="224676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Mid clouds on our flight track (north of equator, west of 5W along </a:t>
            </a:r>
            <a:r>
              <a:rPr lang="en-US" sz="2000" dirty="0"/>
              <a:t>3N) </a:t>
            </a:r>
            <a:r>
              <a:rPr lang="en-US" sz="2000" dirty="0" smtClean="0"/>
              <a:t>– increased RH at 800mb</a:t>
            </a:r>
          </a:p>
          <a:p>
            <a:r>
              <a:rPr lang="en-US" sz="2000" dirty="0" smtClean="0"/>
              <a:t>[</a:t>
            </a:r>
            <a:r>
              <a:rPr lang="en-US" sz="2000" i="1" dirty="0"/>
              <a:t>UKMO places them </a:t>
            </a:r>
            <a:r>
              <a:rPr lang="en-US" sz="2000" i="1" dirty="0" smtClean="0"/>
              <a:t>east and north of track, not on the track</a:t>
            </a:r>
            <a:r>
              <a:rPr lang="en-US" sz="2000" dirty="0" smtClean="0"/>
              <a:t>]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High clouds are west of the track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30851" y="1163916"/>
            <a:ext cx="1147816" cy="1993093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96713" y="1163577"/>
            <a:ext cx="2217698" cy="1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14411" y="1169585"/>
            <a:ext cx="642922" cy="509298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57333" y="1537600"/>
            <a:ext cx="420511" cy="141284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14412" y="945445"/>
            <a:ext cx="388921" cy="2568222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62223" y="3595618"/>
            <a:ext cx="2765777" cy="7078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clouds move NW [</a:t>
            </a:r>
            <a:r>
              <a:rPr lang="en-US" sz="2000" i="1" dirty="0" smtClean="0"/>
              <a:t>~4E in UKMO</a:t>
            </a:r>
            <a:r>
              <a:rPr lang="en-US" sz="2000" dirty="0" smtClean="0"/>
              <a:t>]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503333" y="2271893"/>
            <a:ext cx="445911" cy="1323725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730851" y="1537601"/>
            <a:ext cx="1274816" cy="2484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14413" y="5581353"/>
            <a:ext cx="363447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a lot of change in low cloud forecast along flight track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817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2" y="409140"/>
            <a:ext cx="7780867" cy="6448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404" y="-9937"/>
            <a:ext cx="888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Low, middle, high cloud (39-hr) forecast for 8/19 Sat @ </a:t>
            </a:r>
            <a:r>
              <a:rPr lang="en-US" sz="2400" dirty="0">
                <a:solidFill>
                  <a:srgbClr val="FF6600"/>
                </a:solidFill>
              </a:rPr>
              <a:t>3</a:t>
            </a:r>
            <a:r>
              <a:rPr lang="en-US" sz="2400" dirty="0" smtClean="0">
                <a:solidFill>
                  <a:srgbClr val="FF6600"/>
                </a:solidFill>
              </a:rPr>
              <a:t>PM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1605844" y="3019439"/>
            <a:ext cx="228600" cy="228600"/>
          </a:xfrm>
          <a:prstGeom prst="star5">
            <a:avLst/>
          </a:prstGeom>
          <a:solidFill>
            <a:srgbClr val="FF1EED"/>
          </a:solidFill>
          <a:ln>
            <a:solidFill>
              <a:srgbClr val="FF1E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949244" y="1450283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30851" y="1163916"/>
            <a:ext cx="1147816" cy="1993093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96713" y="1163577"/>
            <a:ext cx="2217698" cy="1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14411" y="1169585"/>
            <a:ext cx="642922" cy="509298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57333" y="1537600"/>
            <a:ext cx="420511" cy="141284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59111" y="1169585"/>
            <a:ext cx="508000" cy="3165062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75844" y="4405203"/>
            <a:ext cx="262607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clouds 1-2E, 3-5N [</a:t>
            </a:r>
            <a:r>
              <a:rPr lang="en-US" sz="2000" i="1" dirty="0" smtClean="0"/>
              <a:t>NOT in UKMO</a:t>
            </a:r>
            <a:r>
              <a:rPr lang="en-US" sz="2000" dirty="0" smtClean="0"/>
              <a:t>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14811" y="4405203"/>
            <a:ext cx="262607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clouds east of 4E, 0-3S [</a:t>
            </a:r>
            <a:r>
              <a:rPr lang="en-US" sz="2000" i="1" dirty="0" smtClean="0"/>
              <a:t>also in UKMO</a:t>
            </a:r>
            <a:r>
              <a:rPr lang="en-US" sz="2000" dirty="0" smtClean="0"/>
              <a:t>]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501922" y="2159000"/>
            <a:ext cx="447322" cy="2175647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44547" y="1975214"/>
            <a:ext cx="2755898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ow cloud clearing south of TMS (to ~6S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- less clearing than 51-hr forecast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876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910" y="241839"/>
            <a:ext cx="5573312" cy="42619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7232" y="863393"/>
            <a:ext cx="5518667" cy="45834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06" y="5280423"/>
            <a:ext cx="4916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 track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Scattered to broken low clouds along 8S and southern portion (7-8S) of 5E leg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Low cloud clearing south of TMS (</a:t>
            </a:r>
            <a:r>
              <a:rPr lang="en-US" sz="2000" u="sng" dirty="0" smtClean="0"/>
              <a:t>to ~5-6S</a:t>
            </a:r>
            <a:r>
              <a:rPr lang="en-US" sz="20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is-IS" sz="2000" u="sng" dirty="0"/>
              <a:t>H</a:t>
            </a:r>
            <a:r>
              <a:rPr lang="is-IS" sz="2000" u="sng" dirty="0" smtClean="0"/>
              <a:t>igh clouds north of ~2-3S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8666" y="509344"/>
            <a:ext cx="162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ECMWF (36-hr)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6651" y="-38159"/>
            <a:ext cx="150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UKMO (36-hr)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82797" y="1353338"/>
            <a:ext cx="902536" cy="1411776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12" y="3897253"/>
            <a:ext cx="13844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Mid clouds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28" y="-80492"/>
            <a:ext cx="754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Low, middle, high cloud forecast for 8/19 Sat @ 12PM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78360" y="3726698"/>
            <a:ext cx="13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36EBD"/>
                </a:solidFill>
              </a:rPr>
              <a:t>H</a:t>
            </a:r>
            <a:r>
              <a:rPr lang="en-US" dirty="0" smtClean="0">
                <a:solidFill>
                  <a:srgbClr val="636EBD"/>
                </a:solidFill>
              </a:rPr>
              <a:t>igh clouds</a:t>
            </a:r>
            <a:endParaRPr lang="en-US" dirty="0">
              <a:solidFill>
                <a:srgbClr val="636EBD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5087050" y="2703108"/>
            <a:ext cx="228600" cy="228600"/>
          </a:xfrm>
          <a:prstGeom prst="star5">
            <a:avLst/>
          </a:prstGeom>
          <a:solidFill>
            <a:srgbClr val="FF1EED"/>
          </a:solidFill>
          <a:ln>
            <a:solidFill>
              <a:srgbClr val="FF1E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810750" y="1660960"/>
            <a:ext cx="228600" cy="228600"/>
          </a:xfrm>
          <a:prstGeom prst="star5">
            <a:avLst/>
          </a:prstGeom>
          <a:solidFill>
            <a:srgbClr val="FF1EED"/>
          </a:solidFill>
          <a:ln>
            <a:solidFill>
              <a:srgbClr val="FF1E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285649" y="1560771"/>
            <a:ext cx="228600" cy="228600"/>
          </a:xfrm>
          <a:prstGeom prst="star5">
            <a:avLst/>
          </a:prstGeom>
          <a:solidFill>
            <a:srgbClr val="FF1EED"/>
          </a:solidFill>
          <a:ln>
            <a:solidFill>
              <a:srgbClr val="FF1E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184849" y="2660027"/>
            <a:ext cx="228600" cy="228600"/>
          </a:xfrm>
          <a:prstGeom prst="star5">
            <a:avLst/>
          </a:prstGeom>
          <a:solidFill>
            <a:srgbClr val="FF1EED"/>
          </a:solidFill>
          <a:ln>
            <a:solidFill>
              <a:srgbClr val="FF1E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85333" y="1323787"/>
            <a:ext cx="1397000" cy="0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82333" y="1323787"/>
            <a:ext cx="510823" cy="465584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5" idx="4"/>
          </p:cNvCxnSpPr>
          <p:nvPr/>
        </p:nvCxnSpPr>
        <p:spPr>
          <a:xfrm flipV="1">
            <a:off x="3093156" y="1648088"/>
            <a:ext cx="421093" cy="141284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201350" y="1376081"/>
            <a:ext cx="795872" cy="1441327"/>
          </a:xfrm>
          <a:prstGeom prst="line">
            <a:avLst/>
          </a:prstGeom>
          <a:ln w="28575" cmpd="sng">
            <a:solidFill>
              <a:srgbClr val="FF1EE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0616" y="1388863"/>
            <a:ext cx="1284828" cy="0"/>
          </a:xfrm>
          <a:prstGeom prst="line">
            <a:avLst/>
          </a:prstGeom>
          <a:ln w="28575" cmpd="sng">
            <a:solidFill>
              <a:srgbClr val="FF1EE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45474" y="1388863"/>
            <a:ext cx="510823" cy="465584"/>
          </a:xfrm>
          <a:prstGeom prst="line">
            <a:avLst/>
          </a:prstGeom>
          <a:ln w="28575" cmpd="sng">
            <a:solidFill>
              <a:srgbClr val="FF1EE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4" idx="4"/>
          </p:cNvCxnSpPr>
          <p:nvPr/>
        </p:nvCxnSpPr>
        <p:spPr>
          <a:xfrm flipV="1">
            <a:off x="7756297" y="1748277"/>
            <a:ext cx="283053" cy="71242"/>
          </a:xfrm>
          <a:prstGeom prst="line">
            <a:avLst/>
          </a:prstGeom>
          <a:ln w="28575" cmpd="sng">
            <a:solidFill>
              <a:srgbClr val="FF1EE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2797" y="2765114"/>
            <a:ext cx="2810359" cy="0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144243" y="1854447"/>
            <a:ext cx="0" cy="910668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756297" y="1819519"/>
            <a:ext cx="0" cy="997889"/>
          </a:xfrm>
          <a:prstGeom prst="line">
            <a:avLst/>
          </a:prstGeom>
          <a:ln w="28575" cmpd="sng">
            <a:solidFill>
              <a:srgbClr val="FF1EE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28991" y="2803962"/>
            <a:ext cx="2527306" cy="0"/>
          </a:xfrm>
          <a:prstGeom prst="line">
            <a:avLst/>
          </a:prstGeom>
          <a:ln w="28575" cmpd="sng">
            <a:solidFill>
              <a:srgbClr val="FF1EE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35898" y="4087887"/>
            <a:ext cx="44351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track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Scattered low clouds throughout track (</a:t>
            </a:r>
            <a:r>
              <a:rPr lang="en-US" sz="2000" u="sng" dirty="0" smtClean="0"/>
              <a:t>least dense along the equator</a:t>
            </a:r>
            <a:r>
              <a:rPr lang="en-US" sz="20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2000" u="sng" dirty="0" smtClean="0"/>
              <a:t>mid clouds on our track north of the equator and west of 5W [</a:t>
            </a:r>
            <a:r>
              <a:rPr lang="en-US" sz="2000" i="1" u="sng" dirty="0" smtClean="0"/>
              <a:t>model disagreement</a:t>
            </a:r>
            <a:r>
              <a:rPr lang="en-US" sz="2000" u="sng" dirty="0" smtClean="0"/>
              <a:t>]</a:t>
            </a:r>
          </a:p>
          <a:p>
            <a:pPr marL="285750" indent="-285750">
              <a:buFontTx/>
              <a:buChar char="-"/>
            </a:pPr>
            <a:r>
              <a:rPr lang="is-IS" sz="2000" dirty="0"/>
              <a:t>H</a:t>
            </a:r>
            <a:r>
              <a:rPr lang="is-IS" sz="2000" dirty="0" smtClean="0"/>
              <a:t>igh cloud streamers along 2-3S</a:t>
            </a:r>
          </a:p>
          <a:p>
            <a:pPr marL="285750" indent="-285750">
              <a:buFontTx/>
              <a:buChar char="-"/>
            </a:pPr>
            <a:r>
              <a:rPr lang="is-IS" sz="2000" dirty="0" smtClean="0"/>
              <a:t>High clouds possible </a:t>
            </a:r>
            <a:r>
              <a:rPr lang="is-IS" sz="2000" u="sng" dirty="0" smtClean="0"/>
              <a:t>east of ~1-2E towards TMS [</a:t>
            </a:r>
            <a:r>
              <a:rPr lang="is-IS" sz="2000" i="1" u="sng" dirty="0" smtClean="0"/>
              <a:t>model disagreement</a:t>
            </a:r>
            <a:r>
              <a:rPr lang="is-IS" sz="2000" u="sng" dirty="0" smtClean="0"/>
              <a:t>]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6599852" y="2211108"/>
            <a:ext cx="1598704" cy="1474275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91444" y="1546661"/>
            <a:ext cx="666136" cy="245161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8039350" y="2356556"/>
            <a:ext cx="159206" cy="1328828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268421" y="2102556"/>
            <a:ext cx="1" cy="1909826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622778" y="2211108"/>
            <a:ext cx="1493243" cy="1854316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93156" y="4054715"/>
            <a:ext cx="13844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dirty="0" smtClean="0">
                <a:solidFill>
                  <a:srgbClr val="FFFF00"/>
                </a:solidFill>
              </a:rPr>
              <a:t>igh clouds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2723445" y="1323788"/>
            <a:ext cx="420798" cy="2741636"/>
          </a:xfrm>
          <a:prstGeom prst="straightConnector1">
            <a:avLst/>
          </a:prstGeom>
          <a:ln>
            <a:solidFill>
              <a:srgbClr val="FF1EE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3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2999"/>
            <a:ext cx="9129889" cy="565855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North track</a:t>
            </a:r>
          </a:p>
          <a:p>
            <a:pPr lvl="1">
              <a:buFontTx/>
              <a:buChar char="-"/>
            </a:pPr>
            <a:r>
              <a:rPr lang="en-US" dirty="0" smtClean="0"/>
              <a:t>West end of 3N flight leg: </a:t>
            </a:r>
            <a:r>
              <a:rPr lang="en-US" u="sng" dirty="0" smtClean="0"/>
              <a:t>Mid </a:t>
            </a:r>
            <a:r>
              <a:rPr lang="en-US" u="sng" dirty="0"/>
              <a:t>clouds </a:t>
            </a:r>
            <a:r>
              <a:rPr lang="en-US" u="sng" dirty="0" smtClean="0"/>
              <a:t>on our </a:t>
            </a:r>
            <a:r>
              <a:rPr lang="en-US" u="sng" dirty="0"/>
              <a:t>flight track </a:t>
            </a:r>
            <a:r>
              <a:rPr lang="en-US" u="sng" dirty="0" smtClean="0"/>
              <a:t>(north </a:t>
            </a:r>
            <a:r>
              <a:rPr lang="en-US" u="sng" dirty="0"/>
              <a:t>of equator, west of 5W along </a:t>
            </a:r>
            <a:r>
              <a:rPr lang="en-US" u="sng" dirty="0" smtClean="0"/>
              <a:t>3N) </a:t>
            </a:r>
            <a:r>
              <a:rPr lang="en-US" dirty="0" smtClean="0"/>
              <a:t>[</a:t>
            </a:r>
            <a:r>
              <a:rPr lang="en-US" i="1" dirty="0" smtClean="0"/>
              <a:t>west and east of the track in UKMO</a:t>
            </a:r>
            <a:r>
              <a:rPr lang="en-US" dirty="0" smtClean="0"/>
              <a:t>]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East end of 3N flight leg: </a:t>
            </a:r>
            <a:r>
              <a:rPr lang="en-US" u="sng" dirty="0" smtClean="0"/>
              <a:t>High </a:t>
            </a:r>
            <a:r>
              <a:rPr lang="en-US" u="sng" dirty="0"/>
              <a:t>clouds </a:t>
            </a:r>
            <a:r>
              <a:rPr lang="en-US" u="sng" dirty="0" smtClean="0"/>
              <a:t>east </a:t>
            </a:r>
            <a:r>
              <a:rPr lang="en-US" u="sng" dirty="0"/>
              <a:t>of </a:t>
            </a:r>
            <a:r>
              <a:rPr lang="en-US" u="sng" dirty="0" smtClean="0"/>
              <a:t>~1-2E on our flight track </a:t>
            </a:r>
            <a:r>
              <a:rPr lang="en-US" dirty="0" smtClean="0"/>
              <a:t>[</a:t>
            </a:r>
            <a:r>
              <a:rPr lang="en-US" i="1" dirty="0" smtClean="0"/>
              <a:t>confined east of 4E in UKMO</a:t>
            </a:r>
            <a:r>
              <a:rPr lang="en-US" dirty="0" smtClean="0"/>
              <a:t>]</a:t>
            </a:r>
          </a:p>
          <a:p>
            <a:pPr lvl="1">
              <a:buFontTx/>
              <a:buChar char="-"/>
            </a:pPr>
            <a:r>
              <a:rPr lang="en-US" dirty="0" smtClean="0"/>
              <a:t>Scattered to broken low clouds along 3N; </a:t>
            </a:r>
            <a:r>
              <a:rPr lang="en-US" u="sng" dirty="0" smtClean="0"/>
              <a:t>least amount of clouds along the equator</a:t>
            </a:r>
            <a:endParaRPr lang="en-US" u="sng" dirty="0"/>
          </a:p>
          <a:p>
            <a:pPr lvl="1">
              <a:buFontTx/>
              <a:buChar char="-"/>
            </a:pPr>
            <a:r>
              <a:rPr lang="en-US" dirty="0" smtClean="0"/>
              <a:t>Cloud top heights decrease along 3N</a:t>
            </a:r>
          </a:p>
          <a:p>
            <a:pPr lvl="2">
              <a:buFontTx/>
              <a:buChar char="-"/>
            </a:pPr>
            <a:r>
              <a:rPr lang="en-US" dirty="0" smtClean="0"/>
              <a:t>~8W:  5-</a:t>
            </a:r>
            <a:r>
              <a:rPr lang="en-US" dirty="0"/>
              <a:t>8000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2">
              <a:buFontTx/>
              <a:buChar char="-"/>
            </a:pPr>
            <a:r>
              <a:rPr lang="en-US" dirty="0" smtClean="0"/>
              <a:t>~3W:  3-5000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2">
              <a:buFontTx/>
              <a:buChar char="-"/>
            </a:pPr>
            <a:r>
              <a:rPr lang="en-US" dirty="0" smtClean="0"/>
              <a:t>~2E:  2-</a:t>
            </a:r>
            <a:r>
              <a:rPr lang="en-US" dirty="0"/>
              <a:t>4</a:t>
            </a:r>
            <a:r>
              <a:rPr lang="en-US" dirty="0" smtClean="0"/>
              <a:t>000 </a:t>
            </a:r>
            <a:r>
              <a:rPr lang="en-US" dirty="0" err="1" smtClean="0"/>
              <a:t>ft</a:t>
            </a:r>
            <a:r>
              <a:rPr lang="en-US" dirty="0" smtClean="0"/>
              <a:t> and some high clouds</a:t>
            </a:r>
          </a:p>
          <a:p>
            <a:r>
              <a:rPr lang="en-US" dirty="0" smtClean="0"/>
              <a:t>South track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cattered to broken clouds along 8S with tops decreasing </a:t>
            </a:r>
            <a:r>
              <a:rPr lang="en-US" dirty="0"/>
              <a:t>from 14W (~4000 </a:t>
            </a:r>
            <a:r>
              <a:rPr lang="en-US" dirty="0" err="1" smtClean="0"/>
              <a:t>ft</a:t>
            </a:r>
            <a:r>
              <a:rPr lang="en-US" dirty="0" smtClean="0"/>
              <a:t>) </a:t>
            </a:r>
            <a:r>
              <a:rPr lang="en-US" dirty="0"/>
              <a:t>to 5E (to ~3000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cloud clearing south of TMS </a:t>
            </a:r>
            <a:r>
              <a:rPr lang="en-US" u="sng" dirty="0"/>
              <a:t>to </a:t>
            </a:r>
            <a:r>
              <a:rPr lang="en-US" u="sng" dirty="0" smtClean="0"/>
              <a:t>~5-6S</a:t>
            </a:r>
            <a:r>
              <a:rPr lang="en-US" dirty="0"/>
              <a:t>; most dense low clouds </a:t>
            </a:r>
            <a:r>
              <a:rPr lang="en-US" u="sng" dirty="0" smtClean="0"/>
              <a:t>6-</a:t>
            </a:r>
            <a:r>
              <a:rPr lang="en-US" u="sng" dirty="0"/>
              <a:t>8S</a:t>
            </a:r>
          </a:p>
          <a:p>
            <a:pPr lvl="1"/>
            <a:r>
              <a:rPr lang="en-US" u="sng" dirty="0" smtClean="0"/>
              <a:t>High </a:t>
            </a:r>
            <a:r>
              <a:rPr lang="en-US" u="sng" dirty="0"/>
              <a:t>clouds along the track north of ~2-</a:t>
            </a:r>
            <a:r>
              <a:rPr lang="en-US" u="sng" dirty="0" smtClean="0"/>
              <a:t>3S [</a:t>
            </a:r>
            <a:r>
              <a:rPr lang="en-US" i="1" u="sng" dirty="0" smtClean="0"/>
              <a:t>model agreement</a:t>
            </a:r>
            <a:r>
              <a:rPr lang="en-US" u="sng" dirty="0" smtClean="0"/>
              <a:t>]</a:t>
            </a:r>
            <a:endParaRPr lang="en-US" u="sng" dirty="0"/>
          </a:p>
          <a:p>
            <a:pPr lvl="1"/>
            <a:r>
              <a:rPr lang="en-US" dirty="0" smtClean="0"/>
              <a:t>Tailwinds </a:t>
            </a:r>
            <a:r>
              <a:rPr lang="en-US" dirty="0"/>
              <a:t>of 5-15 knots at 10 </a:t>
            </a:r>
            <a:r>
              <a:rPr lang="en-US" dirty="0" err="1"/>
              <a:t>kft</a:t>
            </a:r>
            <a:r>
              <a:rPr lang="en-US" dirty="0"/>
              <a:t> from ASI to prime meridian; headwinds of 5-15 knots at 15 </a:t>
            </a:r>
            <a:r>
              <a:rPr lang="en-US" dirty="0" err="1"/>
              <a:t>kft</a:t>
            </a:r>
            <a:r>
              <a:rPr lang="en-US" dirty="0"/>
              <a:t> east of </a:t>
            </a:r>
            <a:r>
              <a:rPr lang="en-US" dirty="0" smtClean="0"/>
              <a:t>8W</a:t>
            </a:r>
            <a:endParaRPr lang="en-US" dirty="0"/>
          </a:p>
          <a:p>
            <a:pPr lvl="1"/>
            <a:r>
              <a:rPr lang="en-US" dirty="0" smtClean="0"/>
              <a:t>Moist </a:t>
            </a:r>
            <a:r>
              <a:rPr lang="en-US" dirty="0"/>
              <a:t>air at 600mb (~15 </a:t>
            </a:r>
            <a:r>
              <a:rPr lang="en-US" dirty="0" err="1"/>
              <a:t>kft</a:t>
            </a:r>
            <a:r>
              <a:rPr lang="en-US" dirty="0"/>
              <a:t>) over TMS </a:t>
            </a:r>
            <a:r>
              <a:rPr lang="en-US" dirty="0" smtClean="0"/>
              <a:t>extending south </a:t>
            </a:r>
            <a:r>
              <a:rPr lang="en-US" dirty="0"/>
              <a:t>to about </a:t>
            </a:r>
            <a:r>
              <a:rPr lang="en-US" dirty="0" smtClean="0"/>
              <a:t>5S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5167"/>
          </a:xfrm>
        </p:spPr>
        <p:txBody>
          <a:bodyPr/>
          <a:lstStyle/>
          <a:p>
            <a:r>
              <a:rPr lang="en-US" dirty="0" smtClean="0"/>
              <a:t>Saturday 8/19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395" y="3302000"/>
            <a:ext cx="3010605" cy="1112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333" y="52213"/>
            <a:ext cx="2713668" cy="1330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9417"/>
            <a:ext cx="516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Forecast changes since 9am briefing are underlined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4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7587" r="43013" b="48135"/>
          <a:stretch>
            <a:fillRect/>
          </a:stretch>
        </p:blipFill>
        <p:spPr>
          <a:xfrm>
            <a:off x="154214" y="1879851"/>
            <a:ext cx="4100286" cy="4170791"/>
          </a:xfrm>
          <a:prstGeom prst="rect">
            <a:avLst/>
          </a:prstGeom>
        </p:spPr>
      </p:pic>
      <p:pic>
        <p:nvPicPr>
          <p:cNvPr id="5" name="Picture 4" descr="EEAU41_201708181200.jpg"/>
          <p:cNvPicPr>
            <a:picLocks noChangeAspect="1"/>
          </p:cNvPicPr>
          <p:nvPr/>
        </p:nvPicPr>
        <p:blipFill>
          <a:blip r:embed="rId3"/>
          <a:srcRect r="58829" b="30721"/>
          <a:stretch>
            <a:fillRect/>
          </a:stretch>
        </p:blipFill>
        <p:spPr>
          <a:xfrm>
            <a:off x="4263571" y="1323869"/>
            <a:ext cx="3764643" cy="472677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254500" y="2304143"/>
            <a:ext cx="376464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1785" y="212048"/>
            <a:ext cx="7819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Situation at 12Z today, </a:t>
            </a:r>
            <a:r>
              <a:rPr lang="en-US" dirty="0" err="1" smtClean="0"/>
              <a:t>fcst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reality.  </a:t>
            </a:r>
            <a:r>
              <a:rPr lang="en-US" i="1" dirty="0" smtClean="0"/>
              <a:t>Model gets the approaching </a:t>
            </a:r>
            <a:r>
              <a:rPr lang="en-US" i="1" dirty="0" smtClean="0">
                <a:solidFill>
                  <a:srgbClr val="FF6600"/>
                </a:solidFill>
              </a:rPr>
              <a:t>dry slot</a:t>
            </a:r>
            <a:r>
              <a:rPr lang="en-US" dirty="0" smtClean="0"/>
              <a:t>.  Model also gets most of the high clouds.  High cloud forecast does not extend as far south as cirrus streamers.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03563" y="2612564"/>
            <a:ext cx="1387929" cy="1297214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28034" y="2764964"/>
            <a:ext cx="1387929" cy="1297214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61429" y="95453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SEVIRI enhanced IR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1785" y="1406078"/>
            <a:ext cx="27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 forecast valid 12Z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2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7587" r="43013" b="48135"/>
          <a:stretch>
            <a:fillRect/>
          </a:stretch>
        </p:blipFill>
        <p:spPr>
          <a:xfrm>
            <a:off x="154214" y="1879851"/>
            <a:ext cx="4100286" cy="41707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254500" y="2304143"/>
            <a:ext cx="376464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3571" y="535214"/>
            <a:ext cx="85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Situation at 12Z tomorrow, </a:t>
            </a:r>
            <a:r>
              <a:rPr lang="en-US" dirty="0" err="1" smtClean="0"/>
              <a:t>fcst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fcst</a:t>
            </a:r>
            <a:r>
              <a:rPr lang="en-US" dirty="0" smtClean="0"/>
              <a:t>:  clearly a much less cloudy situation than today .  Dry slot has moved westward.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7614" r="43155" b="48319"/>
          <a:stretch>
            <a:fillRect/>
          </a:stretch>
        </p:blipFill>
        <p:spPr>
          <a:xfrm>
            <a:off x="4454062" y="1879851"/>
            <a:ext cx="4097321" cy="4170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1786" y="1281668"/>
            <a:ext cx="277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hr </a:t>
            </a:r>
            <a:r>
              <a:rPr lang="en-US" dirty="0" err="1" smtClean="0"/>
              <a:t>fcst</a:t>
            </a:r>
            <a:r>
              <a:rPr lang="en-US" dirty="0" smtClean="0"/>
              <a:t> valid 2017081812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23738" y="1281668"/>
            <a:ext cx="277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 hr </a:t>
            </a:r>
            <a:r>
              <a:rPr lang="en-US" dirty="0" err="1" smtClean="0"/>
              <a:t>fcst</a:t>
            </a:r>
            <a:r>
              <a:rPr lang="en-US" dirty="0" smtClean="0"/>
              <a:t> valid 2017081912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028034" y="2764964"/>
            <a:ext cx="1387929" cy="1297214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68785" y="2917364"/>
            <a:ext cx="1387929" cy="1297214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4934049" y="3410049"/>
            <a:ext cx="1324426" cy="945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5643" y="23585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CLOUD FORECAST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68785" y="3220361"/>
            <a:ext cx="138792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56714" y="3221949"/>
            <a:ext cx="562429" cy="306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8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714</Words>
  <Application>Microsoft Macintosh PowerPoint</Application>
  <PresentationFormat>On-screen Show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Saturday 8/19</vt:lpstr>
      <vt:lpstr>Forecast validation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Briefing, 20170801</dc:title>
  <dc:creator>Lenny Pfister</dc:creator>
  <cp:lastModifiedBy>Rei</cp:lastModifiedBy>
  <cp:revision>749</cp:revision>
  <dcterms:created xsi:type="dcterms:W3CDTF">2017-08-09T16:32:16Z</dcterms:created>
  <dcterms:modified xsi:type="dcterms:W3CDTF">2017-08-18T15:56:30Z</dcterms:modified>
</cp:coreProperties>
</file>