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77" r:id="rId2"/>
    <p:sldId id="723" r:id="rId3"/>
    <p:sldId id="724" r:id="rId4"/>
    <p:sldId id="725" r:id="rId5"/>
    <p:sldId id="726" r:id="rId6"/>
    <p:sldId id="727" r:id="rId7"/>
    <p:sldId id="728" r:id="rId8"/>
    <p:sldId id="729" r:id="rId9"/>
    <p:sldId id="730" r:id="rId10"/>
    <p:sldId id="731" r:id="rId11"/>
    <p:sldId id="732" r:id="rId12"/>
    <p:sldId id="733" r:id="rId13"/>
    <p:sldId id="734" r:id="rId14"/>
    <p:sldId id="735" r:id="rId15"/>
    <p:sldId id="736" r:id="rId16"/>
    <p:sldId id="737" r:id="rId17"/>
    <p:sldId id="738" r:id="rId18"/>
    <p:sldId id="739" r:id="rId19"/>
    <p:sldId id="740" r:id="rId20"/>
    <p:sldId id="741" r:id="rId21"/>
    <p:sldId id="742" r:id="rId22"/>
    <p:sldId id="743" r:id="rId23"/>
    <p:sldId id="744" r:id="rId24"/>
    <p:sldId id="745" r:id="rId25"/>
    <p:sldId id="746" r:id="rId26"/>
    <p:sldId id="747" r:id="rId27"/>
    <p:sldId id="748" r:id="rId28"/>
    <p:sldId id="749" r:id="rId29"/>
    <p:sldId id="750" r:id="rId30"/>
    <p:sldId id="751" r:id="rId31"/>
    <p:sldId id="752" r:id="rId32"/>
    <p:sldId id="753" r:id="rId33"/>
    <p:sldId id="754" r:id="rId34"/>
    <p:sldId id="755" r:id="rId35"/>
    <p:sldId id="757" r:id="rId36"/>
    <p:sldId id="633" r:id="rId37"/>
    <p:sldId id="631" r:id="rId38"/>
    <p:sldId id="636" r:id="rId39"/>
    <p:sldId id="635" r:id="rId40"/>
    <p:sldId id="644" r:id="rId41"/>
    <p:sldId id="638" r:id="rId42"/>
    <p:sldId id="697" r:id="rId43"/>
    <p:sldId id="639" r:id="rId44"/>
    <p:sldId id="717" r:id="rId45"/>
    <p:sldId id="700" r:id="rId46"/>
    <p:sldId id="703" r:id="rId47"/>
    <p:sldId id="704" r:id="rId48"/>
    <p:sldId id="641" r:id="rId49"/>
    <p:sldId id="701" r:id="rId50"/>
    <p:sldId id="721" r:id="rId51"/>
    <p:sldId id="610" r:id="rId52"/>
    <p:sldId id="756" r:id="rId53"/>
    <p:sldId id="719" r:id="rId54"/>
    <p:sldId id="706" r:id="rId55"/>
    <p:sldId id="707" r:id="rId56"/>
    <p:sldId id="708" r:id="rId57"/>
    <p:sldId id="709" r:id="rId58"/>
    <p:sldId id="710" r:id="rId59"/>
    <p:sldId id="711" r:id="rId60"/>
    <p:sldId id="712" r:id="rId61"/>
    <p:sldId id="713" r:id="rId62"/>
    <p:sldId id="714" r:id="rId63"/>
    <p:sldId id="715" r:id="rId64"/>
    <p:sldId id="716"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FF"/>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86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16-Aug-2017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cxnSp>
        <p:nvCxnSpPr>
          <p:cNvPr id="4" name="Straight Connector 3"/>
          <p:cNvCxnSpPr/>
          <p:nvPr/>
        </p:nvCxnSpPr>
        <p:spPr>
          <a:xfrm rot="10800000" flipV="1">
            <a:off x="3149600" y="1149346"/>
            <a:ext cx="2400302" cy="882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092450" y="2089150"/>
            <a:ext cx="173566" cy="59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603500" y="2349500"/>
            <a:ext cx="749300" cy="46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1447801" y="2954867"/>
            <a:ext cx="129963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1244600" y="2751666"/>
            <a:ext cx="347134" cy="59267"/>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54214" y="6210691"/>
            <a:ext cx="8844643" cy="646331"/>
          </a:xfrm>
          <a:prstGeom prst="rect">
            <a:avLst/>
          </a:prstGeom>
          <a:noFill/>
        </p:spPr>
        <p:txBody>
          <a:bodyPr wrap="square" rtlCol="0">
            <a:spAutoFit/>
          </a:bodyPr>
          <a:lstStyle/>
          <a:p>
            <a:r>
              <a:rPr lang="en-US" dirty="0" smtClean="0"/>
              <a:t>Most recent forecast.  This indicates high cloud cover on first part of track.  We are at the northern edge of the forecast SC deck.  Middle clouds are enhanced relative to old </a:t>
            </a:r>
            <a:r>
              <a:rPr lang="en-US" dirty="0" err="1" smtClean="0"/>
              <a:t>fcst</a:t>
            </a:r>
            <a:r>
              <a:rPr lang="en-US" dirty="0" smtClean="0"/>
              <a:t>. </a:t>
            </a:r>
            <a:endParaRPr lang="en-US" dirty="0"/>
          </a:p>
        </p:txBody>
      </p:sp>
    </p:spTree>
    <p:extLst>
      <p:ext uri="{BB962C8B-B14F-4D97-AF65-F5344CB8AC3E}">
        <p14:creationId xmlns:p14="http://schemas.microsoft.com/office/powerpoint/2010/main" val="4029603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cxnSp>
        <p:nvCxnSpPr>
          <p:cNvPr id="4" name="Straight Connector 3"/>
          <p:cNvCxnSpPr/>
          <p:nvPr/>
        </p:nvCxnSpPr>
        <p:spPr>
          <a:xfrm rot="10800000" flipV="1">
            <a:off x="3149600" y="1149346"/>
            <a:ext cx="2400302" cy="882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092450" y="2089150"/>
            <a:ext cx="173566" cy="59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603500" y="2349500"/>
            <a:ext cx="749300" cy="46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1447801" y="2954867"/>
            <a:ext cx="129963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1244600" y="2751666"/>
            <a:ext cx="347134" cy="59267"/>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174405"/>
            <a:ext cx="9172263" cy="646331"/>
          </a:xfrm>
          <a:prstGeom prst="rect">
            <a:avLst/>
          </a:prstGeom>
          <a:noFill/>
        </p:spPr>
        <p:txBody>
          <a:bodyPr wrap="square" rtlCol="0">
            <a:spAutoFit/>
          </a:bodyPr>
          <a:lstStyle/>
          <a:p>
            <a:r>
              <a:rPr lang="en-US" dirty="0" smtClean="0"/>
              <a:t>Yesterday’s forecast.  No real consistency on the high clouds.  Low clouds indicate a rough consistency.  Middle clouds are less in old </a:t>
            </a:r>
            <a:r>
              <a:rPr lang="en-US" dirty="0" err="1" smtClean="0"/>
              <a:t>fcst</a:t>
            </a:r>
            <a:r>
              <a:rPr lang="en-US" dirty="0" smtClean="0"/>
              <a:t>, as we expected based on 600mb RH. </a:t>
            </a:r>
            <a:endParaRPr lang="en-US" dirty="0"/>
          </a:p>
        </p:txBody>
      </p:sp>
    </p:spTree>
    <p:extLst>
      <p:ext uri="{BB962C8B-B14F-4D97-AF65-F5344CB8AC3E}">
        <p14:creationId xmlns:p14="http://schemas.microsoft.com/office/powerpoint/2010/main" val="25419337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10800000" flipV="1">
            <a:off x="3149600" y="1149346"/>
            <a:ext cx="2400302" cy="882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092450" y="2089150"/>
            <a:ext cx="173566" cy="59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603500" y="2349500"/>
            <a:ext cx="749300" cy="46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1447801" y="2954867"/>
            <a:ext cx="129963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1244600" y="2751666"/>
            <a:ext cx="347134" cy="59267"/>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4841240" y="0"/>
            <a:ext cx="4302760" cy="4384040"/>
          </a:xfrm>
          <a:prstGeom prst="rect">
            <a:avLst/>
          </a:prstGeom>
        </p:spPr>
      </p:pic>
      <p:cxnSp>
        <p:nvCxnSpPr>
          <p:cNvPr id="10" name="Straight Connector 9"/>
          <p:cNvCxnSpPr/>
          <p:nvPr/>
        </p:nvCxnSpPr>
        <p:spPr>
          <a:xfrm rot="10800000" flipV="1">
            <a:off x="5896429" y="1025070"/>
            <a:ext cx="1170214" cy="46264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5089071"/>
            <a:ext cx="8899071" cy="923330"/>
          </a:xfrm>
          <a:prstGeom prst="rect">
            <a:avLst/>
          </a:prstGeom>
          <a:noFill/>
        </p:spPr>
        <p:txBody>
          <a:bodyPr wrap="square" rtlCol="0">
            <a:spAutoFit/>
          </a:bodyPr>
          <a:lstStyle/>
          <a:p>
            <a:r>
              <a:rPr lang="en-US" dirty="0" smtClean="0"/>
              <a:t>Model comparison.  These clearly diverge for high and middle clouds.  Based on comparison and experience, I think UKMO is </a:t>
            </a:r>
            <a:r>
              <a:rPr lang="en-US" dirty="0" err="1" smtClean="0"/>
              <a:t>underpredicting</a:t>
            </a:r>
            <a:r>
              <a:rPr lang="en-US" dirty="0" smtClean="0"/>
              <a:t>.  I expect thin high clouds to about the prime meridian.  </a:t>
            </a:r>
            <a:endParaRPr lang="en-US" dirty="0"/>
          </a:p>
        </p:txBody>
      </p:sp>
      <p:cxnSp>
        <p:nvCxnSpPr>
          <p:cNvPr id="17" name="Straight Connector 16"/>
          <p:cNvCxnSpPr/>
          <p:nvPr/>
        </p:nvCxnSpPr>
        <p:spPr>
          <a:xfrm rot="10800000" flipV="1">
            <a:off x="870858" y="771071"/>
            <a:ext cx="2839357" cy="102507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0630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0"/>
            <a:ext cx="5364480" cy="4145280"/>
          </a:xfrm>
          <a:prstGeom prst="rect">
            <a:avLst/>
          </a:prstGeom>
        </p:spPr>
      </p:pic>
      <p:pic>
        <p:nvPicPr>
          <p:cNvPr id="15" name="Picture 14"/>
          <p:cNvPicPr>
            <a:picLocks noChangeAspect="1"/>
          </p:cNvPicPr>
          <p:nvPr/>
        </p:nvPicPr>
        <p:blipFill>
          <a:blip r:embed="rId3"/>
          <a:stretch>
            <a:fillRect/>
          </a:stretch>
        </p:blipFill>
        <p:spPr>
          <a:xfrm>
            <a:off x="4835434" y="0"/>
            <a:ext cx="4302760" cy="4384040"/>
          </a:xfrm>
          <a:prstGeom prst="rect">
            <a:avLst/>
          </a:prstGeom>
        </p:spPr>
      </p:pic>
      <p:sp>
        <p:nvSpPr>
          <p:cNvPr id="4" name="TextBox 3"/>
          <p:cNvSpPr txBox="1"/>
          <p:nvPr/>
        </p:nvSpPr>
        <p:spPr>
          <a:xfrm>
            <a:off x="1608903" y="4544786"/>
            <a:ext cx="4508164" cy="646331"/>
          </a:xfrm>
          <a:prstGeom prst="rect">
            <a:avLst/>
          </a:prstGeom>
          <a:noFill/>
        </p:spPr>
        <p:txBody>
          <a:bodyPr wrap="square" rtlCol="0">
            <a:spAutoFit/>
          </a:bodyPr>
          <a:lstStyle/>
          <a:p>
            <a:r>
              <a:rPr lang="en-US" dirty="0" smtClean="0"/>
              <a:t>Yesterday’s forecast.  UKMO is more consistent between forecasts, but is it right?</a:t>
            </a:r>
            <a:endParaRPr lang="en-US" dirty="0"/>
          </a:p>
        </p:txBody>
      </p:sp>
      <p:sp>
        <p:nvSpPr>
          <p:cNvPr id="12" name="Sun 11"/>
          <p:cNvSpPr/>
          <p:nvPr/>
        </p:nvSpPr>
        <p:spPr>
          <a:xfrm>
            <a:off x="5887363" y="1449485"/>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endCxn id="12" idx="2"/>
          </p:cNvCxnSpPr>
          <p:nvPr/>
        </p:nvCxnSpPr>
        <p:spPr>
          <a:xfrm rot="10800000" flipV="1">
            <a:off x="5933084" y="1015999"/>
            <a:ext cx="1124489" cy="52492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43810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10800000" flipV="1">
            <a:off x="3149600" y="1149346"/>
            <a:ext cx="2400302" cy="882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092450" y="2089150"/>
            <a:ext cx="173566" cy="59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603500" y="2349500"/>
            <a:ext cx="749300" cy="46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1447801" y="2954867"/>
            <a:ext cx="129963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1244600" y="2751666"/>
            <a:ext cx="347134" cy="59267"/>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0" y="0"/>
            <a:ext cx="5364480" cy="4145280"/>
          </a:xfrm>
          <a:prstGeom prst="rect">
            <a:avLst/>
          </a:prstGeom>
        </p:spPr>
      </p:pic>
      <p:cxnSp>
        <p:nvCxnSpPr>
          <p:cNvPr id="10" name="Straight Connector 9"/>
          <p:cNvCxnSpPr/>
          <p:nvPr/>
        </p:nvCxnSpPr>
        <p:spPr>
          <a:xfrm rot="10800000" flipV="1">
            <a:off x="5896429" y="1025070"/>
            <a:ext cx="1170214" cy="46264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5089071"/>
            <a:ext cx="8899071" cy="1200329"/>
          </a:xfrm>
          <a:prstGeom prst="rect">
            <a:avLst/>
          </a:prstGeom>
          <a:noFill/>
        </p:spPr>
        <p:txBody>
          <a:bodyPr wrap="square" rtlCol="0">
            <a:spAutoFit/>
          </a:bodyPr>
          <a:lstStyle/>
          <a:p>
            <a:r>
              <a:rPr lang="en-US" dirty="0" smtClean="0"/>
              <a:t>Model comparison with the met office 4 km model.  Agreement for high clouds AND low clouds is much better!!.  I expect thin high clouds to about the prime meridian.  UKMO new model is getting the clear area (formerly known as the gap) much better. [UKMO also has a research global – results much the same as the operational global]    </a:t>
            </a:r>
            <a:endParaRPr lang="en-US" dirty="0"/>
          </a:p>
        </p:txBody>
      </p:sp>
      <p:cxnSp>
        <p:nvCxnSpPr>
          <p:cNvPr id="17" name="Straight Connector 16"/>
          <p:cNvCxnSpPr/>
          <p:nvPr/>
        </p:nvCxnSpPr>
        <p:spPr>
          <a:xfrm rot="10800000" flipV="1">
            <a:off x="870858" y="771071"/>
            <a:ext cx="2839357" cy="1025072"/>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4846320" y="0"/>
            <a:ext cx="4297680" cy="4292600"/>
          </a:xfrm>
          <a:prstGeom prst="rect">
            <a:avLst/>
          </a:prstGeom>
        </p:spPr>
      </p:pic>
      <p:cxnSp>
        <p:nvCxnSpPr>
          <p:cNvPr id="14" name="Straight Connector 13"/>
          <p:cNvCxnSpPr/>
          <p:nvPr/>
        </p:nvCxnSpPr>
        <p:spPr>
          <a:xfrm rot="10800000" flipV="1">
            <a:off x="5896430" y="923470"/>
            <a:ext cx="1170215" cy="4463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flipH="1" flipV="1">
            <a:off x="3225073" y="2544717"/>
            <a:ext cx="4855031" cy="16125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V="1">
            <a:off x="1319891" y="2127249"/>
            <a:ext cx="4753432" cy="2549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771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Model verification</a:t>
            </a:r>
            <a:endParaRPr lang="en-US" dirty="0"/>
          </a:p>
        </p:txBody>
      </p:sp>
    </p:spTree>
    <p:extLst>
      <p:ext uri="{BB962C8B-B14F-4D97-AF65-F5344CB8AC3E}">
        <p14:creationId xmlns:p14="http://schemas.microsoft.com/office/powerpoint/2010/main" val="32854811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EAU41_201708160445.jpg"/>
          <p:cNvPicPr>
            <a:picLocks noChangeAspect="1"/>
          </p:cNvPicPr>
          <p:nvPr/>
        </p:nvPicPr>
        <p:blipFill>
          <a:blip r:embed="rId2"/>
          <a:srcRect r="46429" b="30854"/>
          <a:stretch>
            <a:fillRect/>
          </a:stretch>
        </p:blipFill>
        <p:spPr>
          <a:xfrm>
            <a:off x="0" y="17584"/>
            <a:ext cx="4898571" cy="4717702"/>
          </a:xfrm>
          <a:prstGeom prst="rect">
            <a:avLst/>
          </a:prstGeom>
        </p:spPr>
      </p:pic>
      <p:pic>
        <p:nvPicPr>
          <p:cNvPr id="4" name="Picture 3"/>
          <p:cNvPicPr>
            <a:picLocks noChangeAspect="1"/>
          </p:cNvPicPr>
          <p:nvPr/>
        </p:nvPicPr>
        <p:blipFill>
          <a:blip r:embed="rId3"/>
          <a:srcRect l="3612" b="22969"/>
          <a:stretch>
            <a:fillRect/>
          </a:stretch>
        </p:blipFill>
        <p:spPr>
          <a:xfrm>
            <a:off x="3973286" y="0"/>
            <a:ext cx="5817054" cy="3592295"/>
          </a:xfrm>
          <a:prstGeom prst="rect">
            <a:avLst/>
          </a:prstGeom>
        </p:spPr>
      </p:pic>
      <p:sp>
        <p:nvSpPr>
          <p:cNvPr id="5" name="TextBox 4"/>
          <p:cNvSpPr txBox="1"/>
          <p:nvPr/>
        </p:nvSpPr>
        <p:spPr>
          <a:xfrm>
            <a:off x="843643" y="5288643"/>
            <a:ext cx="8128000" cy="1200329"/>
          </a:xfrm>
          <a:prstGeom prst="rect">
            <a:avLst/>
          </a:prstGeom>
          <a:noFill/>
        </p:spPr>
        <p:txBody>
          <a:bodyPr wrap="square" rtlCol="0">
            <a:spAutoFit/>
          </a:bodyPr>
          <a:lstStyle/>
          <a:p>
            <a:r>
              <a:rPr lang="en-US" dirty="0" smtClean="0"/>
              <a:t>Forecast for this morning (right, 39 hours, 3 AM) and 4:45 image at left.  (Note that cropping is consistent EXCEPT for the top).  Forecast is actually not bad for high clouds on the really gross features.  As usual, low cloud clearing on the </a:t>
            </a:r>
            <a:r>
              <a:rPr lang="en-US" dirty="0" err="1" smtClean="0"/>
              <a:t>Ang</a:t>
            </a:r>
            <a:r>
              <a:rPr lang="en-US" dirty="0" smtClean="0"/>
              <a:t>/Nam coast is </a:t>
            </a:r>
            <a:r>
              <a:rPr lang="en-US" dirty="0" err="1" smtClean="0"/>
              <a:t>overpredicted</a:t>
            </a:r>
            <a:r>
              <a:rPr lang="en-US" dirty="0" smtClean="0"/>
              <a:t>, and </a:t>
            </a:r>
            <a:r>
              <a:rPr lang="en-US" dirty="0" err="1" smtClean="0"/>
              <a:t>underpredicted</a:t>
            </a:r>
            <a:r>
              <a:rPr lang="en-US" dirty="0" smtClean="0"/>
              <a:t> elsewhere</a:t>
            </a:r>
            <a:endParaRPr lang="en-US" dirty="0"/>
          </a:p>
        </p:txBody>
      </p:sp>
      <p:sp>
        <p:nvSpPr>
          <p:cNvPr id="6" name="Oval 5"/>
          <p:cNvSpPr/>
          <p:nvPr/>
        </p:nvSpPr>
        <p:spPr>
          <a:xfrm rot="19389326">
            <a:off x="1224885" y="1913461"/>
            <a:ext cx="2222500" cy="1565741"/>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9389326">
            <a:off x="5394012" y="951911"/>
            <a:ext cx="2761535" cy="1392549"/>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0" y="1669143"/>
            <a:ext cx="3973286"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56892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EAU41_201708160445.jpg"/>
          <p:cNvPicPr>
            <a:picLocks noChangeAspect="1"/>
          </p:cNvPicPr>
          <p:nvPr/>
        </p:nvPicPr>
        <p:blipFill>
          <a:blip r:embed="rId2"/>
          <a:srcRect r="46429" b="30854"/>
          <a:stretch>
            <a:fillRect/>
          </a:stretch>
        </p:blipFill>
        <p:spPr>
          <a:xfrm>
            <a:off x="0" y="17584"/>
            <a:ext cx="4898571" cy="4717702"/>
          </a:xfrm>
          <a:prstGeom prst="rect">
            <a:avLst/>
          </a:prstGeom>
        </p:spPr>
      </p:pic>
      <p:sp>
        <p:nvSpPr>
          <p:cNvPr id="5" name="TextBox 4"/>
          <p:cNvSpPr txBox="1"/>
          <p:nvPr/>
        </p:nvSpPr>
        <p:spPr>
          <a:xfrm>
            <a:off x="843643" y="5288643"/>
            <a:ext cx="8128000" cy="646331"/>
          </a:xfrm>
          <a:prstGeom prst="rect">
            <a:avLst/>
          </a:prstGeom>
          <a:noFill/>
        </p:spPr>
        <p:txBody>
          <a:bodyPr wrap="square" rtlCol="0">
            <a:spAutoFit/>
          </a:bodyPr>
          <a:lstStyle/>
          <a:p>
            <a:r>
              <a:rPr lang="en-US" dirty="0" smtClean="0"/>
              <a:t>Forecast for this morning (right, 39 hours, 3 AM) and 4:45 image at left, UKMO comparison.  UKMO misses the thin clouds in this region.</a:t>
            </a:r>
            <a:endParaRPr lang="en-US" dirty="0"/>
          </a:p>
        </p:txBody>
      </p:sp>
      <p:sp>
        <p:nvSpPr>
          <p:cNvPr id="6" name="Oval 5"/>
          <p:cNvSpPr/>
          <p:nvPr/>
        </p:nvSpPr>
        <p:spPr>
          <a:xfrm rot="19389326">
            <a:off x="1224885" y="1913461"/>
            <a:ext cx="2222500" cy="1565741"/>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9389326">
            <a:off x="5394012" y="951911"/>
            <a:ext cx="2761535" cy="1392549"/>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rcRect l="16723" r="30992" b="50120"/>
          <a:stretch>
            <a:fillRect/>
          </a:stretch>
        </p:blipFill>
        <p:spPr>
          <a:xfrm>
            <a:off x="5061789" y="17584"/>
            <a:ext cx="4088754" cy="3974362"/>
          </a:xfrm>
          <a:prstGeom prst="rect">
            <a:avLst/>
          </a:prstGeom>
        </p:spPr>
      </p:pic>
      <p:cxnSp>
        <p:nvCxnSpPr>
          <p:cNvPr id="10" name="Straight Arrow Connector 9"/>
          <p:cNvCxnSpPr/>
          <p:nvPr/>
        </p:nvCxnSpPr>
        <p:spPr>
          <a:xfrm rot="5400000" flipH="1" flipV="1">
            <a:off x="4168287" y="3379074"/>
            <a:ext cx="3292929" cy="1505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29360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EAU41_201708151200.jpg"/>
          <p:cNvPicPr>
            <a:picLocks noChangeAspect="1"/>
          </p:cNvPicPr>
          <p:nvPr/>
        </p:nvPicPr>
        <p:blipFill>
          <a:blip r:embed="rId2"/>
          <a:srcRect r="46433" b="30721"/>
          <a:stretch>
            <a:fillRect/>
          </a:stretch>
        </p:blipFill>
        <p:spPr>
          <a:xfrm>
            <a:off x="0" y="17584"/>
            <a:ext cx="6386286" cy="6162755"/>
          </a:xfrm>
          <a:prstGeom prst="rect">
            <a:avLst/>
          </a:prstGeom>
        </p:spPr>
      </p:pic>
      <p:cxnSp>
        <p:nvCxnSpPr>
          <p:cNvPr id="5" name="Straight Connector 4"/>
          <p:cNvCxnSpPr/>
          <p:nvPr/>
        </p:nvCxnSpPr>
        <p:spPr>
          <a:xfrm rot="5400000">
            <a:off x="2772512" y="4231426"/>
            <a:ext cx="2602708" cy="1589"/>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86286" y="1614714"/>
            <a:ext cx="2757714" cy="1754327"/>
          </a:xfrm>
          <a:prstGeom prst="rect">
            <a:avLst/>
          </a:prstGeom>
          <a:noFill/>
        </p:spPr>
        <p:txBody>
          <a:bodyPr wrap="square" rtlCol="0">
            <a:spAutoFit/>
          </a:bodyPr>
          <a:lstStyle/>
          <a:p>
            <a:r>
              <a:rPr lang="en-US" dirty="0" smtClean="0"/>
              <a:t>Another model comparison with forecast (yesterday).  At 12Z can see thin high clouds on the routine track to 6S (maybe further in reality)  </a:t>
            </a:r>
            <a:endParaRPr lang="en-US" dirty="0"/>
          </a:p>
        </p:txBody>
      </p:sp>
    </p:spTree>
    <p:extLst>
      <p:ext uri="{BB962C8B-B14F-4D97-AF65-F5344CB8AC3E}">
        <p14:creationId xmlns:p14="http://schemas.microsoft.com/office/powerpoint/2010/main" val="11087792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3382" b="23699"/>
          <a:stretch>
            <a:fillRect/>
          </a:stretch>
        </p:blipFill>
        <p:spPr>
          <a:xfrm>
            <a:off x="13" y="0"/>
            <a:ext cx="5183053" cy="3162890"/>
          </a:xfrm>
          <a:prstGeom prst="rect">
            <a:avLst/>
          </a:prstGeom>
        </p:spPr>
      </p:pic>
      <p:sp>
        <p:nvSpPr>
          <p:cNvPr id="3" name="TextBox 2"/>
          <p:cNvSpPr txBox="1"/>
          <p:nvPr/>
        </p:nvSpPr>
        <p:spPr>
          <a:xfrm>
            <a:off x="435428" y="3292929"/>
            <a:ext cx="8484602" cy="1200329"/>
          </a:xfrm>
          <a:prstGeom prst="rect">
            <a:avLst/>
          </a:prstGeom>
          <a:noFill/>
        </p:spPr>
        <p:txBody>
          <a:bodyPr wrap="none" rtlCol="0">
            <a:spAutoFit/>
          </a:bodyPr>
          <a:lstStyle/>
          <a:p>
            <a:r>
              <a:rPr lang="en-US" dirty="0" smtClean="0"/>
              <a:t>48 hour forecast was pretty good.  UKMO </a:t>
            </a:r>
            <a:r>
              <a:rPr lang="en-US" dirty="0" err="1" smtClean="0"/>
              <a:t>underpredicting</a:t>
            </a:r>
            <a:endParaRPr lang="en-US" dirty="0" smtClean="0"/>
          </a:p>
          <a:p>
            <a:endParaRPr lang="en-US" dirty="0" smtClean="0"/>
          </a:p>
          <a:p>
            <a:r>
              <a:rPr lang="en-US" dirty="0" smtClean="0"/>
              <a:t>Based on:  EC agreement with 4 km met office model and better verification with two</a:t>
            </a:r>
          </a:p>
          <a:p>
            <a:r>
              <a:rPr lang="en-US" dirty="0" smtClean="0"/>
              <a:t>  recent cases (yesterday and this morning), I will go with the EC forecast for high clouds  </a:t>
            </a:r>
            <a:endParaRPr lang="en-US" dirty="0"/>
          </a:p>
        </p:txBody>
      </p:sp>
      <p:pic>
        <p:nvPicPr>
          <p:cNvPr id="4" name="Picture 3"/>
          <p:cNvPicPr>
            <a:picLocks noChangeAspect="1"/>
          </p:cNvPicPr>
          <p:nvPr/>
        </p:nvPicPr>
        <p:blipFill>
          <a:blip r:embed="rId3"/>
          <a:srcRect l="17355" r="31203" b="50546"/>
          <a:stretch>
            <a:fillRect/>
          </a:stretch>
        </p:blipFill>
        <p:spPr>
          <a:xfrm>
            <a:off x="5587999" y="-1"/>
            <a:ext cx="3320138" cy="3252125"/>
          </a:xfrm>
          <a:prstGeom prst="rect">
            <a:avLst/>
          </a:prstGeom>
        </p:spPr>
      </p:pic>
    </p:spTree>
    <p:extLst>
      <p:ext uri="{BB962C8B-B14F-4D97-AF65-F5344CB8AC3E}">
        <p14:creationId xmlns:p14="http://schemas.microsoft.com/office/powerpoint/2010/main" val="20423629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Thursday (</a:t>
            </a:r>
            <a:r>
              <a:rPr lang="en-US" sz="3600" dirty="0" err="1" smtClean="0"/>
              <a:t>der</a:t>
            </a:r>
            <a:r>
              <a:rPr lang="en-US" sz="3600" dirty="0" smtClean="0"/>
              <a:t> </a:t>
            </a:r>
            <a:r>
              <a:rPr lang="en-US" sz="3600" dirty="0" err="1" smtClean="0"/>
              <a:t>Flug</a:t>
            </a:r>
            <a:r>
              <a:rPr lang="en-US" sz="3600" dirty="0" smtClean="0"/>
              <a:t> </a:t>
            </a:r>
            <a:r>
              <a:rPr lang="en-US" sz="3600" dirty="0" err="1" smtClean="0"/>
              <a:t>zur</a:t>
            </a:r>
            <a:r>
              <a:rPr lang="en-US" sz="3600" dirty="0" smtClean="0"/>
              <a:t> </a:t>
            </a:r>
            <a:r>
              <a:rPr lang="en-US" sz="3600" dirty="0" err="1" smtClean="0"/>
              <a:t>Insel</a:t>
            </a:r>
            <a:r>
              <a:rPr lang="en-US" sz="3600" dirty="0" smtClean="0"/>
              <a:t> des </a:t>
            </a:r>
            <a:r>
              <a:rPr lang="en-US" sz="3600" dirty="0" err="1" smtClean="0"/>
              <a:t>Aufstiegs</a:t>
            </a:r>
            <a:r>
              <a:rPr lang="en-US" sz="3600" dirty="0" smtClean="0"/>
              <a:t>)</a:t>
            </a:r>
            <a:endParaRPr lang="en-US" sz="3600" dirty="0"/>
          </a:p>
        </p:txBody>
      </p:sp>
      <p:sp>
        <p:nvSpPr>
          <p:cNvPr id="3" name="Content Placeholder 2"/>
          <p:cNvSpPr>
            <a:spLocks noGrp="1"/>
          </p:cNvSpPr>
          <p:nvPr>
            <p:ph idx="1"/>
          </p:nvPr>
        </p:nvSpPr>
        <p:spPr/>
        <p:txBody>
          <a:bodyPr>
            <a:normAutofit fontScale="85000" lnSpcReduction="20000"/>
          </a:bodyPr>
          <a:lstStyle/>
          <a:p>
            <a:r>
              <a:rPr lang="en-US" dirty="0" smtClean="0"/>
              <a:t>Surge of moisture is being surveyed on this day.  800mb surge is slightly slower (in its westward progression) than previous forecast.</a:t>
            </a:r>
          </a:p>
          <a:p>
            <a:r>
              <a:rPr lang="en-US" dirty="0" err="1" smtClean="0"/>
              <a:t>Lagrangian</a:t>
            </a:r>
            <a:r>
              <a:rPr lang="en-US" dirty="0" smtClean="0"/>
              <a:t> end members (of Aug 15 routine flight) chosen for survey are clearly above the BL on this day.</a:t>
            </a:r>
          </a:p>
          <a:p>
            <a:r>
              <a:rPr lang="en-US" dirty="0" smtClean="0"/>
              <a:t>Based on two cases, UKMO model is </a:t>
            </a:r>
            <a:r>
              <a:rPr lang="en-US" dirty="0" err="1" smtClean="0"/>
              <a:t>underpredicting</a:t>
            </a:r>
            <a:r>
              <a:rPr lang="en-US" dirty="0" smtClean="0"/>
              <a:t> high clouds in this region.  So, expect high clouds (thin) to be on the first third of flight track</a:t>
            </a:r>
          </a:p>
          <a:p>
            <a:r>
              <a:rPr lang="en-US" dirty="0" smtClean="0"/>
              <a:t>600mb (4 km) is also not very organized.  Situation dominated by moisture intrusion from the north.  This northern 600mb moisture surge appears to be moving </a:t>
            </a:r>
            <a:r>
              <a:rPr lang="en-US" i="1" dirty="0" smtClean="0"/>
              <a:t>faster</a:t>
            </a:r>
            <a:r>
              <a:rPr lang="en-US" dirty="0" smtClean="0"/>
              <a:t> to the west than previous forecasts.</a:t>
            </a:r>
          </a:p>
          <a:p>
            <a:pPr>
              <a:buNone/>
            </a:pPr>
            <a:endParaRPr lang="en-US" dirty="0"/>
          </a:p>
        </p:txBody>
      </p:sp>
    </p:spTree>
    <p:extLst>
      <p:ext uri="{BB962C8B-B14F-4D97-AF65-F5344CB8AC3E}">
        <p14:creationId xmlns:p14="http://schemas.microsoft.com/office/powerpoint/2010/main" val="2546357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253728" cy="7150608"/>
          </a:xfrm>
          <a:prstGeom prst="rect">
            <a:avLst/>
          </a:prstGeom>
        </p:spPr>
      </p:pic>
      <p:cxnSp>
        <p:nvCxnSpPr>
          <p:cNvPr id="4" name="Straight Connector 3"/>
          <p:cNvCxnSpPr/>
          <p:nvPr/>
        </p:nvCxnSpPr>
        <p:spPr>
          <a:xfrm rot="10800000" flipV="1">
            <a:off x="3784570" y="1221914"/>
            <a:ext cx="2400302" cy="8826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709278" y="2188931"/>
            <a:ext cx="173566" cy="592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3184044" y="2476494"/>
            <a:ext cx="749300" cy="4614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2028345" y="3109074"/>
            <a:ext cx="129963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1816073" y="2905873"/>
            <a:ext cx="347134" cy="59267"/>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07571" y="4508500"/>
            <a:ext cx="8291286" cy="646331"/>
          </a:xfrm>
          <a:prstGeom prst="rect">
            <a:avLst/>
          </a:prstGeom>
          <a:solidFill>
            <a:schemeClr val="bg1"/>
          </a:solidFill>
        </p:spPr>
        <p:txBody>
          <a:bodyPr wrap="square" rtlCol="0">
            <a:spAutoFit/>
          </a:bodyPr>
          <a:lstStyle/>
          <a:p>
            <a:r>
              <a:rPr lang="en-US" dirty="0" smtClean="0"/>
              <a:t>Most recent forecast for low clouds.  We are north of the main deck, and will probably spend a lot of time in scattered and broken clouds in the first half of the flight.</a:t>
            </a:r>
            <a:endParaRPr lang="en-US" dirty="0"/>
          </a:p>
        </p:txBody>
      </p:sp>
    </p:spTree>
    <p:extLst>
      <p:ext uri="{BB962C8B-B14F-4D97-AF65-F5344CB8AC3E}">
        <p14:creationId xmlns:p14="http://schemas.microsoft.com/office/powerpoint/2010/main" val="38254753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209436" y="239565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5894754"/>
            <a:ext cx="8513634" cy="923330"/>
          </a:xfrm>
          <a:prstGeom prst="rect">
            <a:avLst/>
          </a:prstGeom>
          <a:noFill/>
        </p:spPr>
        <p:txBody>
          <a:bodyPr wrap="square" rtlCol="0">
            <a:spAutoFit/>
          </a:bodyPr>
          <a:lstStyle/>
          <a:p>
            <a:r>
              <a:rPr lang="en-US" dirty="0" smtClean="0"/>
              <a:t>5S </a:t>
            </a:r>
            <a:r>
              <a:rPr lang="en-US" dirty="0" err="1" smtClean="0"/>
              <a:t>Xsect</a:t>
            </a:r>
            <a:r>
              <a:rPr lang="en-US" dirty="0" smtClean="0"/>
              <a:t> reflects surge of moisture from the north.  Enhanced relative to yesterday’s forecast.  “On the way” to beginning of </a:t>
            </a:r>
            <a:r>
              <a:rPr lang="en-US" dirty="0" err="1" smtClean="0"/>
              <a:t>Lagrangian</a:t>
            </a:r>
            <a:r>
              <a:rPr lang="en-US" dirty="0" smtClean="0"/>
              <a:t> points, see enhancement relative to yesterday’s forecast.  See deeper low clouds in the model near Ascension’s longitude </a:t>
            </a:r>
            <a:endParaRPr lang="en-US" dirty="0"/>
          </a:p>
        </p:txBody>
      </p:sp>
      <p:cxnSp>
        <p:nvCxnSpPr>
          <p:cNvPr id="10" name="Straight Connector 9"/>
          <p:cNvCxnSpPr/>
          <p:nvPr/>
        </p:nvCxnSpPr>
        <p:spPr>
          <a:xfrm rot="5400000" flipH="1" flipV="1">
            <a:off x="1187564" y="2376715"/>
            <a:ext cx="3791857" cy="15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5687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236650" y="239565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2884714" y="2395652"/>
            <a:ext cx="3791858"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8644" y="6217920"/>
            <a:ext cx="8513634" cy="369332"/>
          </a:xfrm>
          <a:prstGeom prst="rect">
            <a:avLst/>
          </a:prstGeom>
          <a:noFill/>
        </p:spPr>
        <p:txBody>
          <a:bodyPr wrap="square" rtlCol="0">
            <a:spAutoFit/>
          </a:bodyPr>
          <a:lstStyle/>
          <a:p>
            <a:r>
              <a:rPr lang="en-US" dirty="0" smtClean="0"/>
              <a:t>5S </a:t>
            </a:r>
            <a:r>
              <a:rPr lang="en-US" dirty="0" err="1" smtClean="0"/>
              <a:t>Xsect</a:t>
            </a:r>
            <a:r>
              <a:rPr lang="en-US" dirty="0" smtClean="0"/>
              <a:t> reflects surge of moisture from the north.  Similar to yesterday’s </a:t>
            </a:r>
            <a:r>
              <a:rPr lang="en-US" dirty="0" err="1" smtClean="0"/>
              <a:t>fcst</a:t>
            </a:r>
            <a:endParaRPr lang="en-US" dirty="0"/>
          </a:p>
        </p:txBody>
      </p:sp>
      <p:cxnSp>
        <p:nvCxnSpPr>
          <p:cNvPr id="8" name="Straight Connector 7"/>
          <p:cNvCxnSpPr/>
          <p:nvPr/>
        </p:nvCxnSpPr>
        <p:spPr>
          <a:xfrm rot="5400000" flipH="1" flipV="1">
            <a:off x="1187564" y="2394857"/>
            <a:ext cx="3791857" cy="15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8431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680357" y="6050643"/>
            <a:ext cx="7343176" cy="369332"/>
          </a:xfrm>
          <a:prstGeom prst="rect">
            <a:avLst/>
          </a:prstGeom>
          <a:noFill/>
        </p:spPr>
        <p:txBody>
          <a:bodyPr wrap="none" rtlCol="0">
            <a:spAutoFit/>
          </a:bodyPr>
          <a:lstStyle/>
          <a:p>
            <a:r>
              <a:rPr lang="en-US" dirty="0" smtClean="0"/>
              <a:t>Note region of clearing between 0 and 5S.  Surge of moisture seen at 600mb.</a:t>
            </a:r>
            <a:endParaRPr lang="en-US" dirty="0"/>
          </a:p>
        </p:txBody>
      </p:sp>
    </p:spTree>
    <p:extLst>
      <p:ext uri="{BB962C8B-B14F-4D97-AF65-F5344CB8AC3E}">
        <p14:creationId xmlns:p14="http://schemas.microsoft.com/office/powerpoint/2010/main" val="28761480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8214" y="5894754"/>
            <a:ext cx="7910286" cy="369332"/>
          </a:xfrm>
          <a:prstGeom prst="rect">
            <a:avLst/>
          </a:prstGeom>
          <a:noFill/>
        </p:spPr>
        <p:txBody>
          <a:bodyPr wrap="square" rtlCol="0">
            <a:spAutoFit/>
          </a:bodyPr>
          <a:lstStyle/>
          <a:p>
            <a:r>
              <a:rPr lang="en-US" dirty="0" smtClean="0"/>
              <a:t>No middle cloud in this region – see the enhanced moisture plume to the east of</a:t>
            </a:r>
            <a:endParaRPr lang="en-US" dirty="0"/>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cxnSp>
        <p:nvCxnSpPr>
          <p:cNvPr id="6" name="Straight Connector 5"/>
          <p:cNvCxnSpPr/>
          <p:nvPr/>
        </p:nvCxnSpPr>
        <p:spPr>
          <a:xfrm rot="5400000" flipH="1" flipV="1">
            <a:off x="-209436" y="239565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flipH="1" flipV="1">
            <a:off x="690224" y="235756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9571" y="6050643"/>
            <a:ext cx="8772072" cy="646331"/>
          </a:xfrm>
          <a:prstGeom prst="rect">
            <a:avLst/>
          </a:prstGeom>
          <a:noFill/>
        </p:spPr>
        <p:txBody>
          <a:bodyPr wrap="square" rtlCol="0">
            <a:spAutoFit/>
          </a:bodyPr>
          <a:lstStyle/>
          <a:p>
            <a:r>
              <a:rPr lang="en-US" dirty="0" smtClean="0"/>
              <a:t>Note region of clearing between 0 and 5S.  Surge of moisture seen at 800mb, not reaching Ascension.</a:t>
            </a:r>
            <a:endParaRPr lang="en-US" dirty="0"/>
          </a:p>
        </p:txBody>
      </p:sp>
      <p:cxnSp>
        <p:nvCxnSpPr>
          <p:cNvPr id="10" name="Straight Arrow Connector 9"/>
          <p:cNvCxnSpPr/>
          <p:nvPr/>
        </p:nvCxnSpPr>
        <p:spPr>
          <a:xfrm rot="16200000" flipV="1">
            <a:off x="3372577" y="3195140"/>
            <a:ext cx="3151775" cy="2893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2629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217714" y="6050643"/>
            <a:ext cx="8958403" cy="646331"/>
          </a:xfrm>
          <a:prstGeom prst="rect">
            <a:avLst/>
          </a:prstGeom>
          <a:noFill/>
        </p:spPr>
        <p:txBody>
          <a:bodyPr wrap="square" rtlCol="0">
            <a:spAutoFit/>
          </a:bodyPr>
          <a:lstStyle/>
          <a:p>
            <a:r>
              <a:rPr lang="en-US" dirty="0" smtClean="0"/>
              <a:t>3 hours later (closer to end of flight).  Slight westward motion in the moisture plume and in the boundary layer height (elevated low clouds).</a:t>
            </a:r>
            <a:endParaRPr lang="en-US" dirty="0"/>
          </a:p>
        </p:txBody>
      </p:sp>
      <p:cxnSp>
        <p:nvCxnSpPr>
          <p:cNvPr id="6" name="Straight Connector 5"/>
          <p:cNvCxnSpPr/>
          <p:nvPr/>
        </p:nvCxnSpPr>
        <p:spPr>
          <a:xfrm rot="5400000" flipH="1" flipV="1">
            <a:off x="-209436" y="239565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flipH="1" flipV="1">
            <a:off x="690224" y="2357562"/>
            <a:ext cx="379185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8567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 (</a:t>
            </a:r>
            <a:r>
              <a:rPr lang="en-US" dirty="0" err="1" smtClean="0"/>
              <a:t>Lokal</a:t>
            </a:r>
            <a:r>
              <a:rPr lang="en-US" dirty="0" smtClean="0"/>
              <a:t> </a:t>
            </a:r>
            <a:r>
              <a:rPr lang="en-US" dirty="0" err="1" smtClean="0"/>
              <a:t>Flug</a:t>
            </a:r>
            <a:r>
              <a:rPr lang="en-US" dirty="0" smtClean="0"/>
              <a:t>)</a:t>
            </a:r>
            <a:endParaRPr lang="en-US" dirty="0"/>
          </a:p>
        </p:txBody>
      </p:sp>
      <p:sp>
        <p:nvSpPr>
          <p:cNvPr id="3" name="Content Placeholder 2"/>
          <p:cNvSpPr>
            <a:spLocks noGrp="1"/>
          </p:cNvSpPr>
          <p:nvPr>
            <p:ph idx="1"/>
          </p:nvPr>
        </p:nvSpPr>
        <p:spPr/>
        <p:txBody>
          <a:bodyPr>
            <a:normAutofit fontScale="92500"/>
          </a:bodyPr>
          <a:lstStyle/>
          <a:p>
            <a:r>
              <a:rPr lang="en-US" dirty="0" smtClean="0"/>
              <a:t>Surge of 800mb RH is approaching Ascension on this day – retarded compared to old forecast.</a:t>
            </a:r>
          </a:p>
          <a:p>
            <a:r>
              <a:rPr lang="en-US" dirty="0" smtClean="0"/>
              <a:t>High and middle clouds look good (there are none nearby).</a:t>
            </a:r>
          </a:p>
          <a:p>
            <a:r>
              <a:rPr lang="en-US" dirty="0" smtClean="0"/>
              <a:t>New forecast suggests more low cloud than old one.</a:t>
            </a:r>
          </a:p>
          <a:p>
            <a:r>
              <a:rPr lang="en-US" dirty="0" smtClean="0"/>
              <a:t>Region of higher, pop-up broken/scattered large cell </a:t>
            </a:r>
            <a:r>
              <a:rPr lang="en-US" dirty="0" err="1" smtClean="0"/>
              <a:t>startocu</a:t>
            </a:r>
            <a:r>
              <a:rPr lang="en-US" dirty="0" smtClean="0"/>
              <a:t> is further east than </a:t>
            </a:r>
            <a:r>
              <a:rPr lang="en-US" smtClean="0"/>
              <a:t>previous forecast.</a:t>
            </a:r>
            <a:endParaRPr lang="en-US" dirty="0" smtClean="0"/>
          </a:p>
        </p:txBody>
      </p:sp>
    </p:spTree>
    <p:extLst>
      <p:ext uri="{BB962C8B-B14F-4D97-AF65-F5344CB8AC3E}">
        <p14:creationId xmlns:p14="http://schemas.microsoft.com/office/powerpoint/2010/main" val="33331652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3779520" y="2712720"/>
            <a:ext cx="5364480" cy="4145280"/>
          </a:xfrm>
          <a:prstGeom prst="rect">
            <a:avLst/>
          </a:prstGeom>
        </p:spPr>
      </p:pic>
      <p:sp>
        <p:nvSpPr>
          <p:cNvPr id="7" name="TextBox 6"/>
          <p:cNvSpPr txBox="1"/>
          <p:nvPr/>
        </p:nvSpPr>
        <p:spPr>
          <a:xfrm>
            <a:off x="145143" y="4472214"/>
            <a:ext cx="3634377" cy="1200329"/>
          </a:xfrm>
          <a:prstGeom prst="rect">
            <a:avLst/>
          </a:prstGeom>
          <a:noFill/>
        </p:spPr>
        <p:txBody>
          <a:bodyPr wrap="square" rtlCol="0">
            <a:spAutoFit/>
          </a:bodyPr>
          <a:lstStyle/>
          <a:p>
            <a:r>
              <a:rPr lang="en-US" dirty="0" smtClean="0"/>
              <a:t>New (above) and Old (right) forecasts.  Most patterns are consistent, but Ascension has more clouds than in old forecast. </a:t>
            </a:r>
            <a:endParaRPr lang="en-US" dirty="0"/>
          </a:p>
        </p:txBody>
      </p:sp>
    </p:spTree>
    <p:extLst>
      <p:ext uri="{BB962C8B-B14F-4D97-AF65-F5344CB8AC3E}">
        <p14:creationId xmlns:p14="http://schemas.microsoft.com/office/powerpoint/2010/main" val="30084546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074" y="0"/>
            <a:ext cx="4693920" cy="3627120"/>
          </a:xfrm>
          <a:prstGeom prst="rect">
            <a:avLst/>
          </a:prstGeom>
        </p:spPr>
      </p:pic>
      <p:pic>
        <p:nvPicPr>
          <p:cNvPr id="8" name="Picture 7"/>
          <p:cNvPicPr>
            <a:picLocks noChangeAspect="1"/>
          </p:cNvPicPr>
          <p:nvPr/>
        </p:nvPicPr>
        <p:blipFill>
          <a:blip r:embed="rId3"/>
          <a:stretch>
            <a:fillRect/>
          </a:stretch>
        </p:blipFill>
        <p:spPr>
          <a:xfrm>
            <a:off x="0" y="3101975"/>
            <a:ext cx="3760470" cy="3756025"/>
          </a:xfrm>
          <a:prstGeom prst="rect">
            <a:avLst/>
          </a:prstGeom>
        </p:spPr>
      </p:pic>
      <p:pic>
        <p:nvPicPr>
          <p:cNvPr id="3" name="Picture 2"/>
          <p:cNvPicPr>
            <a:picLocks noChangeAspect="1"/>
          </p:cNvPicPr>
          <p:nvPr/>
        </p:nvPicPr>
        <p:blipFill>
          <a:blip r:embed="rId4"/>
          <a:stretch>
            <a:fillRect/>
          </a:stretch>
        </p:blipFill>
        <p:spPr>
          <a:xfrm>
            <a:off x="4837430" y="0"/>
            <a:ext cx="4302760" cy="4384040"/>
          </a:xfrm>
          <a:prstGeom prst="rect">
            <a:avLst/>
          </a:prstGeom>
        </p:spPr>
      </p:pic>
      <p:sp>
        <p:nvSpPr>
          <p:cNvPr id="5" name="Sun 4"/>
          <p:cNvSpPr/>
          <p:nvPr/>
        </p:nvSpPr>
        <p:spPr>
          <a:xfrm>
            <a:off x="5896429" y="1469571"/>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n 5"/>
          <p:cNvSpPr/>
          <p:nvPr/>
        </p:nvSpPr>
        <p:spPr>
          <a:xfrm>
            <a:off x="916214" y="4284259"/>
            <a:ext cx="91440" cy="9144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00071" y="4726214"/>
            <a:ext cx="4744358" cy="1477328"/>
          </a:xfrm>
          <a:prstGeom prst="rect">
            <a:avLst/>
          </a:prstGeom>
          <a:noFill/>
        </p:spPr>
        <p:txBody>
          <a:bodyPr wrap="square" rtlCol="0">
            <a:spAutoFit/>
          </a:bodyPr>
          <a:lstStyle/>
          <a:p>
            <a:r>
              <a:rPr lang="en-US" dirty="0" smtClean="0"/>
              <a:t>Yahoo!  Models agree on the high and middle cloud over Ascension.  UKMO 4 km is particularly pessimistic about low cloud.  I think we will be in the zone where cells are larger and farther apart, with higher low clouds.</a:t>
            </a:r>
            <a:endParaRPr lang="en-US" dirty="0"/>
          </a:p>
        </p:txBody>
      </p:sp>
    </p:spTree>
    <p:extLst>
      <p:ext uri="{BB962C8B-B14F-4D97-AF65-F5344CB8AC3E}">
        <p14:creationId xmlns:p14="http://schemas.microsoft.com/office/powerpoint/2010/main" val="26691745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5364480" cy="4145280"/>
          </a:xfrm>
          <a:prstGeom prst="rect">
            <a:avLst/>
          </a:prstGeom>
        </p:spPr>
      </p:pic>
      <p:cxnSp>
        <p:nvCxnSpPr>
          <p:cNvPr id="5" name="Straight Arrow Connector 4"/>
          <p:cNvCxnSpPr/>
          <p:nvPr/>
        </p:nvCxnSpPr>
        <p:spPr>
          <a:xfrm rot="10800000">
            <a:off x="4914899" y="3834130"/>
            <a:ext cx="838200" cy="6223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a:off x="1155700" y="1498600"/>
            <a:ext cx="838201"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5900" y="4762500"/>
            <a:ext cx="3531351" cy="923330"/>
          </a:xfrm>
          <a:prstGeom prst="rect">
            <a:avLst/>
          </a:prstGeom>
          <a:noFill/>
        </p:spPr>
        <p:txBody>
          <a:bodyPr wrap="square" rtlCol="0">
            <a:spAutoFit/>
          </a:bodyPr>
          <a:lstStyle/>
          <a:p>
            <a:r>
              <a:rPr lang="en-US" dirty="0" smtClean="0"/>
              <a:t>Surface wind speed (new forecast, above) has same direction but is less than in old forecast (right)</a:t>
            </a:r>
            <a:endParaRPr lang="en-US" dirty="0"/>
          </a:p>
        </p:txBody>
      </p:sp>
      <p:pic>
        <p:nvPicPr>
          <p:cNvPr id="2" name="Picture 1"/>
          <p:cNvPicPr>
            <a:picLocks noChangeAspect="1"/>
          </p:cNvPicPr>
          <p:nvPr/>
        </p:nvPicPr>
        <p:blipFill>
          <a:blip r:embed="rId3"/>
          <a:stretch>
            <a:fillRect/>
          </a:stretch>
        </p:blipFill>
        <p:spPr>
          <a:xfrm>
            <a:off x="3779520" y="2712720"/>
            <a:ext cx="5364480" cy="4145280"/>
          </a:xfrm>
          <a:prstGeom prst="rect">
            <a:avLst/>
          </a:prstGeom>
        </p:spPr>
      </p:pic>
    </p:spTree>
    <p:extLst>
      <p:ext uri="{BB962C8B-B14F-4D97-AF65-F5344CB8AC3E}">
        <p14:creationId xmlns:p14="http://schemas.microsoft.com/office/powerpoint/2010/main" val="14049697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048000" y="3490267"/>
            <a:ext cx="4361891" cy="461665"/>
          </a:xfrm>
          <a:prstGeom prst="rect">
            <a:avLst/>
          </a:prstGeom>
          <a:solidFill>
            <a:schemeClr val="tx1"/>
          </a:solidFill>
        </p:spPr>
        <p:txBody>
          <a:bodyPr wrap="none" rtlCol="0">
            <a:spAutoFit/>
          </a:bodyPr>
          <a:lstStyle/>
          <a:p>
            <a:r>
              <a:rPr lang="en-US" sz="2400" dirty="0" smtClean="0">
                <a:solidFill>
                  <a:schemeClr val="bg1"/>
                </a:solidFill>
              </a:rPr>
              <a:t>800mb (about 2 km), old forecast</a:t>
            </a:r>
            <a:endParaRPr lang="en-US" sz="2400" dirty="0">
              <a:solidFill>
                <a:schemeClr val="bg1"/>
              </a:solidFill>
            </a:endParaRPr>
          </a:p>
        </p:txBody>
      </p:sp>
      <p:cxnSp>
        <p:nvCxnSpPr>
          <p:cNvPr id="6" name="Straight Connector 5"/>
          <p:cNvCxnSpPr/>
          <p:nvPr/>
        </p:nvCxnSpPr>
        <p:spPr>
          <a:xfrm rot="10800000" flipV="1">
            <a:off x="2921000" y="1259840"/>
            <a:ext cx="1300480" cy="49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2898537" y="1781731"/>
            <a:ext cx="111760" cy="65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690257" y="1933337"/>
            <a:ext cx="359886" cy="233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72640" y="2230120"/>
            <a:ext cx="6807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1955006" y="2114074"/>
            <a:ext cx="174308" cy="60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6033254"/>
            <a:ext cx="9134315" cy="646331"/>
          </a:xfrm>
          <a:prstGeom prst="rect">
            <a:avLst/>
          </a:prstGeom>
          <a:noFill/>
        </p:spPr>
        <p:txBody>
          <a:bodyPr wrap="square" rtlCol="0">
            <a:spAutoFit/>
          </a:bodyPr>
          <a:lstStyle/>
          <a:p>
            <a:r>
              <a:rPr lang="en-US" dirty="0" smtClean="0"/>
              <a:t>Looking at old (this slide) and new (next slide) forecast for 2 km (level of </a:t>
            </a:r>
            <a:r>
              <a:rPr lang="en-US" dirty="0" err="1" smtClean="0"/>
              <a:t>lagrangian</a:t>
            </a:r>
            <a:r>
              <a:rPr lang="en-US" dirty="0" smtClean="0"/>
              <a:t> interest), we see little change in the position of the moisture surge.  It may have slowed down a bit.</a:t>
            </a:r>
            <a:endParaRPr lang="en-US" dirty="0"/>
          </a:p>
        </p:txBody>
      </p:sp>
    </p:spTree>
    <p:extLst>
      <p:ext uri="{BB962C8B-B14F-4D97-AF65-F5344CB8AC3E}">
        <p14:creationId xmlns:p14="http://schemas.microsoft.com/office/powerpoint/2010/main" val="1952432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rot="10800000">
            <a:off x="1968501" y="1678215"/>
            <a:ext cx="4236357" cy="4027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9000" y="6211669"/>
            <a:ext cx="8933399" cy="646331"/>
          </a:xfrm>
          <a:prstGeom prst="rect">
            <a:avLst/>
          </a:prstGeom>
          <a:noFill/>
        </p:spPr>
        <p:txBody>
          <a:bodyPr wrap="square" rtlCol="0">
            <a:spAutoFit/>
          </a:bodyPr>
          <a:lstStyle/>
          <a:p>
            <a:r>
              <a:rPr lang="en-US" dirty="0" smtClean="0"/>
              <a:t>Surge of moisture is more dissipated at Ascension than in previous forecast, and the </a:t>
            </a:r>
            <a:r>
              <a:rPr lang="en-US" dirty="0" err="1" smtClean="0"/>
              <a:t>popups</a:t>
            </a:r>
            <a:r>
              <a:rPr lang="en-US" dirty="0" smtClean="0"/>
              <a:t> are further east  in the new forecast. </a:t>
            </a:r>
            <a:endParaRPr lang="en-US" dirty="0"/>
          </a:p>
        </p:txBody>
      </p:sp>
      <p:cxnSp>
        <p:nvCxnSpPr>
          <p:cNvPr id="10" name="Straight Arrow Connector 9"/>
          <p:cNvCxnSpPr/>
          <p:nvPr/>
        </p:nvCxnSpPr>
        <p:spPr>
          <a:xfrm rot="16200000" flipV="1">
            <a:off x="1509415" y="2986385"/>
            <a:ext cx="3953470" cy="1943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9000" y="0"/>
            <a:ext cx="8046720" cy="6217920"/>
          </a:xfrm>
          <a:prstGeom prst="rect">
            <a:avLst/>
          </a:prstGeom>
        </p:spPr>
      </p:pic>
      <p:sp>
        <p:nvSpPr>
          <p:cNvPr id="9" name="TextBox 8"/>
          <p:cNvSpPr txBox="1"/>
          <p:nvPr/>
        </p:nvSpPr>
        <p:spPr>
          <a:xfrm>
            <a:off x="3456214" y="2422071"/>
            <a:ext cx="1327219" cy="369332"/>
          </a:xfrm>
          <a:prstGeom prst="rect">
            <a:avLst/>
          </a:prstGeom>
          <a:noFill/>
        </p:spPr>
        <p:txBody>
          <a:bodyPr wrap="none" rtlCol="0">
            <a:spAutoFit/>
          </a:bodyPr>
          <a:lstStyle/>
          <a:p>
            <a:r>
              <a:rPr lang="en-US" dirty="0" smtClean="0">
                <a:solidFill>
                  <a:srgbClr val="FF6600"/>
                </a:solidFill>
              </a:rPr>
              <a:t>Old forecast</a:t>
            </a:r>
            <a:endParaRPr lang="en-US" dirty="0">
              <a:solidFill>
                <a:srgbClr val="FF6600"/>
              </a:solidFill>
            </a:endParaRPr>
          </a:p>
        </p:txBody>
      </p:sp>
    </p:spTree>
    <p:extLst>
      <p:ext uri="{BB962C8B-B14F-4D97-AF65-F5344CB8AC3E}">
        <p14:creationId xmlns:p14="http://schemas.microsoft.com/office/powerpoint/2010/main" val="25947480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rot="10800000">
            <a:off x="1968501" y="1678215"/>
            <a:ext cx="4236357" cy="4027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9000" y="6211669"/>
            <a:ext cx="8933399" cy="369332"/>
          </a:xfrm>
          <a:prstGeom prst="rect">
            <a:avLst/>
          </a:prstGeom>
          <a:noFill/>
        </p:spPr>
        <p:txBody>
          <a:bodyPr wrap="square" rtlCol="0">
            <a:spAutoFit/>
          </a:bodyPr>
          <a:lstStyle/>
          <a:p>
            <a:r>
              <a:rPr lang="en-US" dirty="0" smtClean="0"/>
              <a:t>SO, for this day, forecasts agree</a:t>
            </a:r>
            <a:endParaRPr lang="en-US" dirty="0"/>
          </a:p>
        </p:txBody>
      </p:sp>
      <p:cxnSp>
        <p:nvCxnSpPr>
          <p:cNvPr id="10" name="Straight Arrow Connector 9"/>
          <p:cNvCxnSpPr/>
          <p:nvPr/>
        </p:nvCxnSpPr>
        <p:spPr>
          <a:xfrm rot="16200000" flipV="1">
            <a:off x="1509415" y="2986385"/>
            <a:ext cx="3953470" cy="1943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9" name="TextBox 8"/>
          <p:cNvSpPr txBox="1"/>
          <p:nvPr/>
        </p:nvSpPr>
        <p:spPr>
          <a:xfrm>
            <a:off x="3456214" y="2422071"/>
            <a:ext cx="1428997" cy="369332"/>
          </a:xfrm>
          <a:prstGeom prst="rect">
            <a:avLst/>
          </a:prstGeom>
          <a:noFill/>
        </p:spPr>
        <p:txBody>
          <a:bodyPr wrap="none" rtlCol="0">
            <a:spAutoFit/>
          </a:bodyPr>
          <a:lstStyle/>
          <a:p>
            <a:r>
              <a:rPr lang="en-US" dirty="0" smtClean="0">
                <a:solidFill>
                  <a:srgbClr val="FF6600"/>
                </a:solidFill>
              </a:rPr>
              <a:t>New forecast</a:t>
            </a:r>
            <a:endParaRPr lang="en-US" dirty="0">
              <a:solidFill>
                <a:srgbClr val="FF6600"/>
              </a:solidFill>
            </a:endParaRPr>
          </a:p>
        </p:txBody>
      </p:sp>
    </p:spTree>
    <p:extLst>
      <p:ext uri="{BB962C8B-B14F-4D97-AF65-F5344CB8AC3E}">
        <p14:creationId xmlns:p14="http://schemas.microsoft.com/office/powerpoint/2010/main" val="34165718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55600" y="621792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841644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600" y="6217920"/>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127000" y="6033254"/>
            <a:ext cx="8753929" cy="646331"/>
          </a:xfrm>
          <a:prstGeom prst="rect">
            <a:avLst/>
          </a:prstGeom>
          <a:noFill/>
        </p:spPr>
        <p:txBody>
          <a:bodyPr wrap="square" rtlCol="0">
            <a:spAutoFit/>
          </a:bodyPr>
          <a:lstStyle/>
          <a:p>
            <a:r>
              <a:rPr lang="en-US" dirty="0" smtClean="0"/>
              <a:t>Newer forecast has 600mb northern surge of moisture propagating more rapidly.  There actually is more moisture getting to Ascension than in previous forecast</a:t>
            </a:r>
            <a:endParaRPr lang="en-US" dirty="0"/>
          </a:p>
        </p:txBody>
      </p:sp>
    </p:spTree>
    <p:extLst>
      <p:ext uri="{BB962C8B-B14F-4D97-AF65-F5344CB8AC3E}">
        <p14:creationId xmlns:p14="http://schemas.microsoft.com/office/powerpoint/2010/main" val="14744485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600" y="6217920"/>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a:stretch>
            <a:fillRect/>
          </a:stretch>
        </p:blipFill>
        <p:spPr>
          <a:xfrm>
            <a:off x="0" y="0"/>
            <a:ext cx="5364480" cy="4145280"/>
          </a:xfrm>
          <a:prstGeom prst="rect">
            <a:avLst/>
          </a:prstGeom>
        </p:spPr>
      </p:pic>
      <p:cxnSp>
        <p:nvCxnSpPr>
          <p:cNvPr id="6" name="Straight Connector 5"/>
          <p:cNvCxnSpPr/>
          <p:nvPr/>
        </p:nvCxnSpPr>
        <p:spPr>
          <a:xfrm rot="5400000" flipH="1" flipV="1">
            <a:off x="-18142" y="1551215"/>
            <a:ext cx="2485571"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779520" y="2713156"/>
            <a:ext cx="5364480" cy="4145280"/>
          </a:xfrm>
          <a:prstGeom prst="rect">
            <a:avLst/>
          </a:prstGeom>
        </p:spPr>
      </p:pic>
      <p:cxnSp>
        <p:nvCxnSpPr>
          <p:cNvPr id="9" name="Straight Connector 8"/>
          <p:cNvCxnSpPr/>
          <p:nvPr/>
        </p:nvCxnSpPr>
        <p:spPr>
          <a:xfrm rot="5400000" flipH="1" flipV="1">
            <a:off x="3656581" y="4325259"/>
            <a:ext cx="2485571"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78099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666" y="3146778"/>
            <a:ext cx="3955417" cy="369332"/>
          </a:xfrm>
          <a:prstGeom prst="rect">
            <a:avLst/>
          </a:prstGeom>
          <a:noFill/>
        </p:spPr>
        <p:txBody>
          <a:bodyPr wrap="none" rtlCol="0">
            <a:spAutoFit/>
          </a:bodyPr>
          <a:lstStyle/>
          <a:p>
            <a:r>
              <a:rPr lang="en-US" dirty="0" smtClean="0"/>
              <a:t>Evolution of flow through Saturday 8/19</a:t>
            </a:r>
          </a:p>
        </p:txBody>
      </p:sp>
    </p:spTree>
    <p:extLst>
      <p:ext uri="{BB962C8B-B14F-4D97-AF65-F5344CB8AC3E}">
        <p14:creationId xmlns:p14="http://schemas.microsoft.com/office/powerpoint/2010/main" val="2561295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05035"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8/18 @ 12PM)</a:t>
            </a:r>
            <a:endParaRPr lang="en-US" sz="2800" dirty="0">
              <a:solidFill>
                <a:srgbClr val="FF6600"/>
              </a:solidFill>
            </a:endParaRPr>
          </a:p>
        </p:txBody>
      </p:sp>
      <p:sp>
        <p:nvSpPr>
          <p:cNvPr id="11" name="TextBox 10"/>
          <p:cNvSpPr txBox="1"/>
          <p:nvPr/>
        </p:nvSpPr>
        <p:spPr>
          <a:xfrm>
            <a:off x="4360332" y="4470890"/>
            <a:ext cx="2596446" cy="1015663"/>
          </a:xfrm>
          <a:prstGeom prst="rect">
            <a:avLst/>
          </a:prstGeom>
          <a:solidFill>
            <a:schemeClr val="bg1"/>
          </a:solidFill>
          <a:ln>
            <a:solidFill>
              <a:srgbClr val="FFFF00"/>
            </a:solidFill>
          </a:ln>
        </p:spPr>
        <p:txBody>
          <a:bodyPr wrap="square" rtlCol="0">
            <a:spAutoFit/>
          </a:bodyPr>
          <a:lstStyle/>
          <a:p>
            <a:r>
              <a:rPr lang="en-US" sz="2000" dirty="0" smtClean="0"/>
              <a:t>Moist air near Ascension (wrapped around from the N</a:t>
            </a:r>
            <a:endParaRPr lang="en-US" sz="2000" dirty="0" smtClean="0"/>
          </a:p>
        </p:txBody>
      </p:sp>
      <p:cxnSp>
        <p:nvCxnSpPr>
          <p:cNvPr id="12" name="Straight Arrow Connector 11"/>
          <p:cNvCxnSpPr/>
          <p:nvPr/>
        </p:nvCxnSpPr>
        <p:spPr>
          <a:xfrm flipH="1" flipV="1">
            <a:off x="2723443" y="2808111"/>
            <a:ext cx="1439334" cy="1494613"/>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5578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1600" y="0"/>
            <a:ext cx="8916265" cy="6858000"/>
          </a:xfrm>
          <a:prstGeom prst="rect">
            <a:avLst/>
          </a:prstGeom>
        </p:spPr>
      </p:pic>
      <p:sp>
        <p:nvSpPr>
          <p:cNvPr id="3" name="TextBox 2"/>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6</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cxnSp>
        <p:nvCxnSpPr>
          <p:cNvPr id="4" name="Straight Arrow Connector 3"/>
          <p:cNvCxnSpPr/>
          <p:nvPr/>
        </p:nvCxnSpPr>
        <p:spPr>
          <a:xfrm flipH="1" flipV="1">
            <a:off x="5803554" y="2032003"/>
            <a:ext cx="1213554" cy="214488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173112" y="2370668"/>
            <a:ext cx="2257777" cy="1932056"/>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47890" y="4302724"/>
            <a:ext cx="5055664" cy="707886"/>
          </a:xfrm>
          <a:prstGeom prst="rect">
            <a:avLst/>
          </a:prstGeom>
          <a:solidFill>
            <a:schemeClr val="bg1"/>
          </a:solidFill>
          <a:ln>
            <a:solidFill>
              <a:srgbClr val="FFFF00"/>
            </a:solidFill>
          </a:ln>
        </p:spPr>
        <p:txBody>
          <a:bodyPr wrap="square" rtlCol="0">
            <a:spAutoFit/>
          </a:bodyPr>
          <a:lstStyle/>
          <a:p>
            <a:r>
              <a:rPr lang="en-US" sz="2000" dirty="0" smtClean="0"/>
              <a:t>Moist air has moved NW (air surrounding ASI is much drier than yesterday’s forecast)</a:t>
            </a:r>
            <a:endParaRPr lang="en-US" sz="2000" dirty="0" smtClean="0"/>
          </a:p>
        </p:txBody>
      </p:sp>
      <p:sp>
        <p:nvSpPr>
          <p:cNvPr id="14" name="TextBox 13"/>
          <p:cNvSpPr txBox="1"/>
          <p:nvPr/>
        </p:nvSpPr>
        <p:spPr>
          <a:xfrm>
            <a:off x="6269219" y="4320142"/>
            <a:ext cx="2804226" cy="1323439"/>
          </a:xfrm>
          <a:prstGeom prst="rect">
            <a:avLst/>
          </a:prstGeom>
          <a:solidFill>
            <a:schemeClr val="bg1"/>
          </a:solidFill>
          <a:ln>
            <a:solidFill>
              <a:srgbClr val="FFFF00"/>
            </a:solidFill>
          </a:ln>
        </p:spPr>
        <p:txBody>
          <a:bodyPr wrap="square" rtlCol="0">
            <a:spAutoFit/>
          </a:bodyPr>
          <a:lstStyle/>
          <a:p>
            <a:r>
              <a:rPr lang="en-US" sz="2000" dirty="0"/>
              <a:t>n</a:t>
            </a:r>
            <a:r>
              <a:rPr lang="en-US" sz="2000" dirty="0" smtClean="0"/>
              <a:t>ew plume of moist </a:t>
            </a:r>
            <a:r>
              <a:rPr lang="en-US" sz="2000" dirty="0" smtClean="0"/>
              <a:t>air is moving westward (faster than yesterday’s forecast)</a:t>
            </a:r>
            <a:endParaRPr lang="en-US" sz="2000" dirty="0" smtClean="0"/>
          </a:p>
        </p:txBody>
      </p:sp>
    </p:spTree>
    <p:extLst>
      <p:ext uri="{BB962C8B-B14F-4D97-AF65-F5344CB8AC3E}">
        <p14:creationId xmlns:p14="http://schemas.microsoft.com/office/powerpoint/2010/main" val="26876641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 y="0"/>
            <a:ext cx="8918864"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8/18 @ 12PM)</a:t>
            </a:r>
            <a:endParaRPr lang="en-US" sz="2800" dirty="0">
              <a:solidFill>
                <a:srgbClr val="FF6600"/>
              </a:solidFill>
            </a:endParaRPr>
          </a:p>
        </p:txBody>
      </p:sp>
      <p:cxnSp>
        <p:nvCxnSpPr>
          <p:cNvPr id="9" name="Straight Arrow Connector 8"/>
          <p:cNvCxnSpPr/>
          <p:nvPr/>
        </p:nvCxnSpPr>
        <p:spPr>
          <a:xfrm flipH="1" flipV="1">
            <a:off x="3429000" y="874890"/>
            <a:ext cx="1227668" cy="285887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624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05035" cy="6858000"/>
          </a:xfrm>
          <a:prstGeom prst="rect">
            <a:avLst/>
          </a:prstGeom>
        </p:spPr>
      </p:pic>
      <p:sp>
        <p:nvSpPr>
          <p:cNvPr id="5" name="TextBox 4"/>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cxnSp>
        <p:nvCxnSpPr>
          <p:cNvPr id="6" name="Straight Arrow Connector 5"/>
          <p:cNvCxnSpPr/>
          <p:nvPr/>
        </p:nvCxnSpPr>
        <p:spPr>
          <a:xfrm flipV="1">
            <a:off x="804333" y="2935112"/>
            <a:ext cx="592667" cy="99936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2991560" y="874890"/>
            <a:ext cx="1665107" cy="285887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8856" y="3934480"/>
            <a:ext cx="3088922" cy="1015663"/>
          </a:xfrm>
          <a:prstGeom prst="rect">
            <a:avLst/>
          </a:prstGeom>
          <a:solidFill>
            <a:schemeClr val="bg1"/>
          </a:solidFill>
          <a:ln>
            <a:solidFill>
              <a:srgbClr val="FFFF00"/>
            </a:solidFill>
          </a:ln>
        </p:spPr>
        <p:txBody>
          <a:bodyPr wrap="square" rtlCol="0">
            <a:spAutoFit/>
          </a:bodyPr>
          <a:lstStyle/>
          <a:p>
            <a:r>
              <a:rPr lang="en-US" sz="2000" dirty="0" smtClean="0"/>
              <a:t>Moisture wrapped around from the </a:t>
            </a:r>
            <a:r>
              <a:rPr lang="en-US" sz="2000" dirty="0" smtClean="0"/>
              <a:t>north (more moist than yesterday’s forecast)</a:t>
            </a:r>
            <a:endParaRPr lang="en-US" sz="2000" dirty="0" smtClean="0"/>
          </a:p>
        </p:txBody>
      </p:sp>
      <p:sp>
        <p:nvSpPr>
          <p:cNvPr id="17" name="TextBox 16"/>
          <p:cNvSpPr txBox="1"/>
          <p:nvPr/>
        </p:nvSpPr>
        <p:spPr>
          <a:xfrm>
            <a:off x="3979336" y="3733768"/>
            <a:ext cx="2568220" cy="1015663"/>
          </a:xfrm>
          <a:prstGeom prst="rect">
            <a:avLst/>
          </a:prstGeom>
          <a:solidFill>
            <a:schemeClr val="bg1"/>
          </a:solidFill>
          <a:ln>
            <a:solidFill>
              <a:srgbClr val="FFFF00"/>
            </a:solidFill>
          </a:ln>
        </p:spPr>
        <p:txBody>
          <a:bodyPr wrap="square" rtlCol="0">
            <a:spAutoFit/>
          </a:bodyPr>
          <a:lstStyle/>
          <a:p>
            <a:r>
              <a:rPr lang="en-US" sz="2000" dirty="0" smtClean="0"/>
              <a:t>Likely associated with mid clouds, drier air to the east</a:t>
            </a:r>
            <a:endParaRPr lang="en-US" sz="2000" dirty="0" smtClean="0"/>
          </a:p>
        </p:txBody>
      </p:sp>
    </p:spTree>
    <p:extLst>
      <p:ext uri="{BB962C8B-B14F-4D97-AF65-F5344CB8AC3E}">
        <p14:creationId xmlns:p14="http://schemas.microsoft.com/office/powerpoint/2010/main" val="2574808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048000" y="3490267"/>
            <a:ext cx="4502104" cy="461665"/>
          </a:xfrm>
          <a:prstGeom prst="rect">
            <a:avLst/>
          </a:prstGeom>
          <a:solidFill>
            <a:schemeClr val="tx1"/>
          </a:solidFill>
        </p:spPr>
        <p:txBody>
          <a:bodyPr wrap="none" rtlCol="0">
            <a:spAutoFit/>
          </a:bodyPr>
          <a:lstStyle/>
          <a:p>
            <a:r>
              <a:rPr lang="en-US" sz="2400" dirty="0" smtClean="0">
                <a:solidFill>
                  <a:schemeClr val="bg1"/>
                </a:solidFill>
              </a:rPr>
              <a:t>800mb (about 2 km), new forecast</a:t>
            </a:r>
            <a:endParaRPr lang="en-US" sz="2400" dirty="0">
              <a:solidFill>
                <a:schemeClr val="bg1"/>
              </a:solidFill>
            </a:endParaRPr>
          </a:p>
        </p:txBody>
      </p:sp>
      <p:cxnSp>
        <p:nvCxnSpPr>
          <p:cNvPr id="6" name="Straight Connector 5"/>
          <p:cNvCxnSpPr/>
          <p:nvPr/>
        </p:nvCxnSpPr>
        <p:spPr>
          <a:xfrm rot="10800000" flipV="1">
            <a:off x="2921000" y="1259840"/>
            <a:ext cx="1300480" cy="49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2898537" y="1781731"/>
            <a:ext cx="111760" cy="65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690257" y="1933337"/>
            <a:ext cx="359886" cy="233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72640" y="2230120"/>
            <a:ext cx="6807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1955006" y="2114074"/>
            <a:ext cx="174308" cy="60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Sun 24"/>
          <p:cNvSpPr/>
          <p:nvPr/>
        </p:nvSpPr>
        <p:spPr>
          <a:xfrm>
            <a:off x="3011716" y="1749402"/>
            <a:ext cx="182880" cy="182880"/>
          </a:xfrm>
          <a:prstGeom prst="su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80357" y="6217920"/>
            <a:ext cx="6071907" cy="369332"/>
          </a:xfrm>
          <a:prstGeom prst="rect">
            <a:avLst/>
          </a:prstGeom>
          <a:noFill/>
        </p:spPr>
        <p:txBody>
          <a:bodyPr wrap="none" rtlCol="0">
            <a:spAutoFit/>
          </a:bodyPr>
          <a:lstStyle/>
          <a:p>
            <a:r>
              <a:rPr lang="en-US" dirty="0" smtClean="0"/>
              <a:t>Look at </a:t>
            </a:r>
            <a:r>
              <a:rPr lang="en-US" dirty="0" err="1" smtClean="0"/>
              <a:t>Lagrangian</a:t>
            </a:r>
            <a:r>
              <a:rPr lang="en-US" dirty="0" smtClean="0"/>
              <a:t> end point that Michael and Hans calculated</a:t>
            </a:r>
            <a:endParaRPr lang="en-US" dirty="0"/>
          </a:p>
        </p:txBody>
      </p:sp>
    </p:spTree>
    <p:extLst>
      <p:ext uri="{BB962C8B-B14F-4D97-AF65-F5344CB8AC3E}">
        <p14:creationId xmlns:p14="http://schemas.microsoft.com/office/powerpoint/2010/main" val="16557464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7761" cy="6858000"/>
          </a:xfrm>
          <a:prstGeom prst="rect">
            <a:avLst/>
          </a:prstGeom>
        </p:spPr>
      </p:pic>
      <p:sp>
        <p:nvSpPr>
          <p:cNvPr id="4" name="TextBox 3"/>
          <p:cNvSpPr txBox="1"/>
          <p:nvPr/>
        </p:nvSpPr>
        <p:spPr>
          <a:xfrm>
            <a:off x="438856" y="5195707"/>
            <a:ext cx="3723921" cy="523220"/>
          </a:xfrm>
          <a:prstGeom prst="rect">
            <a:avLst/>
          </a:prstGeom>
          <a:solidFill>
            <a:srgbClr val="FFFFFF"/>
          </a:solidFill>
        </p:spPr>
        <p:txBody>
          <a:bodyPr wrap="square" rtlCol="0">
            <a:spAutoFit/>
          </a:bodyPr>
          <a:lstStyle/>
          <a:p>
            <a:r>
              <a:rPr lang="en-US" sz="2800" dirty="0">
                <a:solidFill>
                  <a:srgbClr val="FF6600"/>
                </a:solidFill>
              </a:rPr>
              <a:t>8</a:t>
            </a:r>
            <a:r>
              <a:rPr lang="en-US" sz="2800" dirty="0" smtClean="0">
                <a:solidFill>
                  <a:srgbClr val="FF6600"/>
                </a:solidFill>
              </a:rPr>
              <a:t>00 </a:t>
            </a:r>
            <a:r>
              <a:rPr lang="en-US" sz="2800" dirty="0" err="1" smtClean="0">
                <a:solidFill>
                  <a:srgbClr val="FF6600"/>
                </a:solidFill>
              </a:rPr>
              <a:t>mb</a:t>
            </a:r>
            <a:r>
              <a:rPr lang="en-US" sz="2800" dirty="0">
                <a:solidFill>
                  <a:srgbClr val="FF6600"/>
                </a:solidFill>
              </a:rPr>
              <a:t> (</a:t>
            </a:r>
            <a:r>
              <a:rPr lang="en-US" sz="2800" dirty="0" smtClean="0">
                <a:solidFill>
                  <a:srgbClr val="FF6600"/>
                </a:solidFill>
              </a:rPr>
              <a:t>8/19 @ 12PM)</a:t>
            </a:r>
            <a:endParaRPr lang="en-US" sz="2800" dirty="0">
              <a:solidFill>
                <a:srgbClr val="FF6600"/>
              </a:solidFill>
            </a:endParaRPr>
          </a:p>
        </p:txBody>
      </p:sp>
      <p:sp>
        <p:nvSpPr>
          <p:cNvPr id="15" name="TextBox 14"/>
          <p:cNvSpPr txBox="1"/>
          <p:nvPr/>
        </p:nvSpPr>
        <p:spPr>
          <a:xfrm>
            <a:off x="3979336" y="3733768"/>
            <a:ext cx="2568220" cy="707886"/>
          </a:xfrm>
          <a:prstGeom prst="rect">
            <a:avLst/>
          </a:prstGeom>
          <a:solidFill>
            <a:schemeClr val="bg1"/>
          </a:solidFill>
          <a:ln>
            <a:solidFill>
              <a:srgbClr val="FFFF00"/>
            </a:solidFill>
          </a:ln>
        </p:spPr>
        <p:txBody>
          <a:bodyPr wrap="square" rtlCol="0">
            <a:spAutoFit/>
          </a:bodyPr>
          <a:lstStyle/>
          <a:p>
            <a:r>
              <a:rPr lang="en-US" sz="2000" dirty="0" smtClean="0"/>
              <a:t>This region is also moist at 800mb</a:t>
            </a:r>
            <a:endParaRPr lang="en-US" sz="2000" dirty="0" smtClean="0"/>
          </a:p>
        </p:txBody>
      </p:sp>
      <p:cxnSp>
        <p:nvCxnSpPr>
          <p:cNvPr id="16" name="Straight Arrow Connector 15"/>
          <p:cNvCxnSpPr/>
          <p:nvPr/>
        </p:nvCxnSpPr>
        <p:spPr>
          <a:xfrm flipH="1" flipV="1">
            <a:off x="2822222" y="1326444"/>
            <a:ext cx="1834446" cy="240732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631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58045" y="23165"/>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8/19 Sat @ 12PM</a:t>
            </a:r>
            <a:endParaRPr lang="en-US" sz="2400" dirty="0">
              <a:solidFill>
                <a:srgbClr val="FF6600"/>
              </a:solidFill>
            </a:endParaRPr>
          </a:p>
        </p:txBody>
      </p:sp>
      <p:pic>
        <p:nvPicPr>
          <p:cNvPr id="8" name="Picture 7"/>
          <p:cNvPicPr>
            <a:picLocks noChangeAspect="1"/>
          </p:cNvPicPr>
          <p:nvPr/>
        </p:nvPicPr>
        <p:blipFill>
          <a:blip r:embed="rId2"/>
          <a:stretch>
            <a:fillRect/>
          </a:stretch>
        </p:blipFill>
        <p:spPr>
          <a:xfrm>
            <a:off x="4543773" y="427564"/>
            <a:ext cx="4670781" cy="3358130"/>
          </a:xfrm>
          <a:prstGeom prst="rect">
            <a:avLst/>
          </a:prstGeom>
        </p:spPr>
      </p:pic>
      <p:pic>
        <p:nvPicPr>
          <p:cNvPr id="7" name="Picture 6"/>
          <p:cNvPicPr>
            <a:picLocks noChangeAspect="1"/>
          </p:cNvPicPr>
          <p:nvPr/>
        </p:nvPicPr>
        <p:blipFill>
          <a:blip r:embed="rId3"/>
          <a:stretch>
            <a:fillRect/>
          </a:stretch>
        </p:blipFill>
        <p:spPr>
          <a:xfrm>
            <a:off x="-254000" y="427216"/>
            <a:ext cx="4785079" cy="3426149"/>
          </a:xfrm>
          <a:prstGeom prst="rect">
            <a:avLst/>
          </a:prstGeom>
        </p:spPr>
      </p:pic>
      <p:pic>
        <p:nvPicPr>
          <p:cNvPr id="6" name="Picture 5"/>
          <p:cNvPicPr>
            <a:picLocks noChangeAspect="1"/>
          </p:cNvPicPr>
          <p:nvPr/>
        </p:nvPicPr>
        <p:blipFill>
          <a:blip r:embed="rId4"/>
          <a:stretch>
            <a:fillRect/>
          </a:stretch>
        </p:blipFill>
        <p:spPr>
          <a:xfrm>
            <a:off x="4473219" y="3630610"/>
            <a:ext cx="4752163" cy="3337829"/>
          </a:xfrm>
          <a:prstGeom prst="rect">
            <a:avLst/>
          </a:prstGeom>
        </p:spPr>
      </p:pic>
      <p:sp>
        <p:nvSpPr>
          <p:cNvPr id="11" name="TextBox 10"/>
          <p:cNvSpPr txBox="1"/>
          <p:nvPr/>
        </p:nvSpPr>
        <p:spPr>
          <a:xfrm>
            <a:off x="45157" y="4134225"/>
            <a:ext cx="4470400" cy="2554545"/>
          </a:xfrm>
          <a:prstGeom prst="rect">
            <a:avLst/>
          </a:prstGeom>
          <a:noFill/>
        </p:spPr>
        <p:txBody>
          <a:bodyPr wrap="square" rtlCol="0">
            <a:spAutoFit/>
          </a:bodyPr>
          <a:lstStyle/>
          <a:p>
            <a:pPr marL="342900" indent="-342900">
              <a:buFontTx/>
              <a:buChar char="-"/>
            </a:pPr>
            <a:r>
              <a:rPr lang="en-US" sz="2000" dirty="0" smtClean="0"/>
              <a:t>600-800mb RH is high </a:t>
            </a:r>
            <a:r>
              <a:rPr lang="en-US" sz="2000" dirty="0" smtClean="0"/>
              <a:t>off the continent </a:t>
            </a:r>
            <a:r>
              <a:rPr lang="en-US" sz="2000" dirty="0" smtClean="0"/>
              <a:t>north </a:t>
            </a:r>
            <a:r>
              <a:rPr lang="en-US" sz="2000" dirty="0" smtClean="0"/>
              <a:t>of ASI </a:t>
            </a:r>
            <a:r>
              <a:rPr lang="en-US" sz="2000" dirty="0" smtClean="0"/>
              <a:t>and west of 10W – expect some middle and high clouds (drier further east)</a:t>
            </a:r>
          </a:p>
          <a:p>
            <a:pPr marL="342900" indent="-342900">
              <a:buFontTx/>
              <a:buChar char="-"/>
            </a:pPr>
            <a:r>
              <a:rPr lang="en-US" sz="2000" dirty="0" smtClean="0"/>
              <a:t>Moist </a:t>
            </a:r>
            <a:r>
              <a:rPr lang="en-US" sz="2000" dirty="0" smtClean="0"/>
              <a:t>air </a:t>
            </a:r>
            <a:r>
              <a:rPr lang="en-US" sz="2000" dirty="0" smtClean="0"/>
              <a:t>near ASI at 700-800mb </a:t>
            </a:r>
            <a:r>
              <a:rPr lang="en-US" sz="2000" dirty="0" smtClean="0"/>
              <a:t>is </a:t>
            </a:r>
            <a:r>
              <a:rPr lang="en-US" sz="2000" dirty="0" smtClean="0"/>
              <a:t>primarily from </a:t>
            </a:r>
            <a:r>
              <a:rPr lang="en-US" sz="2000" dirty="0" smtClean="0"/>
              <a:t>moist convection to the </a:t>
            </a:r>
            <a:r>
              <a:rPr lang="en-US" sz="2000" dirty="0" smtClean="0"/>
              <a:t>north</a:t>
            </a:r>
          </a:p>
          <a:p>
            <a:pPr marL="342900" indent="-342900">
              <a:buFontTx/>
              <a:buChar char="-"/>
            </a:pPr>
            <a:r>
              <a:rPr lang="en-US" sz="2000" dirty="0" smtClean="0"/>
              <a:t>Moist air at 600mb over TMS to~ 5S</a:t>
            </a:r>
            <a:endParaRPr lang="en-US" sz="2000" dirty="0" smtClean="0"/>
          </a:p>
        </p:txBody>
      </p:sp>
      <p:sp>
        <p:nvSpPr>
          <p:cNvPr id="12" name="TextBox 11"/>
          <p:cNvSpPr txBox="1"/>
          <p:nvPr/>
        </p:nvSpPr>
        <p:spPr>
          <a:xfrm>
            <a:off x="115712" y="3262484"/>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658079" y="3234263"/>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293556"/>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cxnSp>
        <p:nvCxnSpPr>
          <p:cNvPr id="19" name="Straight Connector 18"/>
          <p:cNvCxnSpPr/>
          <p:nvPr/>
        </p:nvCxnSpPr>
        <p:spPr>
          <a:xfrm flipH="1">
            <a:off x="5289880" y="2487906"/>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1" name="5-Point Star 20"/>
          <p:cNvSpPr/>
          <p:nvPr/>
        </p:nvSpPr>
        <p:spPr>
          <a:xfrm>
            <a:off x="408761" y="2391186"/>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2804828" y="1535288"/>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5133161" y="2358084"/>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7543340" y="1535288"/>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7467140" y="4753451"/>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5133161" y="5540021"/>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7453029" y="1763888"/>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38457" y="4967940"/>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2734272" y="1793639"/>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585235" y="2536649"/>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289419" y="5679376"/>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94202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15553" y="3589197"/>
            <a:ext cx="4670780" cy="3311135"/>
          </a:xfrm>
          <a:prstGeom prst="rect">
            <a:avLst/>
          </a:prstGeom>
        </p:spPr>
      </p:pic>
      <p:pic>
        <p:nvPicPr>
          <p:cNvPr id="3" name="Picture 2"/>
          <p:cNvPicPr>
            <a:picLocks noChangeAspect="1"/>
          </p:cNvPicPr>
          <p:nvPr/>
        </p:nvPicPr>
        <p:blipFill>
          <a:blip r:embed="rId3"/>
          <a:stretch>
            <a:fillRect/>
          </a:stretch>
        </p:blipFill>
        <p:spPr>
          <a:xfrm>
            <a:off x="4473220" y="379586"/>
            <a:ext cx="4783667" cy="3387751"/>
          </a:xfrm>
          <a:prstGeom prst="rect">
            <a:avLst/>
          </a:prstGeom>
        </p:spPr>
      </p:pic>
      <p:pic>
        <p:nvPicPr>
          <p:cNvPr id="2" name="Picture 1"/>
          <p:cNvPicPr>
            <a:picLocks noChangeAspect="1"/>
          </p:cNvPicPr>
          <p:nvPr/>
        </p:nvPicPr>
        <p:blipFill>
          <a:blip r:embed="rId4"/>
          <a:stretch>
            <a:fillRect/>
          </a:stretch>
        </p:blipFill>
        <p:spPr>
          <a:xfrm>
            <a:off x="-265290" y="379586"/>
            <a:ext cx="4811988" cy="3444197"/>
          </a:xfrm>
          <a:prstGeom prst="rect">
            <a:avLst/>
          </a:prstGeom>
        </p:spPr>
      </p:pic>
      <p:sp>
        <p:nvSpPr>
          <p:cNvPr id="11" name="TextBox 10"/>
          <p:cNvSpPr txBox="1"/>
          <p:nvPr/>
        </p:nvSpPr>
        <p:spPr>
          <a:xfrm>
            <a:off x="87490" y="4289446"/>
            <a:ext cx="4470400" cy="1938992"/>
          </a:xfrm>
          <a:prstGeom prst="rect">
            <a:avLst/>
          </a:prstGeom>
          <a:noFill/>
        </p:spPr>
        <p:txBody>
          <a:bodyPr wrap="square" rtlCol="0">
            <a:spAutoFit/>
          </a:bodyPr>
          <a:lstStyle/>
          <a:p>
            <a:pPr marL="342900" indent="-342900">
              <a:buFontTx/>
              <a:buChar char="-"/>
            </a:pPr>
            <a:r>
              <a:rPr lang="en-US" sz="2000" dirty="0" smtClean="0"/>
              <a:t>Moist air north of ASI at 600mb originated over African coast east of TMS (westward transport)</a:t>
            </a:r>
          </a:p>
          <a:p>
            <a:pPr marL="342900" indent="-342900">
              <a:buFontTx/>
              <a:buChar char="-"/>
            </a:pPr>
            <a:r>
              <a:rPr lang="en-US" sz="2000" dirty="0" smtClean="0"/>
              <a:t>Moist air north of ASI at 800mb is from moist convection to the north and east </a:t>
            </a:r>
          </a:p>
        </p:txBody>
      </p:sp>
      <p:sp>
        <p:nvSpPr>
          <p:cNvPr id="12" name="TextBox 11"/>
          <p:cNvSpPr txBox="1"/>
          <p:nvPr/>
        </p:nvSpPr>
        <p:spPr>
          <a:xfrm>
            <a:off x="115712" y="3206040"/>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658079" y="3177819"/>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237112"/>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cxnSp>
        <p:nvCxnSpPr>
          <p:cNvPr id="19" name="Straight Connector 18"/>
          <p:cNvCxnSpPr/>
          <p:nvPr/>
        </p:nvCxnSpPr>
        <p:spPr>
          <a:xfrm flipH="1">
            <a:off x="5289880" y="2431462"/>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8/19 Sat @ 12PM</a:t>
            </a:r>
            <a:endParaRPr lang="en-US" sz="2400" dirty="0">
              <a:solidFill>
                <a:srgbClr val="FF6600"/>
              </a:solidFill>
            </a:endParaRPr>
          </a:p>
        </p:txBody>
      </p:sp>
      <p:sp>
        <p:nvSpPr>
          <p:cNvPr id="21" name="5-Point Star 20"/>
          <p:cNvSpPr/>
          <p:nvPr/>
        </p:nvSpPr>
        <p:spPr>
          <a:xfrm>
            <a:off x="408761" y="2334742"/>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2804828" y="1478844"/>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5133161" y="2301640"/>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7543340" y="1478844"/>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7467140" y="4697007"/>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5133161" y="5483577"/>
            <a:ext cx="228600" cy="228600"/>
          </a:xfrm>
          <a:prstGeom prst="star5">
            <a:avLst/>
          </a:prstGeom>
          <a:solidFill>
            <a:srgbClr val="FF1EED"/>
          </a:solidFill>
          <a:ln>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7453029" y="1707444"/>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438457" y="4911496"/>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2734272" y="1737195"/>
            <a:ext cx="1" cy="72401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585235" y="2480205"/>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289419" y="5622932"/>
            <a:ext cx="2149038" cy="0"/>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1755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374445" y="2579756"/>
            <a:ext cx="520978" cy="3789996"/>
          </a:xfrm>
          <a:prstGeom prst="rect">
            <a:avLst/>
          </a:prstGeom>
        </p:spPr>
      </p:pic>
      <p:sp>
        <p:nvSpPr>
          <p:cNvPr id="14" name="TextBox 13"/>
          <p:cNvSpPr txBox="1"/>
          <p:nvPr/>
        </p:nvSpPr>
        <p:spPr>
          <a:xfrm>
            <a:off x="1295401" y="4379975"/>
            <a:ext cx="2820257" cy="461665"/>
          </a:xfrm>
          <a:prstGeom prst="rect">
            <a:avLst/>
          </a:prstGeom>
          <a:noFill/>
        </p:spPr>
        <p:txBody>
          <a:bodyPr wrap="square" rtlCol="0">
            <a:spAutoFit/>
          </a:bodyPr>
          <a:lstStyle/>
          <a:p>
            <a:r>
              <a:rPr lang="en-US" sz="2400" dirty="0" smtClean="0">
                <a:solidFill>
                  <a:srgbClr val="FF6600"/>
                </a:solidFill>
              </a:rPr>
              <a:t>Latitude a</a:t>
            </a:r>
            <a:r>
              <a:rPr lang="en-US" sz="2400" dirty="0" smtClean="0">
                <a:solidFill>
                  <a:srgbClr val="FF6600"/>
                </a:solidFill>
              </a:rPr>
              <a:t>long </a:t>
            </a:r>
            <a:r>
              <a:rPr lang="en-US" sz="2400" dirty="0" smtClean="0">
                <a:solidFill>
                  <a:srgbClr val="FF6600"/>
                </a:solidFill>
              </a:rPr>
              <a:t>10W</a:t>
            </a:r>
            <a:endParaRPr lang="en-US" sz="2400" dirty="0">
              <a:solidFill>
                <a:srgbClr val="FF6600"/>
              </a:solidFill>
            </a:endParaRPr>
          </a:p>
        </p:txBody>
      </p:sp>
      <p:pic>
        <p:nvPicPr>
          <p:cNvPr id="2" name="Picture 1"/>
          <p:cNvPicPr>
            <a:picLocks noChangeAspect="1"/>
          </p:cNvPicPr>
          <p:nvPr/>
        </p:nvPicPr>
        <p:blipFill>
          <a:blip r:embed="rId3"/>
          <a:stretch>
            <a:fillRect/>
          </a:stretch>
        </p:blipFill>
        <p:spPr>
          <a:xfrm>
            <a:off x="520978" y="462366"/>
            <a:ext cx="4163912" cy="4024967"/>
          </a:xfrm>
          <a:prstGeom prst="rect">
            <a:avLst/>
          </a:prstGeom>
        </p:spPr>
      </p:pic>
      <p:pic>
        <p:nvPicPr>
          <p:cNvPr id="4" name="Picture 3"/>
          <p:cNvPicPr>
            <a:picLocks noChangeAspect="1"/>
          </p:cNvPicPr>
          <p:nvPr/>
        </p:nvPicPr>
        <p:blipFill>
          <a:blip r:embed="rId2"/>
          <a:stretch>
            <a:fillRect/>
          </a:stretch>
        </p:blipFill>
        <p:spPr>
          <a:xfrm>
            <a:off x="0" y="519424"/>
            <a:ext cx="520978" cy="3789996"/>
          </a:xfrm>
          <a:prstGeom prst="rect">
            <a:avLst/>
          </a:prstGeom>
        </p:spPr>
      </p:pic>
      <p:pic>
        <p:nvPicPr>
          <p:cNvPr id="5" name="Picture 4"/>
          <p:cNvPicPr>
            <a:picLocks noChangeAspect="1"/>
          </p:cNvPicPr>
          <p:nvPr/>
        </p:nvPicPr>
        <p:blipFill>
          <a:blip r:embed="rId4"/>
          <a:stretch>
            <a:fillRect/>
          </a:stretch>
        </p:blipFill>
        <p:spPr>
          <a:xfrm>
            <a:off x="4895423" y="2536702"/>
            <a:ext cx="4300836" cy="4024967"/>
          </a:xfrm>
          <a:prstGeom prst="rect">
            <a:avLst/>
          </a:prstGeom>
        </p:spPr>
      </p:pic>
      <p:sp>
        <p:nvSpPr>
          <p:cNvPr id="3" name="TextBox 2"/>
          <p:cNvSpPr txBox="1"/>
          <p:nvPr/>
        </p:nvSpPr>
        <p:spPr>
          <a:xfrm>
            <a:off x="-28220" y="-43262"/>
            <a:ext cx="9254634" cy="830997"/>
          </a:xfrm>
          <a:prstGeom prst="rect">
            <a:avLst/>
          </a:prstGeom>
          <a:noFill/>
        </p:spPr>
        <p:txBody>
          <a:bodyPr wrap="square" rtlCol="0">
            <a:spAutoFit/>
          </a:bodyPr>
          <a:lstStyle/>
          <a:p>
            <a:r>
              <a:rPr lang="en-US" sz="2400" dirty="0" smtClean="0">
                <a:solidFill>
                  <a:srgbClr val="FF6600"/>
                </a:solidFill>
              </a:rPr>
              <a:t>Latitudinal cross</a:t>
            </a:r>
            <a:r>
              <a:rPr lang="en-US" sz="2400" dirty="0" smtClean="0">
                <a:solidFill>
                  <a:srgbClr val="FF6600"/>
                </a:solidFill>
              </a:rPr>
              <a:t>-sections of RH (color), wind, BL and cloud base heights </a:t>
            </a:r>
          </a:p>
          <a:p>
            <a:pPr algn="r"/>
            <a:r>
              <a:rPr lang="en-US" sz="2400" dirty="0" smtClean="0">
                <a:solidFill>
                  <a:srgbClr val="FF6600"/>
                </a:solidFill>
              </a:rPr>
              <a:t>on 8/19 Sat @ 12 PM</a:t>
            </a:r>
            <a:endParaRPr lang="en-US" sz="2400" dirty="0">
              <a:solidFill>
                <a:srgbClr val="FF6600"/>
              </a:solidFill>
            </a:endParaRPr>
          </a:p>
        </p:txBody>
      </p:sp>
      <p:sp>
        <p:nvSpPr>
          <p:cNvPr id="15" name="TextBox 14"/>
          <p:cNvSpPr txBox="1"/>
          <p:nvPr/>
        </p:nvSpPr>
        <p:spPr>
          <a:xfrm>
            <a:off x="5851068" y="6471946"/>
            <a:ext cx="2601485" cy="461665"/>
          </a:xfrm>
          <a:prstGeom prst="rect">
            <a:avLst/>
          </a:prstGeom>
          <a:noFill/>
        </p:spPr>
        <p:txBody>
          <a:bodyPr wrap="square" rtlCol="0">
            <a:spAutoFit/>
          </a:bodyPr>
          <a:lstStyle/>
          <a:p>
            <a:r>
              <a:rPr lang="en-US" sz="2400" dirty="0" smtClean="0">
                <a:solidFill>
                  <a:srgbClr val="FF6600"/>
                </a:solidFill>
              </a:rPr>
              <a:t>Latitude a</a:t>
            </a:r>
            <a:r>
              <a:rPr lang="en-US" sz="2400" dirty="0" smtClean="0">
                <a:solidFill>
                  <a:srgbClr val="FF6600"/>
                </a:solidFill>
              </a:rPr>
              <a:t>long </a:t>
            </a:r>
            <a:r>
              <a:rPr lang="en-US" sz="2400" dirty="0" smtClean="0">
                <a:solidFill>
                  <a:srgbClr val="FF6600"/>
                </a:solidFill>
              </a:rPr>
              <a:t>5W</a:t>
            </a:r>
            <a:endParaRPr lang="en-US" sz="2400" dirty="0">
              <a:solidFill>
                <a:srgbClr val="FF6600"/>
              </a:solidFill>
            </a:endParaRPr>
          </a:p>
        </p:txBody>
      </p:sp>
      <p:sp>
        <p:nvSpPr>
          <p:cNvPr id="16" name="TextBox 15"/>
          <p:cNvSpPr txBox="1"/>
          <p:nvPr/>
        </p:nvSpPr>
        <p:spPr>
          <a:xfrm>
            <a:off x="5307742" y="785248"/>
            <a:ext cx="3398814" cy="1015663"/>
          </a:xfrm>
          <a:prstGeom prst="rect">
            <a:avLst/>
          </a:prstGeom>
          <a:noFill/>
        </p:spPr>
        <p:txBody>
          <a:bodyPr wrap="square" rtlCol="0">
            <a:spAutoFit/>
          </a:bodyPr>
          <a:lstStyle/>
          <a:p>
            <a:r>
              <a:rPr lang="en-US" sz="2000" dirty="0" smtClean="0"/>
              <a:t>Eastern edge of the moist air north of 2N (mid clouds appear west of 10W)</a:t>
            </a:r>
            <a:endParaRPr lang="en-US" sz="2000" dirty="0" smtClean="0"/>
          </a:p>
        </p:txBody>
      </p:sp>
      <p:cxnSp>
        <p:nvCxnSpPr>
          <p:cNvPr id="17" name="Straight Arrow Connector 16"/>
          <p:cNvCxnSpPr/>
          <p:nvPr/>
        </p:nvCxnSpPr>
        <p:spPr>
          <a:xfrm flipH="1">
            <a:off x="4115658" y="1143000"/>
            <a:ext cx="1192084" cy="65791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2765" y="5476446"/>
            <a:ext cx="3922893" cy="1015663"/>
          </a:xfrm>
          <a:prstGeom prst="rect">
            <a:avLst/>
          </a:prstGeom>
          <a:noFill/>
        </p:spPr>
        <p:txBody>
          <a:bodyPr wrap="square" rtlCol="0">
            <a:spAutoFit/>
          </a:bodyPr>
          <a:lstStyle/>
          <a:p>
            <a:r>
              <a:rPr lang="en-US" sz="2000" dirty="0" smtClean="0"/>
              <a:t>BL </a:t>
            </a:r>
            <a:r>
              <a:rPr lang="en-US" sz="2000" dirty="0" smtClean="0"/>
              <a:t>heights </a:t>
            </a:r>
            <a:r>
              <a:rPr lang="en-US" sz="2000" dirty="0" smtClean="0"/>
              <a:t>(black contours or alternatively, vertical gradient in RH) increase to the south and west</a:t>
            </a:r>
            <a:endParaRPr lang="en-US" sz="2000" dirty="0"/>
          </a:p>
        </p:txBody>
      </p:sp>
      <p:cxnSp>
        <p:nvCxnSpPr>
          <p:cNvPr id="26" name="Straight Arrow Connector 25"/>
          <p:cNvCxnSpPr/>
          <p:nvPr/>
        </p:nvCxnSpPr>
        <p:spPr>
          <a:xfrm flipV="1">
            <a:off x="1295401" y="4309420"/>
            <a:ext cx="0" cy="1167026"/>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344333" y="5476446"/>
            <a:ext cx="1963409" cy="182111"/>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38975" y="1917351"/>
            <a:ext cx="4121581" cy="707886"/>
          </a:xfrm>
          <a:prstGeom prst="rect">
            <a:avLst/>
          </a:prstGeom>
          <a:noFill/>
        </p:spPr>
        <p:txBody>
          <a:bodyPr wrap="square" rtlCol="0">
            <a:spAutoFit/>
          </a:bodyPr>
          <a:lstStyle/>
          <a:p>
            <a:r>
              <a:rPr lang="en-US" sz="2000" dirty="0" smtClean="0"/>
              <a:t>New plume of moist air from the east at 600mb ~15 </a:t>
            </a:r>
            <a:r>
              <a:rPr lang="en-US" sz="2000" dirty="0" err="1" smtClean="0"/>
              <a:t>kft</a:t>
            </a:r>
            <a:endParaRPr lang="en-US" sz="2000" dirty="0" smtClean="0"/>
          </a:p>
        </p:txBody>
      </p:sp>
      <p:cxnSp>
        <p:nvCxnSpPr>
          <p:cNvPr id="23" name="Straight Arrow Connector 22"/>
          <p:cNvCxnSpPr/>
          <p:nvPr/>
        </p:nvCxnSpPr>
        <p:spPr>
          <a:xfrm>
            <a:off x="6787444" y="2427111"/>
            <a:ext cx="169334" cy="860778"/>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5076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408550"/>
            <a:ext cx="8339667" cy="6449450"/>
          </a:xfrm>
          <a:prstGeom prst="rect">
            <a:avLst/>
          </a:prstGeom>
        </p:spPr>
      </p:pic>
      <p:sp>
        <p:nvSpPr>
          <p:cNvPr id="4" name="TextBox 3"/>
          <p:cNvSpPr txBox="1"/>
          <p:nvPr/>
        </p:nvSpPr>
        <p:spPr>
          <a:xfrm>
            <a:off x="255404" y="-24048"/>
            <a:ext cx="7543890" cy="461665"/>
          </a:xfrm>
          <a:prstGeom prst="rect">
            <a:avLst/>
          </a:prstGeom>
          <a:noFill/>
        </p:spPr>
        <p:txBody>
          <a:bodyPr wrap="square" rtlCol="0">
            <a:spAutoFit/>
          </a:bodyPr>
          <a:lstStyle/>
          <a:p>
            <a:r>
              <a:rPr lang="en-US" sz="2400" dirty="0" smtClean="0">
                <a:solidFill>
                  <a:srgbClr val="FF6600"/>
                </a:solidFill>
              </a:rPr>
              <a:t>BL height forecast </a:t>
            </a:r>
            <a:r>
              <a:rPr lang="en-US" sz="2400" dirty="0" smtClean="0">
                <a:solidFill>
                  <a:srgbClr val="FF6600"/>
                </a:solidFill>
              </a:rPr>
              <a:t>for 8/19 Sat @ 12PM</a:t>
            </a:r>
            <a:endParaRPr lang="en-US" sz="2400" dirty="0">
              <a:solidFill>
                <a:srgbClr val="FF6600"/>
              </a:solidFill>
            </a:endParaRPr>
          </a:p>
        </p:txBody>
      </p:sp>
      <p:sp>
        <p:nvSpPr>
          <p:cNvPr id="12" name="TextBox 11"/>
          <p:cNvSpPr txBox="1"/>
          <p:nvPr/>
        </p:nvSpPr>
        <p:spPr>
          <a:xfrm>
            <a:off x="5884333" y="5173436"/>
            <a:ext cx="3259667" cy="707886"/>
          </a:xfrm>
          <a:prstGeom prst="rect">
            <a:avLst/>
          </a:prstGeom>
          <a:solidFill>
            <a:schemeClr val="bg1"/>
          </a:solidFill>
          <a:ln>
            <a:solidFill>
              <a:srgbClr val="FFFF00"/>
            </a:solidFill>
          </a:ln>
        </p:spPr>
        <p:txBody>
          <a:bodyPr wrap="square" rtlCol="0">
            <a:spAutoFit/>
          </a:bodyPr>
          <a:lstStyle/>
          <a:p>
            <a:r>
              <a:rPr lang="en-US" sz="2000" dirty="0" smtClean="0"/>
              <a:t>zonal gradient in BL heights along 8S is relatively small</a:t>
            </a:r>
            <a:endParaRPr lang="en-US" sz="2000" dirty="0" smtClean="0"/>
          </a:p>
        </p:txBody>
      </p:sp>
      <p:cxnSp>
        <p:nvCxnSpPr>
          <p:cNvPr id="15" name="Straight Arrow Connector 14"/>
          <p:cNvCxnSpPr/>
          <p:nvPr/>
        </p:nvCxnSpPr>
        <p:spPr>
          <a:xfrm flipH="1" flipV="1">
            <a:off x="4191000" y="3076222"/>
            <a:ext cx="1693334" cy="2097215"/>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4311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8999" y="446624"/>
            <a:ext cx="6829779" cy="4748811"/>
          </a:xfrm>
          <a:prstGeom prst="rect">
            <a:avLst/>
          </a:prstGeom>
        </p:spPr>
      </p:pic>
      <p:pic>
        <p:nvPicPr>
          <p:cNvPr id="8" name="Picture 7"/>
          <p:cNvPicPr>
            <a:picLocks noChangeAspect="1"/>
          </p:cNvPicPr>
          <p:nvPr/>
        </p:nvPicPr>
        <p:blipFill>
          <a:blip r:embed="rId3"/>
          <a:stretch>
            <a:fillRect/>
          </a:stretch>
        </p:blipFill>
        <p:spPr>
          <a:xfrm>
            <a:off x="2610553" y="5128753"/>
            <a:ext cx="6378226" cy="558025"/>
          </a:xfrm>
          <a:prstGeom prst="rect">
            <a:avLst/>
          </a:prstGeom>
        </p:spPr>
      </p:pic>
      <p:pic>
        <p:nvPicPr>
          <p:cNvPr id="7" name="Picture 6"/>
          <p:cNvPicPr>
            <a:picLocks noChangeAspect="1"/>
          </p:cNvPicPr>
          <p:nvPr/>
        </p:nvPicPr>
        <p:blipFill>
          <a:blip r:embed="rId4"/>
          <a:stretch>
            <a:fillRect/>
          </a:stretch>
        </p:blipFill>
        <p:spPr>
          <a:xfrm>
            <a:off x="1407998" y="418403"/>
            <a:ext cx="776015" cy="4492263"/>
          </a:xfrm>
          <a:prstGeom prst="rect">
            <a:avLst/>
          </a:prstGeom>
        </p:spPr>
      </p:pic>
      <p:sp>
        <p:nvSpPr>
          <p:cNvPr id="9" name="TextBox 8"/>
          <p:cNvSpPr txBox="1"/>
          <p:nvPr/>
        </p:nvSpPr>
        <p:spPr>
          <a:xfrm>
            <a:off x="112889" y="-43262"/>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8/19 Sat @ 12PM</a:t>
            </a:r>
            <a:endParaRPr lang="en-US" sz="2400" dirty="0">
              <a:solidFill>
                <a:srgbClr val="FF6600"/>
              </a:solidFill>
            </a:endParaRPr>
          </a:p>
        </p:txBody>
      </p:sp>
      <p:sp>
        <p:nvSpPr>
          <p:cNvPr id="13" name="TextBox 12"/>
          <p:cNvSpPr txBox="1"/>
          <p:nvPr/>
        </p:nvSpPr>
        <p:spPr>
          <a:xfrm>
            <a:off x="2235290" y="568692"/>
            <a:ext cx="1172116" cy="369332"/>
          </a:xfrm>
          <a:prstGeom prst="rect">
            <a:avLst/>
          </a:prstGeom>
          <a:noFill/>
        </p:spPr>
        <p:txBody>
          <a:bodyPr wrap="none" rtlCol="0">
            <a:spAutoFit/>
          </a:bodyPr>
          <a:lstStyle/>
          <a:p>
            <a:r>
              <a:rPr lang="en-US" dirty="0" smtClean="0">
                <a:solidFill>
                  <a:srgbClr val="FFFF00"/>
                </a:solidFill>
              </a:rPr>
              <a:t>15</a:t>
            </a:r>
            <a:r>
              <a:rPr lang="en-US" dirty="0" smtClean="0">
                <a:solidFill>
                  <a:srgbClr val="FFFF00"/>
                </a:solidFill>
              </a:rPr>
              <a:t>-</a:t>
            </a:r>
            <a:r>
              <a:rPr lang="en-US" dirty="0" smtClean="0">
                <a:solidFill>
                  <a:srgbClr val="FFFF00"/>
                </a:solidFill>
              </a:rPr>
              <a:t>25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2181374" y="1139798"/>
            <a:ext cx="1172116" cy="369332"/>
          </a:xfrm>
          <a:prstGeom prst="rect">
            <a:avLst/>
          </a:prstGeom>
          <a:noFill/>
        </p:spPr>
        <p:txBody>
          <a:bodyPr wrap="none" rtlCol="0">
            <a:spAutoFit/>
          </a:bodyPr>
          <a:lstStyle/>
          <a:p>
            <a:r>
              <a:rPr lang="en-US" dirty="0" smtClean="0">
                <a:solidFill>
                  <a:srgbClr val="FFFF00"/>
                </a:solidFill>
              </a:rPr>
              <a:t>15-25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2167263" y="2088444"/>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17" name="TextBox 16"/>
          <p:cNvSpPr txBox="1"/>
          <p:nvPr/>
        </p:nvSpPr>
        <p:spPr>
          <a:xfrm>
            <a:off x="28223" y="5588001"/>
            <a:ext cx="9144000" cy="1323439"/>
          </a:xfrm>
          <a:prstGeom prst="rect">
            <a:avLst/>
          </a:prstGeom>
          <a:noFill/>
        </p:spPr>
        <p:txBody>
          <a:bodyPr wrap="square" rtlCol="0">
            <a:spAutoFit/>
          </a:bodyPr>
          <a:lstStyle/>
          <a:p>
            <a:pPr marL="342900" indent="-342900">
              <a:buFontTx/>
              <a:buChar char="-"/>
            </a:pPr>
            <a:r>
              <a:rPr lang="en-US" sz="2000" dirty="0" smtClean="0"/>
              <a:t>Big surge </a:t>
            </a:r>
            <a:r>
              <a:rPr lang="en-US" sz="2000" dirty="0" smtClean="0"/>
              <a:t>of moisture from </a:t>
            </a:r>
            <a:r>
              <a:rPr lang="en-US" sz="2000" dirty="0" smtClean="0"/>
              <a:t>the east</a:t>
            </a:r>
            <a:r>
              <a:rPr lang="en-US" sz="2000" dirty="0" smtClean="0"/>
              <a:t> at 15 </a:t>
            </a:r>
            <a:r>
              <a:rPr lang="en-US" sz="2000" dirty="0" err="1" smtClean="0"/>
              <a:t>kft</a:t>
            </a:r>
            <a:r>
              <a:rPr lang="en-US" sz="2000" dirty="0" smtClean="0"/>
              <a:t>: </a:t>
            </a:r>
            <a:r>
              <a:rPr lang="en-US" sz="2000" dirty="0" smtClean="0"/>
              <a:t>north </a:t>
            </a:r>
            <a:r>
              <a:rPr lang="en-US" sz="2000" dirty="0" smtClean="0"/>
              <a:t>of </a:t>
            </a:r>
            <a:r>
              <a:rPr lang="en-US" sz="2000" dirty="0" smtClean="0"/>
              <a:t>~5S </a:t>
            </a:r>
            <a:r>
              <a:rPr lang="en-US" sz="2000" dirty="0" smtClean="0"/>
              <a:t>along </a:t>
            </a:r>
            <a:r>
              <a:rPr lang="en-US" sz="2000" dirty="0" smtClean="0"/>
              <a:t>the routine </a:t>
            </a:r>
            <a:r>
              <a:rPr lang="en-US" sz="2000" dirty="0" smtClean="0"/>
              <a:t>flight track</a:t>
            </a:r>
          </a:p>
          <a:p>
            <a:pPr marL="342900" indent="-342900">
              <a:buFontTx/>
              <a:buChar char="-"/>
            </a:pPr>
            <a:r>
              <a:rPr lang="en-US" sz="2000" dirty="0" smtClean="0"/>
              <a:t>Strong (15-25 knots) easterly crosswinds at 15 </a:t>
            </a:r>
            <a:r>
              <a:rPr lang="en-US" sz="2000" dirty="0" err="1" smtClean="0"/>
              <a:t>kft</a:t>
            </a:r>
            <a:r>
              <a:rPr lang="en-US" sz="2000" dirty="0" smtClean="0"/>
              <a:t>, weaker winds below</a:t>
            </a:r>
            <a:endParaRPr lang="en-US" sz="2000" dirty="0" smtClean="0"/>
          </a:p>
          <a:p>
            <a:pPr marL="342900" indent="-342900">
              <a:buFontTx/>
              <a:buChar char="-"/>
            </a:pPr>
            <a:r>
              <a:rPr lang="en-US" sz="2000" dirty="0" smtClean="0"/>
              <a:t>Surface winds are near climatology (~10 knots S)</a:t>
            </a:r>
          </a:p>
        </p:txBody>
      </p:sp>
    </p:spTree>
    <p:extLst>
      <p:ext uri="{BB962C8B-B14F-4D97-AF65-F5344CB8AC3E}">
        <p14:creationId xmlns:p14="http://schemas.microsoft.com/office/powerpoint/2010/main" val="4146366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56458" y="2374535"/>
            <a:ext cx="6431280" cy="4864608"/>
          </a:xfrm>
          <a:prstGeom prst="rect">
            <a:avLst/>
          </a:prstGeom>
        </p:spPr>
      </p:pic>
      <p:sp>
        <p:nvSpPr>
          <p:cNvPr id="5" name="TextBox 4"/>
          <p:cNvSpPr txBox="1"/>
          <p:nvPr/>
        </p:nvSpPr>
        <p:spPr>
          <a:xfrm>
            <a:off x="1" y="0"/>
            <a:ext cx="3679425" cy="1200328"/>
          </a:xfrm>
          <a:prstGeom prst="rect">
            <a:avLst/>
          </a:prstGeom>
          <a:noFill/>
        </p:spPr>
        <p:txBody>
          <a:bodyPr wrap="square" rtlCol="0">
            <a:spAutoFit/>
          </a:bodyPr>
          <a:lstStyle/>
          <a:p>
            <a:r>
              <a:rPr lang="en-US" sz="2400" dirty="0" smtClean="0">
                <a:solidFill>
                  <a:srgbClr val="FF6600"/>
                </a:solidFill>
              </a:rPr>
              <a:t>Backward trajectories from </a:t>
            </a:r>
            <a:r>
              <a:rPr lang="en-US" sz="2400" dirty="0" smtClean="0">
                <a:solidFill>
                  <a:srgbClr val="FF6600"/>
                </a:solidFill>
              </a:rPr>
              <a:t>suitcase track </a:t>
            </a:r>
            <a:r>
              <a:rPr lang="en-US" sz="2400" dirty="0" smtClean="0">
                <a:solidFill>
                  <a:srgbClr val="FF6600"/>
                </a:solidFill>
              </a:rPr>
              <a:t>on </a:t>
            </a:r>
          </a:p>
          <a:p>
            <a:r>
              <a:rPr lang="en-US" sz="2400" dirty="0" smtClean="0">
                <a:solidFill>
                  <a:srgbClr val="FF6600"/>
                </a:solidFill>
              </a:rPr>
              <a:t>8/</a:t>
            </a:r>
            <a:r>
              <a:rPr lang="en-US" sz="2400" dirty="0" smtClean="0">
                <a:solidFill>
                  <a:srgbClr val="FF6600"/>
                </a:solidFill>
              </a:rPr>
              <a:t>19 </a:t>
            </a:r>
            <a:r>
              <a:rPr lang="en-US" sz="2400" dirty="0" smtClean="0">
                <a:solidFill>
                  <a:srgbClr val="FF6600"/>
                </a:solidFill>
              </a:rPr>
              <a:t>Fri @ 2 </a:t>
            </a:r>
            <a:r>
              <a:rPr lang="en-US" sz="2400" dirty="0" smtClean="0">
                <a:solidFill>
                  <a:srgbClr val="FF6600"/>
                </a:solidFill>
              </a:rPr>
              <a:t>and 3 </a:t>
            </a:r>
            <a:r>
              <a:rPr lang="en-US" sz="2400" dirty="0" smtClean="0">
                <a:solidFill>
                  <a:srgbClr val="FF6600"/>
                </a:solidFill>
              </a:rPr>
              <a:t>km</a:t>
            </a:r>
            <a:endParaRPr lang="en-US" sz="2400" dirty="0" smtClean="0">
              <a:solidFill>
                <a:srgbClr val="FF6600"/>
              </a:solidFill>
            </a:endParaRPr>
          </a:p>
        </p:txBody>
      </p:sp>
      <p:sp>
        <p:nvSpPr>
          <p:cNvPr id="8" name="TextBox 7"/>
          <p:cNvSpPr txBox="1"/>
          <p:nvPr/>
        </p:nvSpPr>
        <p:spPr>
          <a:xfrm>
            <a:off x="3268793" y="6079949"/>
            <a:ext cx="821266" cy="461665"/>
          </a:xfrm>
          <a:prstGeom prst="rect">
            <a:avLst/>
          </a:prstGeom>
          <a:noFill/>
        </p:spPr>
        <p:txBody>
          <a:bodyPr wrap="square" rtlCol="0">
            <a:spAutoFit/>
          </a:bodyPr>
          <a:lstStyle/>
          <a:p>
            <a:r>
              <a:rPr lang="en-US" sz="2400" dirty="0" smtClean="0">
                <a:solidFill>
                  <a:srgbClr val="FF6600"/>
                </a:solidFill>
              </a:rPr>
              <a:t>2 km</a:t>
            </a:r>
            <a:endParaRPr lang="en-US" sz="2400" dirty="0" smtClean="0">
              <a:solidFill>
                <a:srgbClr val="FF6600"/>
              </a:solidFill>
            </a:endParaRPr>
          </a:p>
        </p:txBody>
      </p:sp>
      <p:pic>
        <p:nvPicPr>
          <p:cNvPr id="11" name="Picture 10"/>
          <p:cNvPicPr>
            <a:picLocks noChangeAspect="1"/>
          </p:cNvPicPr>
          <p:nvPr/>
        </p:nvPicPr>
        <p:blipFill>
          <a:blip r:embed="rId3"/>
          <a:stretch>
            <a:fillRect/>
          </a:stretch>
        </p:blipFill>
        <p:spPr>
          <a:xfrm>
            <a:off x="3493347" y="0"/>
            <a:ext cx="6441440" cy="4860544"/>
          </a:xfrm>
          <a:prstGeom prst="rect">
            <a:avLst/>
          </a:prstGeom>
        </p:spPr>
      </p:pic>
      <p:sp>
        <p:nvSpPr>
          <p:cNvPr id="9" name="TextBox 8"/>
          <p:cNvSpPr txBox="1"/>
          <p:nvPr/>
        </p:nvSpPr>
        <p:spPr>
          <a:xfrm>
            <a:off x="7583970" y="3720571"/>
            <a:ext cx="821266" cy="461665"/>
          </a:xfrm>
          <a:prstGeom prst="rect">
            <a:avLst/>
          </a:prstGeom>
          <a:noFill/>
        </p:spPr>
        <p:txBody>
          <a:bodyPr wrap="square" rtlCol="0">
            <a:spAutoFit/>
          </a:bodyPr>
          <a:lstStyle/>
          <a:p>
            <a:r>
              <a:rPr lang="en-US" sz="2400" dirty="0">
                <a:solidFill>
                  <a:srgbClr val="FF6600"/>
                </a:solidFill>
              </a:rPr>
              <a:t>3</a:t>
            </a:r>
            <a:r>
              <a:rPr lang="en-US" sz="2400" dirty="0" smtClean="0">
                <a:solidFill>
                  <a:srgbClr val="FF6600"/>
                </a:solidFill>
              </a:rPr>
              <a:t> km</a:t>
            </a:r>
            <a:endParaRPr lang="en-US" sz="2400" dirty="0" smtClean="0">
              <a:solidFill>
                <a:srgbClr val="FF6600"/>
              </a:solidFill>
            </a:endParaRPr>
          </a:p>
        </p:txBody>
      </p:sp>
      <p:sp>
        <p:nvSpPr>
          <p:cNvPr id="12" name="Oval 11"/>
          <p:cNvSpPr/>
          <p:nvPr/>
        </p:nvSpPr>
        <p:spPr>
          <a:xfrm>
            <a:off x="588824" y="3767354"/>
            <a:ext cx="723510" cy="876987"/>
          </a:xfrm>
          <a:prstGeom prst="ellipse">
            <a:avLst/>
          </a:prstGeom>
          <a:noFill/>
          <a:ln w="28575" cmpd="sng">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821224" y="1497548"/>
            <a:ext cx="613443" cy="876987"/>
          </a:xfrm>
          <a:prstGeom prst="ellipse">
            <a:avLst/>
          </a:prstGeom>
          <a:noFill/>
          <a:ln w="28575" cmpd="sng">
            <a:solidFill>
              <a:srgbClr val="FF1E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7033822" y="5606515"/>
            <a:ext cx="2110178" cy="1251485"/>
          </a:xfrm>
          <a:prstGeom prst="rect">
            <a:avLst/>
          </a:prstGeom>
        </p:spPr>
      </p:pic>
      <p:sp>
        <p:nvSpPr>
          <p:cNvPr id="15" name="TextBox 14"/>
          <p:cNvSpPr txBox="1"/>
          <p:nvPr/>
        </p:nvSpPr>
        <p:spPr>
          <a:xfrm>
            <a:off x="4798622" y="4399945"/>
            <a:ext cx="4470400" cy="1323439"/>
          </a:xfrm>
          <a:prstGeom prst="rect">
            <a:avLst/>
          </a:prstGeom>
          <a:noFill/>
        </p:spPr>
        <p:txBody>
          <a:bodyPr wrap="square" rtlCol="0">
            <a:spAutoFit/>
          </a:bodyPr>
          <a:lstStyle/>
          <a:p>
            <a:r>
              <a:rPr lang="en-US" sz="2000" dirty="0" smtClean="0"/>
              <a:t>Along ~11-8W, we </a:t>
            </a:r>
            <a:r>
              <a:rPr lang="en-US" sz="2000" i="1" dirty="0" smtClean="0"/>
              <a:t>may</a:t>
            </a:r>
            <a:r>
              <a:rPr lang="en-US" sz="2000" dirty="0" smtClean="0"/>
              <a:t> be able to resample the air sampled on the N-S leg of 8/17 flight (parcel altitudes don’t change very much in 2 days)</a:t>
            </a:r>
            <a:endParaRPr lang="en-US" sz="2000" dirty="0" smtClean="0"/>
          </a:p>
        </p:txBody>
      </p:sp>
      <p:cxnSp>
        <p:nvCxnSpPr>
          <p:cNvPr id="16" name="Straight Arrow Connector 15"/>
          <p:cNvCxnSpPr/>
          <p:nvPr/>
        </p:nvCxnSpPr>
        <p:spPr>
          <a:xfrm>
            <a:off x="6223001" y="5723384"/>
            <a:ext cx="1552221" cy="485505"/>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343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94000" y="0"/>
            <a:ext cx="6364111" cy="4806839"/>
          </a:xfrm>
          <a:prstGeom prst="rect">
            <a:avLst/>
          </a:prstGeom>
        </p:spPr>
      </p:pic>
      <p:sp>
        <p:nvSpPr>
          <p:cNvPr id="5" name="TextBox 4"/>
          <p:cNvSpPr txBox="1"/>
          <p:nvPr/>
        </p:nvSpPr>
        <p:spPr>
          <a:xfrm>
            <a:off x="1" y="0"/>
            <a:ext cx="3679425" cy="1200328"/>
          </a:xfrm>
          <a:prstGeom prst="rect">
            <a:avLst/>
          </a:prstGeom>
          <a:noFill/>
        </p:spPr>
        <p:txBody>
          <a:bodyPr wrap="square" rtlCol="0">
            <a:spAutoFit/>
          </a:bodyPr>
          <a:lstStyle/>
          <a:p>
            <a:r>
              <a:rPr lang="en-US" sz="2400" dirty="0" smtClean="0">
                <a:solidFill>
                  <a:srgbClr val="FF6600"/>
                </a:solidFill>
              </a:rPr>
              <a:t>Backward trajectories from </a:t>
            </a:r>
            <a:r>
              <a:rPr lang="en-US" sz="2400" dirty="0" smtClean="0">
                <a:solidFill>
                  <a:srgbClr val="FF6600"/>
                </a:solidFill>
              </a:rPr>
              <a:t>routine track </a:t>
            </a:r>
            <a:r>
              <a:rPr lang="en-US" sz="2400" dirty="0" smtClean="0">
                <a:solidFill>
                  <a:srgbClr val="FF6600"/>
                </a:solidFill>
              </a:rPr>
              <a:t>on </a:t>
            </a:r>
          </a:p>
          <a:p>
            <a:r>
              <a:rPr lang="en-US" sz="2400" dirty="0" smtClean="0">
                <a:solidFill>
                  <a:srgbClr val="FF6600"/>
                </a:solidFill>
              </a:rPr>
              <a:t>8/</a:t>
            </a:r>
            <a:r>
              <a:rPr lang="en-US" sz="2400" dirty="0" smtClean="0">
                <a:solidFill>
                  <a:srgbClr val="FF6600"/>
                </a:solidFill>
              </a:rPr>
              <a:t>19 </a:t>
            </a:r>
            <a:r>
              <a:rPr lang="en-US" sz="2400" dirty="0" smtClean="0">
                <a:solidFill>
                  <a:srgbClr val="FF6600"/>
                </a:solidFill>
              </a:rPr>
              <a:t>Fri @ 2 </a:t>
            </a:r>
            <a:r>
              <a:rPr lang="en-US" sz="2400" dirty="0" smtClean="0">
                <a:solidFill>
                  <a:srgbClr val="FF6600"/>
                </a:solidFill>
              </a:rPr>
              <a:t>and 3 </a:t>
            </a:r>
            <a:r>
              <a:rPr lang="en-US" sz="2400" dirty="0" smtClean="0">
                <a:solidFill>
                  <a:srgbClr val="FF6600"/>
                </a:solidFill>
              </a:rPr>
              <a:t>km</a:t>
            </a:r>
            <a:endParaRPr lang="en-US" sz="2400" dirty="0" smtClean="0">
              <a:solidFill>
                <a:srgbClr val="FF6600"/>
              </a:solidFill>
            </a:endParaRPr>
          </a:p>
        </p:txBody>
      </p:sp>
      <p:pic>
        <p:nvPicPr>
          <p:cNvPr id="2" name="Picture 1"/>
          <p:cNvPicPr>
            <a:picLocks noChangeAspect="1"/>
          </p:cNvPicPr>
          <p:nvPr/>
        </p:nvPicPr>
        <p:blipFill>
          <a:blip r:embed="rId3"/>
          <a:stretch>
            <a:fillRect/>
          </a:stretch>
        </p:blipFill>
        <p:spPr>
          <a:xfrm>
            <a:off x="-1785899" y="2257778"/>
            <a:ext cx="6584769" cy="4967111"/>
          </a:xfrm>
          <a:prstGeom prst="rect">
            <a:avLst/>
          </a:prstGeom>
        </p:spPr>
      </p:pic>
      <p:sp>
        <p:nvSpPr>
          <p:cNvPr id="8" name="TextBox 7"/>
          <p:cNvSpPr txBox="1"/>
          <p:nvPr/>
        </p:nvSpPr>
        <p:spPr>
          <a:xfrm>
            <a:off x="3268793" y="6079949"/>
            <a:ext cx="821266" cy="461665"/>
          </a:xfrm>
          <a:prstGeom prst="rect">
            <a:avLst/>
          </a:prstGeom>
          <a:noFill/>
        </p:spPr>
        <p:txBody>
          <a:bodyPr wrap="square" rtlCol="0">
            <a:spAutoFit/>
          </a:bodyPr>
          <a:lstStyle/>
          <a:p>
            <a:r>
              <a:rPr lang="en-US" sz="2400" dirty="0" smtClean="0">
                <a:solidFill>
                  <a:srgbClr val="FF6600"/>
                </a:solidFill>
              </a:rPr>
              <a:t>2 km</a:t>
            </a:r>
            <a:endParaRPr lang="en-US" sz="2400" dirty="0" smtClean="0">
              <a:solidFill>
                <a:srgbClr val="FF6600"/>
              </a:solidFill>
            </a:endParaRPr>
          </a:p>
        </p:txBody>
      </p:sp>
      <p:sp>
        <p:nvSpPr>
          <p:cNvPr id="9" name="TextBox 8"/>
          <p:cNvSpPr txBox="1"/>
          <p:nvPr/>
        </p:nvSpPr>
        <p:spPr>
          <a:xfrm>
            <a:off x="7583970" y="3720571"/>
            <a:ext cx="821266" cy="461665"/>
          </a:xfrm>
          <a:prstGeom prst="rect">
            <a:avLst/>
          </a:prstGeom>
          <a:noFill/>
        </p:spPr>
        <p:txBody>
          <a:bodyPr wrap="square" rtlCol="0">
            <a:spAutoFit/>
          </a:bodyPr>
          <a:lstStyle/>
          <a:p>
            <a:r>
              <a:rPr lang="en-US" sz="2400" dirty="0">
                <a:solidFill>
                  <a:srgbClr val="FF6600"/>
                </a:solidFill>
              </a:rPr>
              <a:t>3</a:t>
            </a:r>
            <a:r>
              <a:rPr lang="en-US" sz="2400" dirty="0" smtClean="0">
                <a:solidFill>
                  <a:srgbClr val="FF6600"/>
                </a:solidFill>
              </a:rPr>
              <a:t> km</a:t>
            </a:r>
            <a:endParaRPr lang="en-US" sz="2400" dirty="0" smtClean="0">
              <a:solidFill>
                <a:srgbClr val="FF6600"/>
              </a:solidFill>
            </a:endParaRPr>
          </a:p>
        </p:txBody>
      </p:sp>
      <p:sp>
        <p:nvSpPr>
          <p:cNvPr id="7" name="TextBox 6"/>
          <p:cNvSpPr txBox="1"/>
          <p:nvPr/>
        </p:nvSpPr>
        <p:spPr>
          <a:xfrm>
            <a:off x="4798622" y="4923120"/>
            <a:ext cx="4470400" cy="1938992"/>
          </a:xfrm>
          <a:prstGeom prst="rect">
            <a:avLst/>
          </a:prstGeom>
          <a:noFill/>
        </p:spPr>
        <p:txBody>
          <a:bodyPr wrap="square" rtlCol="0">
            <a:spAutoFit/>
          </a:bodyPr>
          <a:lstStyle/>
          <a:p>
            <a:r>
              <a:rPr lang="en-US" sz="2000" dirty="0" smtClean="0"/>
              <a:t>Parcels at 2km originated from latitudes south of 10S, whereas parcels at </a:t>
            </a:r>
            <a:r>
              <a:rPr lang="en-US" sz="2000" dirty="0"/>
              <a:t>3km (north of 10S) </a:t>
            </a:r>
            <a:r>
              <a:rPr lang="en-US" sz="2000" dirty="0" smtClean="0"/>
              <a:t>originated </a:t>
            </a:r>
            <a:r>
              <a:rPr lang="en-US" sz="2000" dirty="0" smtClean="0"/>
              <a:t>from latitudes north of 10S</a:t>
            </a:r>
          </a:p>
          <a:p>
            <a:endParaRPr lang="en-US" sz="2000" dirty="0"/>
          </a:p>
          <a:p>
            <a:r>
              <a:rPr lang="en-US" sz="2000" dirty="0" smtClean="0"/>
              <a:t>Flow along N and S branches at 3km</a:t>
            </a:r>
            <a:endParaRPr lang="en-US" sz="2000" dirty="0" smtClean="0"/>
          </a:p>
        </p:txBody>
      </p:sp>
    </p:spTree>
    <p:extLst>
      <p:ext uri="{BB962C8B-B14F-4D97-AF65-F5344CB8AC3E}">
        <p14:creationId xmlns:p14="http://schemas.microsoft.com/office/powerpoint/2010/main" val="4127237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cloud </a:t>
            </a:r>
            <a:r>
              <a:rPr lang="en-US" sz="2400" dirty="0" smtClean="0">
                <a:solidFill>
                  <a:srgbClr val="FF6600"/>
                </a:solidFill>
              </a:rPr>
              <a:t>forecast for 8/19 Sat @ 12PM</a:t>
            </a:r>
            <a:endParaRPr lang="en-US" sz="2400" dirty="0">
              <a:solidFill>
                <a:srgbClr val="FF6600"/>
              </a:solidFill>
            </a:endParaRPr>
          </a:p>
        </p:txBody>
      </p:sp>
      <p:pic>
        <p:nvPicPr>
          <p:cNvPr id="3" name="Picture 2"/>
          <p:cNvPicPr>
            <a:picLocks noChangeAspect="1"/>
          </p:cNvPicPr>
          <p:nvPr/>
        </p:nvPicPr>
        <p:blipFill>
          <a:blip r:embed="rId2"/>
          <a:stretch>
            <a:fillRect/>
          </a:stretch>
        </p:blipFill>
        <p:spPr>
          <a:xfrm>
            <a:off x="0" y="595961"/>
            <a:ext cx="9144000" cy="6262039"/>
          </a:xfrm>
          <a:prstGeom prst="rect">
            <a:avLst/>
          </a:prstGeom>
        </p:spPr>
      </p:pic>
      <p:sp>
        <p:nvSpPr>
          <p:cNvPr id="12" name="TextBox 11"/>
          <p:cNvSpPr txBox="1"/>
          <p:nvPr/>
        </p:nvSpPr>
        <p:spPr>
          <a:xfrm>
            <a:off x="5884333" y="5173436"/>
            <a:ext cx="3259667" cy="1323439"/>
          </a:xfrm>
          <a:prstGeom prst="rect">
            <a:avLst/>
          </a:prstGeom>
          <a:solidFill>
            <a:schemeClr val="bg1"/>
          </a:solidFill>
          <a:ln>
            <a:solidFill>
              <a:srgbClr val="FFFF00"/>
            </a:solidFill>
          </a:ln>
        </p:spPr>
        <p:txBody>
          <a:bodyPr wrap="square" rtlCol="0">
            <a:spAutoFit/>
          </a:bodyPr>
          <a:lstStyle/>
          <a:p>
            <a:r>
              <a:rPr lang="en-US" sz="2000" dirty="0" smtClean="0"/>
              <a:t>Northern edge of </a:t>
            </a:r>
            <a:r>
              <a:rPr lang="en-US" sz="2000" dirty="0" err="1" smtClean="0"/>
              <a:t>StratCu</a:t>
            </a:r>
            <a:r>
              <a:rPr lang="en-US" sz="2000" dirty="0" smtClean="0"/>
              <a:t> deck has retreated SE in today’s forecast (in EC model, but not in UKMO model)</a:t>
            </a:r>
            <a:endParaRPr lang="en-US" sz="2000" dirty="0" smtClean="0"/>
          </a:p>
        </p:txBody>
      </p:sp>
      <p:cxnSp>
        <p:nvCxnSpPr>
          <p:cNvPr id="15" name="Straight Arrow Connector 14"/>
          <p:cNvCxnSpPr/>
          <p:nvPr/>
        </p:nvCxnSpPr>
        <p:spPr>
          <a:xfrm flipH="1" flipV="1">
            <a:off x="4107737" y="2783015"/>
            <a:ext cx="1776596" cy="280081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00534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5922" y="446866"/>
            <a:ext cx="7790744" cy="6411133"/>
          </a:xfrm>
          <a:prstGeom prst="rect">
            <a:avLst/>
          </a:prstGeom>
        </p:spPr>
      </p:pic>
      <p:sp>
        <p:nvSpPr>
          <p:cNvPr id="4" name="TextBox 3"/>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8/19 Sat @ 12PM</a:t>
            </a:r>
            <a:endParaRPr lang="en-US" sz="2400" dirty="0">
              <a:solidFill>
                <a:srgbClr val="FF6600"/>
              </a:solidFill>
            </a:endParaRPr>
          </a:p>
        </p:txBody>
      </p:sp>
      <p:sp>
        <p:nvSpPr>
          <p:cNvPr id="6" name="TextBox 5"/>
          <p:cNvSpPr txBox="1"/>
          <p:nvPr/>
        </p:nvSpPr>
        <p:spPr>
          <a:xfrm>
            <a:off x="794109" y="5609378"/>
            <a:ext cx="2310335" cy="707886"/>
          </a:xfrm>
          <a:prstGeom prst="rect">
            <a:avLst/>
          </a:prstGeom>
          <a:solidFill>
            <a:schemeClr val="bg1"/>
          </a:solidFill>
          <a:ln>
            <a:solidFill>
              <a:srgbClr val="FFFF00"/>
            </a:solidFill>
          </a:ln>
        </p:spPr>
        <p:txBody>
          <a:bodyPr wrap="square" rtlCol="0">
            <a:spAutoFit/>
          </a:bodyPr>
          <a:lstStyle/>
          <a:p>
            <a:r>
              <a:rPr lang="en-US" sz="2000" dirty="0" smtClean="0"/>
              <a:t>High clouds </a:t>
            </a:r>
            <a:r>
              <a:rPr lang="en-US" sz="2000" dirty="0" smtClean="0"/>
              <a:t>have mostly gone away</a:t>
            </a:r>
            <a:endParaRPr lang="en-US" sz="2000" dirty="0" smtClean="0"/>
          </a:p>
        </p:txBody>
      </p:sp>
      <p:cxnSp>
        <p:nvCxnSpPr>
          <p:cNvPr id="10" name="Straight Arrow Connector 9"/>
          <p:cNvCxnSpPr/>
          <p:nvPr/>
        </p:nvCxnSpPr>
        <p:spPr>
          <a:xfrm flipV="1">
            <a:off x="1447801" y="3908778"/>
            <a:ext cx="1049866" cy="1477491"/>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55404" y="1495778"/>
            <a:ext cx="1332088" cy="604561"/>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01" y="2070068"/>
            <a:ext cx="1809923" cy="2246769"/>
          </a:xfrm>
          <a:prstGeom prst="rect">
            <a:avLst/>
          </a:prstGeom>
          <a:solidFill>
            <a:schemeClr val="bg1"/>
          </a:solidFill>
          <a:ln>
            <a:solidFill>
              <a:srgbClr val="FFFF00"/>
            </a:solidFill>
          </a:ln>
        </p:spPr>
        <p:txBody>
          <a:bodyPr wrap="square" rtlCol="0">
            <a:spAutoFit/>
          </a:bodyPr>
          <a:lstStyle/>
          <a:p>
            <a:r>
              <a:rPr lang="en-US" sz="2000" dirty="0" smtClean="0"/>
              <a:t>mid + high clouds</a:t>
            </a:r>
          </a:p>
          <a:p>
            <a:endParaRPr lang="en-US" sz="2000" dirty="0" smtClean="0"/>
          </a:p>
          <a:p>
            <a:r>
              <a:rPr lang="en-US" sz="2000" dirty="0" smtClean="0"/>
              <a:t>(west of 9W, north of 2N) – in both EC and UKMO models</a:t>
            </a:r>
            <a:endParaRPr lang="en-US" sz="2000" dirty="0" smtClean="0"/>
          </a:p>
        </p:txBody>
      </p:sp>
      <p:sp>
        <p:nvSpPr>
          <p:cNvPr id="13" name="TextBox 12"/>
          <p:cNvSpPr txBox="1"/>
          <p:nvPr/>
        </p:nvSpPr>
        <p:spPr>
          <a:xfrm>
            <a:off x="6985000" y="3085731"/>
            <a:ext cx="2159000" cy="1323439"/>
          </a:xfrm>
          <a:prstGeom prst="rect">
            <a:avLst/>
          </a:prstGeom>
          <a:solidFill>
            <a:schemeClr val="bg1"/>
          </a:solidFill>
          <a:ln>
            <a:solidFill>
              <a:srgbClr val="FFFF00"/>
            </a:solidFill>
          </a:ln>
        </p:spPr>
        <p:txBody>
          <a:bodyPr wrap="square" rtlCol="0">
            <a:spAutoFit/>
          </a:bodyPr>
          <a:lstStyle/>
          <a:p>
            <a:r>
              <a:rPr lang="en-US" sz="2000" dirty="0" smtClean="0"/>
              <a:t>mid + high clouds associated with new plume of moist air</a:t>
            </a:r>
            <a:endParaRPr lang="en-US" sz="2000" dirty="0" smtClean="0"/>
          </a:p>
        </p:txBody>
      </p:sp>
      <p:cxnSp>
        <p:nvCxnSpPr>
          <p:cNvPr id="15" name="Straight Arrow Connector 14"/>
          <p:cNvCxnSpPr/>
          <p:nvPr/>
        </p:nvCxnSpPr>
        <p:spPr>
          <a:xfrm flipH="1" flipV="1">
            <a:off x="6509448" y="2273234"/>
            <a:ext cx="475552" cy="1000544"/>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rot="21246280">
            <a:off x="902857" y="622513"/>
            <a:ext cx="2589094" cy="876987"/>
          </a:xfrm>
          <a:prstGeom prst="ellipse">
            <a:avLst/>
          </a:prstGeom>
          <a:noFill/>
          <a:ln w="57150"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1905000" y="3203222"/>
            <a:ext cx="4106333" cy="0"/>
          </a:xfrm>
          <a:prstGeom prst="line">
            <a:avLst/>
          </a:prstGeom>
          <a:ln w="381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94399" y="1834444"/>
            <a:ext cx="0" cy="1382890"/>
          </a:xfrm>
          <a:prstGeom prst="line">
            <a:avLst/>
          </a:prstGeom>
          <a:ln w="381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869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4347" y="1061357"/>
            <a:ext cx="8229600" cy="3429000"/>
          </a:xfrm>
          <a:prstGeom prst="rect">
            <a:avLst/>
          </a:prstGeom>
        </p:spPr>
      </p:pic>
      <p:sp>
        <p:nvSpPr>
          <p:cNvPr id="3" name="TextBox 2"/>
          <p:cNvSpPr txBox="1"/>
          <p:nvPr/>
        </p:nvSpPr>
        <p:spPr>
          <a:xfrm>
            <a:off x="952500" y="5125357"/>
            <a:ext cx="6725181" cy="369332"/>
          </a:xfrm>
          <a:prstGeom prst="rect">
            <a:avLst/>
          </a:prstGeom>
          <a:noFill/>
        </p:spPr>
        <p:txBody>
          <a:bodyPr wrap="none" rtlCol="0">
            <a:spAutoFit/>
          </a:bodyPr>
          <a:lstStyle/>
          <a:p>
            <a:r>
              <a:rPr lang="en-US" dirty="0" smtClean="0"/>
              <a:t>Trajectories are descending to from 1.5 km (4.9kft) to 2.2 km (7.2 </a:t>
            </a:r>
            <a:r>
              <a:rPr lang="en-US" dirty="0" err="1" smtClean="0"/>
              <a:t>kft</a:t>
            </a:r>
            <a:r>
              <a:rPr lang="en-US" dirty="0" smtClean="0"/>
              <a:t>).</a:t>
            </a:r>
            <a:endParaRPr lang="en-US" dirty="0"/>
          </a:p>
        </p:txBody>
      </p:sp>
    </p:spTree>
    <p:extLst>
      <p:ext uri="{BB962C8B-B14F-4D97-AF65-F5344CB8AC3E}">
        <p14:creationId xmlns:p14="http://schemas.microsoft.com/office/powerpoint/2010/main" val="35448776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19200" y="0"/>
            <a:ext cx="6705243" cy="6858000"/>
          </a:xfrm>
          <a:prstGeom prst="rect">
            <a:avLst/>
          </a:prstGeom>
        </p:spPr>
      </p:pic>
    </p:spTree>
    <p:extLst>
      <p:ext uri="{BB962C8B-B14F-4D97-AF65-F5344CB8AC3E}">
        <p14:creationId xmlns:p14="http://schemas.microsoft.com/office/powerpoint/2010/main" val="853918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6" y="1169805"/>
            <a:ext cx="8748867" cy="5688195"/>
          </a:xfrm>
        </p:spPr>
        <p:txBody>
          <a:bodyPr>
            <a:normAutofit fontScale="92500" lnSpcReduction="10000"/>
          </a:bodyPr>
          <a:lstStyle/>
          <a:p>
            <a:r>
              <a:rPr lang="en-US" dirty="0" smtClean="0"/>
              <a:t>Near Ascension</a:t>
            </a:r>
          </a:p>
          <a:p>
            <a:pPr lvl="1">
              <a:buFontTx/>
              <a:buChar char="-"/>
            </a:pPr>
            <a:r>
              <a:rPr lang="en-US" dirty="0" smtClean="0"/>
              <a:t>600</a:t>
            </a:r>
            <a:r>
              <a:rPr lang="en-US" dirty="0"/>
              <a:t>-800mb RH is high off the continent north of </a:t>
            </a:r>
            <a:r>
              <a:rPr lang="en-US" dirty="0" smtClean="0"/>
              <a:t>~2N and </a:t>
            </a:r>
            <a:r>
              <a:rPr lang="en-US" dirty="0"/>
              <a:t>west of </a:t>
            </a:r>
            <a:r>
              <a:rPr lang="en-US" dirty="0" smtClean="0"/>
              <a:t>~9W </a:t>
            </a:r>
            <a:r>
              <a:rPr lang="en-US" dirty="0"/>
              <a:t>– expect some middle and high clouds </a:t>
            </a:r>
            <a:r>
              <a:rPr lang="en-US" dirty="0" smtClean="0"/>
              <a:t>there, but much drier and less clouds to the east</a:t>
            </a:r>
          </a:p>
          <a:p>
            <a:pPr lvl="1">
              <a:buFontTx/>
              <a:buChar char="-"/>
            </a:pPr>
            <a:r>
              <a:rPr lang="en-US" dirty="0" smtClean="0"/>
              <a:t>Some of the parcels at 2km around 11-8W along 8S (suitcase flight track) </a:t>
            </a:r>
            <a:r>
              <a:rPr lang="en-US" i="1" dirty="0" smtClean="0"/>
              <a:t>may</a:t>
            </a:r>
            <a:r>
              <a:rPr lang="en-US" dirty="0" smtClean="0"/>
              <a:t> be old air sampled earlier (8/17 and 8/15 flights)</a:t>
            </a:r>
            <a:endParaRPr lang="en-US" dirty="0"/>
          </a:p>
          <a:p>
            <a:r>
              <a:rPr lang="en-US" dirty="0" smtClean="0"/>
              <a:t>Near </a:t>
            </a:r>
            <a:r>
              <a:rPr lang="en-US" dirty="0" smtClean="0"/>
              <a:t>Sao Tome</a:t>
            </a:r>
          </a:p>
          <a:p>
            <a:pPr lvl="1"/>
            <a:r>
              <a:rPr lang="en-US" dirty="0"/>
              <a:t>Another surge of moisture from </a:t>
            </a:r>
            <a:r>
              <a:rPr lang="en-US" dirty="0" smtClean="0"/>
              <a:t>the east </a:t>
            </a:r>
            <a:r>
              <a:rPr lang="en-US" dirty="0" smtClean="0"/>
              <a:t>– moist air </a:t>
            </a:r>
            <a:r>
              <a:rPr lang="en-US" dirty="0" smtClean="0"/>
              <a:t>at 15 </a:t>
            </a:r>
            <a:r>
              <a:rPr lang="en-US" dirty="0" err="1"/>
              <a:t>kft</a:t>
            </a:r>
            <a:r>
              <a:rPr lang="en-US" dirty="0"/>
              <a:t> </a:t>
            </a:r>
            <a:r>
              <a:rPr lang="en-US" dirty="0" smtClean="0"/>
              <a:t>from TMS to </a:t>
            </a:r>
            <a:r>
              <a:rPr lang="en-US" dirty="0" smtClean="0"/>
              <a:t>~5S </a:t>
            </a:r>
            <a:r>
              <a:rPr lang="en-US" dirty="0"/>
              <a:t>along the </a:t>
            </a:r>
            <a:r>
              <a:rPr lang="en-US" dirty="0" smtClean="0"/>
              <a:t>routine flight </a:t>
            </a:r>
            <a:r>
              <a:rPr lang="en-US" dirty="0" smtClean="0"/>
              <a:t>track; expect middle and high clouds near TMS</a:t>
            </a:r>
          </a:p>
          <a:p>
            <a:pPr lvl="1"/>
            <a:r>
              <a:rPr lang="en-US" dirty="0" smtClean="0"/>
              <a:t>Most dense low clouds south of ~5S</a:t>
            </a:r>
            <a:endParaRPr lang="en-US" dirty="0" smtClean="0"/>
          </a:p>
          <a:p>
            <a:pPr lvl="1"/>
            <a:r>
              <a:rPr lang="en-US" dirty="0" smtClean="0"/>
              <a:t>Strong </a:t>
            </a:r>
            <a:r>
              <a:rPr lang="en-US" dirty="0"/>
              <a:t>(15-25 knots) easterly crosswinds at 15 </a:t>
            </a:r>
            <a:r>
              <a:rPr lang="en-US" dirty="0" err="1" smtClean="0"/>
              <a:t>kft</a:t>
            </a:r>
            <a:r>
              <a:rPr lang="en-US" dirty="0" smtClean="0"/>
              <a:t> along the routine flight </a:t>
            </a:r>
            <a:r>
              <a:rPr lang="en-US" dirty="0" smtClean="0"/>
              <a:t>track (increasing towards TMS)</a:t>
            </a:r>
          </a:p>
        </p:txBody>
      </p:sp>
      <p:sp>
        <p:nvSpPr>
          <p:cNvPr id="2" name="Title 1"/>
          <p:cNvSpPr>
            <a:spLocks noGrp="1"/>
          </p:cNvSpPr>
          <p:nvPr>
            <p:ph type="title"/>
          </p:nvPr>
        </p:nvSpPr>
        <p:spPr>
          <a:xfrm>
            <a:off x="457200" y="274638"/>
            <a:ext cx="8229600" cy="895167"/>
          </a:xfrm>
        </p:spPr>
        <p:txBody>
          <a:bodyPr/>
          <a:lstStyle/>
          <a:p>
            <a:r>
              <a:rPr lang="en-US" dirty="0" smtClean="0"/>
              <a:t>Saturday 8/19</a:t>
            </a:r>
            <a:endParaRPr lang="en-US" dirty="0"/>
          </a:p>
        </p:txBody>
      </p:sp>
    </p:spTree>
    <p:extLst>
      <p:ext uri="{BB962C8B-B14F-4D97-AF65-F5344CB8AC3E}">
        <p14:creationId xmlns:p14="http://schemas.microsoft.com/office/powerpoint/2010/main" val="3482101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40806"/>
          </a:xfrm>
        </p:spPr>
        <p:txBody>
          <a:bodyPr>
            <a:normAutofit/>
          </a:bodyPr>
          <a:lstStyle/>
          <a:p>
            <a:r>
              <a:rPr lang="en-US" dirty="0" smtClean="0"/>
              <a:t>Cloud Model </a:t>
            </a:r>
            <a:r>
              <a:rPr lang="en-US" dirty="0" smtClean="0"/>
              <a:t>verification</a:t>
            </a:r>
            <a:br>
              <a:rPr lang="en-US" dirty="0" smtClean="0"/>
            </a:br>
            <a:r>
              <a:rPr lang="en-US" dirty="0" smtClean="0"/>
              <a:t>(routine flight on 8/15 Tue, 12PM)</a:t>
            </a:r>
            <a:endParaRPr lang="en-US" dirty="0"/>
          </a:p>
        </p:txBody>
      </p:sp>
    </p:spTree>
    <p:extLst>
      <p:ext uri="{BB962C8B-B14F-4D97-AF65-F5344CB8AC3E}">
        <p14:creationId xmlns:p14="http://schemas.microsoft.com/office/powerpoint/2010/main" val="4031627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1" y="460472"/>
            <a:ext cx="8442678" cy="6397528"/>
          </a:xfrm>
          <a:prstGeom prst="rect">
            <a:avLst/>
          </a:prstGeom>
        </p:spPr>
      </p:pic>
      <p:sp>
        <p:nvSpPr>
          <p:cNvPr id="5" name="5-Point Star 4"/>
          <p:cNvSpPr/>
          <p:nvPr/>
        </p:nvSpPr>
        <p:spPr>
          <a:xfrm>
            <a:off x="4359879" y="330597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67090" y="3486"/>
            <a:ext cx="8805643" cy="461665"/>
          </a:xfrm>
          <a:prstGeom prst="rect">
            <a:avLst/>
          </a:prstGeom>
          <a:noFill/>
        </p:spPr>
        <p:txBody>
          <a:bodyPr wrap="square" rtlCol="0">
            <a:spAutoFit/>
          </a:bodyPr>
          <a:lstStyle/>
          <a:p>
            <a:r>
              <a:rPr lang="en-US" sz="2400" dirty="0" smtClean="0">
                <a:solidFill>
                  <a:srgbClr val="FF6600"/>
                </a:solidFill>
              </a:rPr>
              <a:t>Enhanced IR satellite imagery at 8/15 Tue @ 12PM</a:t>
            </a:r>
            <a:endParaRPr lang="en-US" sz="2400" dirty="0">
              <a:solidFill>
                <a:srgbClr val="FF6600"/>
              </a:solidFill>
            </a:endParaRPr>
          </a:p>
        </p:txBody>
      </p:sp>
      <p:sp>
        <p:nvSpPr>
          <p:cNvPr id="4" name="TextBox 3"/>
          <p:cNvSpPr txBox="1"/>
          <p:nvPr/>
        </p:nvSpPr>
        <p:spPr>
          <a:xfrm>
            <a:off x="1401411" y="562002"/>
            <a:ext cx="624014" cy="369332"/>
          </a:xfrm>
          <a:prstGeom prst="rect">
            <a:avLst/>
          </a:prstGeom>
          <a:noFill/>
        </p:spPr>
        <p:txBody>
          <a:bodyPr wrap="none" rtlCol="0">
            <a:spAutoFit/>
          </a:bodyPr>
          <a:lstStyle/>
          <a:p>
            <a:r>
              <a:rPr lang="en-US" dirty="0" smtClean="0">
                <a:solidFill>
                  <a:srgbClr val="FFFF00"/>
                </a:solidFill>
              </a:rPr>
              <a:t>10W</a:t>
            </a:r>
            <a:endParaRPr lang="en-US" dirty="0">
              <a:solidFill>
                <a:srgbClr val="FFFF00"/>
              </a:solidFill>
            </a:endParaRPr>
          </a:p>
        </p:txBody>
      </p:sp>
      <p:sp>
        <p:nvSpPr>
          <p:cNvPr id="14" name="TextBox 13"/>
          <p:cNvSpPr txBox="1"/>
          <p:nvPr/>
        </p:nvSpPr>
        <p:spPr>
          <a:xfrm>
            <a:off x="3204811" y="561737"/>
            <a:ext cx="301660" cy="369332"/>
          </a:xfrm>
          <a:prstGeom prst="rect">
            <a:avLst/>
          </a:prstGeom>
          <a:noFill/>
        </p:spPr>
        <p:txBody>
          <a:bodyPr wrap="none" rtlCol="0">
            <a:spAutoFit/>
          </a:bodyPr>
          <a:lstStyle/>
          <a:p>
            <a:r>
              <a:rPr lang="en-US" dirty="0" smtClean="0">
                <a:solidFill>
                  <a:srgbClr val="FFFF00"/>
                </a:solidFill>
              </a:rPr>
              <a:t>0</a:t>
            </a:r>
            <a:endParaRPr lang="en-US" dirty="0">
              <a:solidFill>
                <a:srgbClr val="FFFF00"/>
              </a:solidFill>
            </a:endParaRPr>
          </a:p>
        </p:txBody>
      </p:sp>
      <p:sp>
        <p:nvSpPr>
          <p:cNvPr id="20" name="TextBox 19"/>
          <p:cNvSpPr txBox="1"/>
          <p:nvPr/>
        </p:nvSpPr>
        <p:spPr>
          <a:xfrm>
            <a:off x="4828435" y="573406"/>
            <a:ext cx="531365" cy="369332"/>
          </a:xfrm>
          <a:prstGeom prst="rect">
            <a:avLst/>
          </a:prstGeom>
          <a:noFill/>
        </p:spPr>
        <p:txBody>
          <a:bodyPr wrap="none" rtlCol="0">
            <a:spAutoFit/>
          </a:bodyPr>
          <a:lstStyle/>
          <a:p>
            <a:r>
              <a:rPr lang="en-US" dirty="0" smtClean="0">
                <a:solidFill>
                  <a:srgbClr val="FFFF00"/>
                </a:solidFill>
              </a:rPr>
              <a:t>10E</a:t>
            </a:r>
            <a:endParaRPr lang="en-US" dirty="0">
              <a:solidFill>
                <a:srgbClr val="FFFF00"/>
              </a:solidFill>
            </a:endParaRPr>
          </a:p>
        </p:txBody>
      </p:sp>
      <p:sp>
        <p:nvSpPr>
          <p:cNvPr id="27" name="TextBox 26"/>
          <p:cNvSpPr txBox="1"/>
          <p:nvPr/>
        </p:nvSpPr>
        <p:spPr>
          <a:xfrm>
            <a:off x="6411307" y="561737"/>
            <a:ext cx="531365" cy="369332"/>
          </a:xfrm>
          <a:prstGeom prst="rect">
            <a:avLst/>
          </a:prstGeom>
          <a:noFill/>
        </p:spPr>
        <p:txBody>
          <a:bodyPr wrap="none" rtlCol="0">
            <a:spAutoFit/>
          </a:bodyPr>
          <a:lstStyle/>
          <a:p>
            <a:r>
              <a:rPr lang="en-US" dirty="0" smtClean="0">
                <a:solidFill>
                  <a:srgbClr val="FFFF00"/>
                </a:solidFill>
              </a:rPr>
              <a:t>20E</a:t>
            </a:r>
            <a:endParaRPr lang="en-US" dirty="0">
              <a:solidFill>
                <a:srgbClr val="FFFF00"/>
              </a:solidFill>
            </a:endParaRPr>
          </a:p>
        </p:txBody>
      </p:sp>
      <p:sp>
        <p:nvSpPr>
          <p:cNvPr id="22" name="TextBox 21"/>
          <p:cNvSpPr txBox="1"/>
          <p:nvPr/>
        </p:nvSpPr>
        <p:spPr>
          <a:xfrm>
            <a:off x="6411307" y="3277752"/>
            <a:ext cx="407721" cy="369332"/>
          </a:xfrm>
          <a:prstGeom prst="rect">
            <a:avLst/>
          </a:prstGeom>
          <a:noFill/>
        </p:spPr>
        <p:txBody>
          <a:bodyPr wrap="none" rtlCol="0">
            <a:spAutoFit/>
          </a:bodyPr>
          <a:lstStyle/>
          <a:p>
            <a:r>
              <a:rPr lang="en-US" dirty="0">
                <a:solidFill>
                  <a:srgbClr val="FFFF00"/>
                </a:solidFill>
              </a:rPr>
              <a:t>0</a:t>
            </a:r>
            <a:r>
              <a:rPr lang="en-US" dirty="0" smtClean="0">
                <a:solidFill>
                  <a:srgbClr val="FFFF00"/>
                </a:solidFill>
              </a:rPr>
              <a:t>S</a:t>
            </a:r>
            <a:endParaRPr lang="en-US" dirty="0">
              <a:solidFill>
                <a:srgbClr val="FFFF00"/>
              </a:solidFill>
            </a:endParaRPr>
          </a:p>
        </p:txBody>
      </p:sp>
      <p:sp>
        <p:nvSpPr>
          <p:cNvPr id="25" name="TextBox 24"/>
          <p:cNvSpPr txBox="1"/>
          <p:nvPr/>
        </p:nvSpPr>
        <p:spPr>
          <a:xfrm>
            <a:off x="6355616" y="4914006"/>
            <a:ext cx="524715" cy="369332"/>
          </a:xfrm>
          <a:prstGeom prst="rect">
            <a:avLst/>
          </a:prstGeom>
          <a:noFill/>
        </p:spPr>
        <p:txBody>
          <a:bodyPr wrap="none" rtlCol="0">
            <a:spAutoFit/>
          </a:bodyPr>
          <a:lstStyle/>
          <a:p>
            <a:r>
              <a:rPr lang="en-US" dirty="0" smtClean="0">
                <a:solidFill>
                  <a:srgbClr val="FFFF00"/>
                </a:solidFill>
              </a:rPr>
              <a:t>10S</a:t>
            </a:r>
            <a:endParaRPr lang="en-US" dirty="0">
              <a:solidFill>
                <a:srgbClr val="FFFF00"/>
              </a:solidFill>
            </a:endParaRPr>
          </a:p>
        </p:txBody>
      </p:sp>
      <p:sp>
        <p:nvSpPr>
          <p:cNvPr id="26" name="TextBox 25"/>
          <p:cNvSpPr txBox="1"/>
          <p:nvPr/>
        </p:nvSpPr>
        <p:spPr>
          <a:xfrm>
            <a:off x="6366375" y="6549260"/>
            <a:ext cx="524715" cy="369332"/>
          </a:xfrm>
          <a:prstGeom prst="rect">
            <a:avLst/>
          </a:prstGeom>
          <a:noFill/>
        </p:spPr>
        <p:txBody>
          <a:bodyPr wrap="none" rtlCol="0">
            <a:spAutoFit/>
          </a:bodyPr>
          <a:lstStyle/>
          <a:p>
            <a:r>
              <a:rPr lang="en-US" dirty="0" smtClean="0">
                <a:solidFill>
                  <a:srgbClr val="FFFF00"/>
                </a:solidFill>
              </a:rPr>
              <a:t>20S</a:t>
            </a:r>
            <a:endParaRPr lang="en-US" dirty="0">
              <a:solidFill>
                <a:srgbClr val="FFFF00"/>
              </a:solidFill>
            </a:endParaRPr>
          </a:p>
        </p:txBody>
      </p:sp>
      <p:cxnSp>
        <p:nvCxnSpPr>
          <p:cNvPr id="18" name="Straight Arrow Connector 17"/>
          <p:cNvCxnSpPr/>
          <p:nvPr/>
        </p:nvCxnSpPr>
        <p:spPr>
          <a:xfrm>
            <a:off x="4167213" y="3464019"/>
            <a:ext cx="0" cy="2537484"/>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801" y="4406174"/>
            <a:ext cx="1974624" cy="400110"/>
          </a:xfrm>
          <a:prstGeom prst="rect">
            <a:avLst/>
          </a:prstGeom>
          <a:solidFill>
            <a:schemeClr val="bg1"/>
          </a:solidFill>
          <a:ln>
            <a:solidFill>
              <a:srgbClr val="FFFF00"/>
            </a:solidFill>
          </a:ln>
        </p:spPr>
        <p:txBody>
          <a:bodyPr wrap="square" rtlCol="0">
            <a:spAutoFit/>
          </a:bodyPr>
          <a:lstStyle/>
          <a:p>
            <a:r>
              <a:rPr lang="en-US" sz="2000" dirty="0" smtClean="0"/>
              <a:t>High clouds</a:t>
            </a:r>
            <a:endParaRPr lang="en-US" sz="2000" dirty="0" smtClean="0"/>
          </a:p>
        </p:txBody>
      </p:sp>
      <p:cxnSp>
        <p:nvCxnSpPr>
          <p:cNvPr id="34" name="Straight Arrow Connector 33"/>
          <p:cNvCxnSpPr>
            <a:stCxn id="33" idx="3"/>
          </p:cNvCxnSpPr>
          <p:nvPr/>
        </p:nvCxnSpPr>
        <p:spPr>
          <a:xfrm flipV="1">
            <a:off x="2025425" y="4406175"/>
            <a:ext cx="1643464" cy="200054"/>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258756" y="5800003"/>
            <a:ext cx="1871133" cy="1015663"/>
          </a:xfrm>
          <a:prstGeom prst="rect">
            <a:avLst/>
          </a:prstGeom>
          <a:solidFill>
            <a:schemeClr val="bg1"/>
          </a:solidFill>
          <a:ln>
            <a:solidFill>
              <a:srgbClr val="FFFF00"/>
            </a:solidFill>
          </a:ln>
        </p:spPr>
        <p:txBody>
          <a:bodyPr wrap="square" rtlCol="0">
            <a:spAutoFit/>
          </a:bodyPr>
          <a:lstStyle/>
          <a:p>
            <a:r>
              <a:rPr lang="en-US" sz="2000" dirty="0" smtClean="0"/>
              <a:t>Low cloud clearing towards NW</a:t>
            </a:r>
          </a:p>
        </p:txBody>
      </p:sp>
      <p:cxnSp>
        <p:nvCxnSpPr>
          <p:cNvPr id="38" name="Straight Arrow Connector 37"/>
          <p:cNvCxnSpPr/>
          <p:nvPr/>
        </p:nvCxnSpPr>
        <p:spPr>
          <a:xfrm flipH="1" flipV="1">
            <a:off x="4693747" y="6001503"/>
            <a:ext cx="2579121" cy="547757"/>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950158" y="3464019"/>
            <a:ext cx="451253" cy="942155"/>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740381" y="3048000"/>
            <a:ext cx="2238952" cy="1358174"/>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56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1487"/>
            <a:ext cx="9144000" cy="6276513"/>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High cloud, 120-hr forecast</a:t>
            </a:r>
            <a:endParaRPr lang="en-US" sz="2400" dirty="0">
              <a:solidFill>
                <a:srgbClr val="FF6600"/>
              </a:solidFill>
            </a:endParaRPr>
          </a:p>
        </p:txBody>
      </p:sp>
    </p:spTree>
    <p:extLst>
      <p:ext uri="{BB962C8B-B14F-4D97-AF65-F5344CB8AC3E}">
        <p14:creationId xmlns:p14="http://schemas.microsoft.com/office/powerpoint/2010/main" val="7928187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99243"/>
            <a:ext cx="9144000" cy="6258757"/>
          </a:xfrm>
          <a:prstGeom prst="rect">
            <a:avLst/>
          </a:prstGeom>
        </p:spPr>
      </p:pic>
      <p:sp>
        <p:nvSpPr>
          <p:cNvPr id="4" name="TextBox 3"/>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High cloud, 96-hr forecast</a:t>
            </a:r>
            <a:endParaRPr lang="en-US" sz="2400" dirty="0">
              <a:solidFill>
                <a:srgbClr val="FF6600"/>
              </a:solidFill>
            </a:endParaRPr>
          </a:p>
        </p:txBody>
      </p:sp>
    </p:spTree>
    <p:extLst>
      <p:ext uri="{BB962C8B-B14F-4D97-AF65-F5344CB8AC3E}">
        <p14:creationId xmlns:p14="http://schemas.microsoft.com/office/powerpoint/2010/main" val="345379521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2047"/>
            <a:ext cx="9144000" cy="6255953"/>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High cloud, 72-hr forecast</a:t>
            </a:r>
            <a:endParaRPr lang="en-US" sz="2400" dirty="0">
              <a:solidFill>
                <a:srgbClr val="FF6600"/>
              </a:solidFill>
            </a:endParaRPr>
          </a:p>
        </p:txBody>
      </p:sp>
    </p:spTree>
    <p:extLst>
      <p:ext uri="{BB962C8B-B14F-4D97-AF65-F5344CB8AC3E}">
        <p14:creationId xmlns:p14="http://schemas.microsoft.com/office/powerpoint/2010/main" val="42129352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388"/>
            <a:ext cx="9144000" cy="6282612"/>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High cloud, 48-hr forecast</a:t>
            </a:r>
            <a:endParaRPr lang="en-US" sz="2400" dirty="0">
              <a:solidFill>
                <a:srgbClr val="FF6600"/>
              </a:solidFill>
            </a:endParaRPr>
          </a:p>
        </p:txBody>
      </p:sp>
    </p:spTree>
    <p:extLst>
      <p:ext uri="{BB962C8B-B14F-4D97-AF65-F5344CB8AC3E}">
        <p14:creationId xmlns:p14="http://schemas.microsoft.com/office/powerpoint/2010/main" val="10862848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2047"/>
            <a:ext cx="9144000" cy="6255953"/>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High cloud, 24-hr forecast</a:t>
            </a:r>
            <a:endParaRPr lang="en-US" sz="2400" dirty="0">
              <a:solidFill>
                <a:srgbClr val="FF6600"/>
              </a:solidFill>
            </a:endParaRPr>
          </a:p>
        </p:txBody>
      </p:sp>
    </p:spTree>
    <p:extLst>
      <p:ext uri="{BB962C8B-B14F-4D97-AF65-F5344CB8AC3E}">
        <p14:creationId xmlns:p14="http://schemas.microsoft.com/office/powerpoint/2010/main" val="41253729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527" y="446876"/>
            <a:ext cx="8502695" cy="6411123"/>
          </a:xfrm>
          <a:prstGeom prst="rect">
            <a:avLst/>
          </a:prstGeom>
        </p:spPr>
      </p:pic>
      <p:sp>
        <p:nvSpPr>
          <p:cNvPr id="3" name="TextBox 2"/>
          <p:cNvSpPr txBox="1"/>
          <p:nvPr/>
        </p:nvSpPr>
        <p:spPr>
          <a:xfrm>
            <a:off x="82424" y="-38847"/>
            <a:ext cx="8805643" cy="461665"/>
          </a:xfrm>
          <a:prstGeom prst="rect">
            <a:avLst/>
          </a:prstGeom>
          <a:noFill/>
        </p:spPr>
        <p:txBody>
          <a:bodyPr wrap="square" rtlCol="0">
            <a:spAutoFit/>
          </a:bodyPr>
          <a:lstStyle/>
          <a:p>
            <a:r>
              <a:rPr lang="en-US" sz="2400" dirty="0" smtClean="0">
                <a:solidFill>
                  <a:srgbClr val="FF6600"/>
                </a:solidFill>
              </a:rPr>
              <a:t>Cloud top heights at 8/15 Tue @ 12PM</a:t>
            </a:r>
            <a:endParaRPr lang="en-US" sz="2400" dirty="0">
              <a:solidFill>
                <a:srgbClr val="FF6600"/>
              </a:solidFill>
            </a:endParaRPr>
          </a:p>
        </p:txBody>
      </p:sp>
      <p:cxnSp>
        <p:nvCxnSpPr>
          <p:cNvPr id="4" name="Straight Arrow Connector 3"/>
          <p:cNvCxnSpPr/>
          <p:nvPr/>
        </p:nvCxnSpPr>
        <p:spPr>
          <a:xfrm>
            <a:off x="5578325" y="1151055"/>
            <a:ext cx="0" cy="3110501"/>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02446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16 at 6.34.06 AM.png"/>
          <p:cNvPicPr>
            <a:picLocks noChangeAspect="1"/>
          </p:cNvPicPr>
          <p:nvPr/>
        </p:nvPicPr>
        <p:blipFill>
          <a:blip r:embed="rId2"/>
          <a:stretch>
            <a:fillRect/>
          </a:stretch>
        </p:blipFill>
        <p:spPr>
          <a:xfrm>
            <a:off x="0" y="684835"/>
            <a:ext cx="9144000" cy="5488329"/>
          </a:xfrm>
          <a:prstGeom prst="rect">
            <a:avLst/>
          </a:prstGeom>
        </p:spPr>
      </p:pic>
      <p:sp>
        <p:nvSpPr>
          <p:cNvPr id="3" name="TextBox 2"/>
          <p:cNvSpPr txBox="1"/>
          <p:nvPr/>
        </p:nvSpPr>
        <p:spPr>
          <a:xfrm>
            <a:off x="299357" y="6173164"/>
            <a:ext cx="8563429" cy="646331"/>
          </a:xfrm>
          <a:prstGeom prst="rect">
            <a:avLst/>
          </a:prstGeom>
          <a:noFill/>
        </p:spPr>
        <p:txBody>
          <a:bodyPr wrap="square" rtlCol="0">
            <a:spAutoFit/>
          </a:bodyPr>
          <a:lstStyle/>
          <a:p>
            <a:r>
              <a:rPr lang="en-US" dirty="0" smtClean="0"/>
              <a:t>Sounding from model valid at 12Z, Aug 17.  Trajectory final point height is above BL and RH gradient.  This is the point marked on the map.  Other points have the same behavior.</a:t>
            </a:r>
            <a:endParaRPr lang="en-US" dirty="0"/>
          </a:p>
        </p:txBody>
      </p:sp>
    </p:spTree>
    <p:extLst>
      <p:ext uri="{BB962C8B-B14F-4D97-AF65-F5344CB8AC3E}">
        <p14:creationId xmlns:p14="http://schemas.microsoft.com/office/powerpoint/2010/main" val="10028205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2047"/>
            <a:ext cx="9144000" cy="6255953"/>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Low cloud, 120-hr forecast</a:t>
            </a:r>
            <a:endParaRPr lang="en-US" sz="2400" dirty="0">
              <a:solidFill>
                <a:srgbClr val="FF6600"/>
              </a:solidFill>
            </a:endParaRPr>
          </a:p>
        </p:txBody>
      </p:sp>
    </p:spTree>
    <p:extLst>
      <p:ext uri="{BB962C8B-B14F-4D97-AF65-F5344CB8AC3E}">
        <p14:creationId xmlns:p14="http://schemas.microsoft.com/office/powerpoint/2010/main" val="31695403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84274"/>
            <a:ext cx="9144000" cy="6273726"/>
          </a:xfrm>
          <a:prstGeom prst="rect">
            <a:avLst/>
          </a:prstGeom>
        </p:spPr>
      </p:pic>
      <p:sp>
        <p:nvSpPr>
          <p:cNvPr id="4" name="TextBox 3"/>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Low cloud, 96-hr forecast</a:t>
            </a:r>
            <a:endParaRPr lang="en-US" sz="2400" dirty="0">
              <a:solidFill>
                <a:srgbClr val="FF6600"/>
              </a:solidFill>
            </a:endParaRPr>
          </a:p>
        </p:txBody>
      </p:sp>
    </p:spTree>
    <p:extLst>
      <p:ext uri="{BB962C8B-B14F-4D97-AF65-F5344CB8AC3E}">
        <p14:creationId xmlns:p14="http://schemas.microsoft.com/office/powerpoint/2010/main" val="394463655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7066"/>
            <a:ext cx="9144000" cy="6270934"/>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Low cloud, 72-hr forecast</a:t>
            </a:r>
            <a:endParaRPr lang="en-US" sz="2400" dirty="0">
              <a:solidFill>
                <a:srgbClr val="FF6600"/>
              </a:solidFill>
            </a:endParaRPr>
          </a:p>
        </p:txBody>
      </p:sp>
    </p:spTree>
    <p:extLst>
      <p:ext uri="{BB962C8B-B14F-4D97-AF65-F5344CB8AC3E}">
        <p14:creationId xmlns:p14="http://schemas.microsoft.com/office/powerpoint/2010/main" val="5337420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05313"/>
            <a:ext cx="9144000" cy="6252687"/>
          </a:xfrm>
          <a:prstGeom prst="rect">
            <a:avLst/>
          </a:prstGeom>
        </p:spPr>
      </p:pic>
      <p:sp>
        <p:nvSpPr>
          <p:cNvPr id="4" name="TextBox 3"/>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Low cloud, 48-hr forecast</a:t>
            </a:r>
            <a:endParaRPr lang="en-US" sz="2400" dirty="0">
              <a:solidFill>
                <a:srgbClr val="FF6600"/>
              </a:solidFill>
            </a:endParaRPr>
          </a:p>
        </p:txBody>
      </p:sp>
    </p:spTree>
    <p:extLst>
      <p:ext uri="{BB962C8B-B14F-4D97-AF65-F5344CB8AC3E}">
        <p14:creationId xmlns:p14="http://schemas.microsoft.com/office/powerpoint/2010/main" val="13220447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5961"/>
            <a:ext cx="9144000" cy="6262039"/>
          </a:xfrm>
          <a:prstGeom prst="rect">
            <a:avLst/>
          </a:prstGeom>
        </p:spPr>
      </p:pic>
      <p:sp>
        <p:nvSpPr>
          <p:cNvPr id="3" name="TextBox 2"/>
          <p:cNvSpPr txBox="1"/>
          <p:nvPr/>
        </p:nvSpPr>
        <p:spPr>
          <a:xfrm>
            <a:off x="82424" y="-38847"/>
            <a:ext cx="3896909" cy="461665"/>
          </a:xfrm>
          <a:prstGeom prst="rect">
            <a:avLst/>
          </a:prstGeom>
          <a:noFill/>
        </p:spPr>
        <p:txBody>
          <a:bodyPr wrap="square" rtlCol="0">
            <a:spAutoFit/>
          </a:bodyPr>
          <a:lstStyle/>
          <a:p>
            <a:r>
              <a:rPr lang="en-US" sz="2400" dirty="0" smtClean="0">
                <a:solidFill>
                  <a:srgbClr val="FF6600"/>
                </a:solidFill>
              </a:rPr>
              <a:t>Low cloud, 24-hr forecast</a:t>
            </a:r>
            <a:endParaRPr lang="en-US" sz="2400" dirty="0">
              <a:solidFill>
                <a:srgbClr val="FF6600"/>
              </a:solidFill>
            </a:endParaRPr>
          </a:p>
        </p:txBody>
      </p:sp>
    </p:spTree>
    <p:extLst>
      <p:ext uri="{BB962C8B-B14F-4D97-AF65-F5344CB8AC3E}">
        <p14:creationId xmlns:p14="http://schemas.microsoft.com/office/powerpoint/2010/main" val="7347040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048000" y="3490267"/>
            <a:ext cx="4502104" cy="461665"/>
          </a:xfrm>
          <a:prstGeom prst="rect">
            <a:avLst/>
          </a:prstGeom>
          <a:solidFill>
            <a:schemeClr val="tx1"/>
          </a:solidFill>
        </p:spPr>
        <p:txBody>
          <a:bodyPr wrap="none" rtlCol="0">
            <a:spAutoFit/>
          </a:bodyPr>
          <a:lstStyle/>
          <a:p>
            <a:r>
              <a:rPr lang="en-US" sz="2400" dirty="0" smtClean="0">
                <a:solidFill>
                  <a:schemeClr val="bg1"/>
                </a:solidFill>
              </a:rPr>
              <a:t>700mb (about 2 km), new forecast</a:t>
            </a:r>
            <a:endParaRPr lang="en-US" sz="2400" dirty="0">
              <a:solidFill>
                <a:schemeClr val="bg1"/>
              </a:solidFill>
            </a:endParaRPr>
          </a:p>
        </p:txBody>
      </p:sp>
      <p:cxnSp>
        <p:nvCxnSpPr>
          <p:cNvPr id="6" name="Straight Connector 5"/>
          <p:cNvCxnSpPr/>
          <p:nvPr/>
        </p:nvCxnSpPr>
        <p:spPr>
          <a:xfrm rot="10800000" flipV="1">
            <a:off x="2921000" y="1259840"/>
            <a:ext cx="1300480" cy="49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2898537" y="1781731"/>
            <a:ext cx="111760" cy="65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690257" y="1933337"/>
            <a:ext cx="359886" cy="233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72640" y="2230120"/>
            <a:ext cx="6807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1955006" y="2114074"/>
            <a:ext cx="174308" cy="60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8000" y="6217920"/>
            <a:ext cx="2647292" cy="369332"/>
          </a:xfrm>
          <a:prstGeom prst="rect">
            <a:avLst/>
          </a:prstGeom>
          <a:noFill/>
        </p:spPr>
        <p:txBody>
          <a:bodyPr wrap="none" rtlCol="0">
            <a:spAutoFit/>
          </a:bodyPr>
          <a:lstStyle/>
          <a:p>
            <a:r>
              <a:rPr lang="en-US" dirty="0" smtClean="0"/>
              <a:t>700mb flow, dry as before</a:t>
            </a:r>
            <a:endParaRPr lang="en-US" dirty="0"/>
          </a:p>
        </p:txBody>
      </p:sp>
    </p:spTree>
    <p:extLst>
      <p:ext uri="{BB962C8B-B14F-4D97-AF65-F5344CB8AC3E}">
        <p14:creationId xmlns:p14="http://schemas.microsoft.com/office/powerpoint/2010/main" val="27047068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048000" y="3490267"/>
            <a:ext cx="4502104" cy="461665"/>
          </a:xfrm>
          <a:prstGeom prst="rect">
            <a:avLst/>
          </a:prstGeom>
          <a:solidFill>
            <a:schemeClr val="tx1"/>
          </a:solidFill>
        </p:spPr>
        <p:txBody>
          <a:bodyPr wrap="none" rtlCol="0">
            <a:spAutoFit/>
          </a:bodyPr>
          <a:lstStyle/>
          <a:p>
            <a:r>
              <a:rPr lang="en-US" sz="2400" dirty="0" smtClean="0">
                <a:solidFill>
                  <a:schemeClr val="bg1"/>
                </a:solidFill>
              </a:rPr>
              <a:t>600mb (about 2 km), new forecast</a:t>
            </a:r>
            <a:endParaRPr lang="en-US" sz="2400" dirty="0">
              <a:solidFill>
                <a:schemeClr val="bg1"/>
              </a:solidFill>
            </a:endParaRPr>
          </a:p>
        </p:txBody>
      </p:sp>
      <p:cxnSp>
        <p:nvCxnSpPr>
          <p:cNvPr id="6" name="Straight Connector 5"/>
          <p:cNvCxnSpPr/>
          <p:nvPr/>
        </p:nvCxnSpPr>
        <p:spPr>
          <a:xfrm rot="10800000" flipV="1">
            <a:off x="2921000" y="1259840"/>
            <a:ext cx="1300480" cy="49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2898537" y="1781731"/>
            <a:ext cx="111760" cy="65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690257" y="1933337"/>
            <a:ext cx="359886" cy="233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72640" y="2230120"/>
            <a:ext cx="6807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1955006" y="2114074"/>
            <a:ext cx="174308" cy="60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5214" y="6217920"/>
            <a:ext cx="7747246" cy="369332"/>
          </a:xfrm>
          <a:prstGeom prst="rect">
            <a:avLst/>
          </a:prstGeom>
          <a:noFill/>
        </p:spPr>
        <p:txBody>
          <a:bodyPr wrap="none" rtlCol="0">
            <a:spAutoFit/>
          </a:bodyPr>
          <a:lstStyle/>
          <a:p>
            <a:r>
              <a:rPr lang="en-US" dirty="0" smtClean="0"/>
              <a:t>RH is greater in this region than old forecast, so expect more middle cloud there.</a:t>
            </a:r>
            <a:endParaRPr lang="en-US" dirty="0"/>
          </a:p>
        </p:txBody>
      </p:sp>
      <p:cxnSp>
        <p:nvCxnSpPr>
          <p:cNvPr id="12" name="Straight Arrow Connector 11"/>
          <p:cNvCxnSpPr/>
          <p:nvPr/>
        </p:nvCxnSpPr>
        <p:spPr>
          <a:xfrm rot="5400000" flipH="1" flipV="1">
            <a:off x="746942" y="3725273"/>
            <a:ext cx="4871357" cy="5232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1940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048000" y="3490267"/>
            <a:ext cx="4361891" cy="461665"/>
          </a:xfrm>
          <a:prstGeom prst="rect">
            <a:avLst/>
          </a:prstGeom>
          <a:solidFill>
            <a:schemeClr val="tx1"/>
          </a:solidFill>
        </p:spPr>
        <p:txBody>
          <a:bodyPr wrap="none" rtlCol="0">
            <a:spAutoFit/>
          </a:bodyPr>
          <a:lstStyle/>
          <a:p>
            <a:r>
              <a:rPr lang="en-US" sz="2400" dirty="0" smtClean="0">
                <a:solidFill>
                  <a:schemeClr val="bg1"/>
                </a:solidFill>
              </a:rPr>
              <a:t>600mb (about 2 km), old forecast</a:t>
            </a:r>
            <a:endParaRPr lang="en-US" sz="2400" dirty="0">
              <a:solidFill>
                <a:schemeClr val="bg1"/>
              </a:solidFill>
            </a:endParaRPr>
          </a:p>
        </p:txBody>
      </p:sp>
      <p:cxnSp>
        <p:nvCxnSpPr>
          <p:cNvPr id="6" name="Straight Connector 5"/>
          <p:cNvCxnSpPr/>
          <p:nvPr/>
        </p:nvCxnSpPr>
        <p:spPr>
          <a:xfrm rot="10800000" flipV="1">
            <a:off x="2921000" y="1259840"/>
            <a:ext cx="1300480" cy="49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2898537" y="1781731"/>
            <a:ext cx="111760" cy="65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690257" y="1933337"/>
            <a:ext cx="359886" cy="233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72640" y="2230120"/>
            <a:ext cx="6807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1955006" y="2114074"/>
            <a:ext cx="174308" cy="60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2858" y="6023429"/>
            <a:ext cx="7936033" cy="646331"/>
          </a:xfrm>
          <a:prstGeom prst="rect">
            <a:avLst/>
          </a:prstGeom>
          <a:noFill/>
        </p:spPr>
        <p:txBody>
          <a:bodyPr wrap="square" rtlCol="0">
            <a:spAutoFit/>
          </a:bodyPr>
          <a:lstStyle/>
          <a:p>
            <a:r>
              <a:rPr lang="en-US" dirty="0" smtClean="0"/>
              <a:t>Old forecast; comparison with new forecast shows surge in RH propagating to the west more rapidly </a:t>
            </a:r>
            <a:endParaRPr lang="en-US" dirty="0"/>
          </a:p>
        </p:txBody>
      </p:sp>
    </p:spTree>
    <p:extLst>
      <p:ext uri="{BB962C8B-B14F-4D97-AF65-F5344CB8AC3E}">
        <p14:creationId xmlns:p14="http://schemas.microsoft.com/office/powerpoint/2010/main" val="12393766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4328</TotalTime>
  <Words>1972</Words>
  <Application>Microsoft Macintosh PowerPoint</Application>
  <PresentationFormat>On-screen Show (4:3)</PresentationFormat>
  <Paragraphs>145</Paragraphs>
  <Slides>64</Slides>
  <Notes>0</Notes>
  <HiddenSlides>2</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ORACLES weather briefing </vt:lpstr>
      <vt:lpstr>Thursday (der Flug zur Insel des Aufstiegs)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 Model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 (Lokal Flug)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Saturday 8/19</vt:lpstr>
      <vt:lpstr>Cloud Model verification (routine flight on 8/15 Tue, 12PM)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569</cp:revision>
  <dcterms:created xsi:type="dcterms:W3CDTF">2017-08-09T16:32:16Z</dcterms:created>
  <dcterms:modified xsi:type="dcterms:W3CDTF">2017-08-16T09:35:14Z</dcterms:modified>
</cp:coreProperties>
</file>